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680" r:id="rId5"/>
    <p:sldId id="718" r:id="rId6"/>
    <p:sldId id="363" r:id="rId7"/>
    <p:sldId id="720" r:id="rId8"/>
    <p:sldId id="706" r:id="rId9"/>
    <p:sldId id="710" r:id="rId10"/>
    <p:sldId id="732" r:id="rId11"/>
    <p:sldId id="733" r:id="rId12"/>
    <p:sldId id="707" r:id="rId13"/>
    <p:sldId id="728" r:id="rId14"/>
    <p:sldId id="721" r:id="rId15"/>
    <p:sldId id="730" r:id="rId16"/>
    <p:sldId id="731" r:id="rId17"/>
    <p:sldId id="722" r:id="rId18"/>
    <p:sldId id="724" r:id="rId19"/>
    <p:sldId id="725" r:id="rId20"/>
    <p:sldId id="727" r:id="rId21"/>
    <p:sldId id="723" r:id="rId22"/>
    <p:sldId id="729" r:id="rId23"/>
    <p:sldId id="712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619AF3D-4A37-4393-9126-EBD96496F6F2}" name="Kelly Rauscher" initials="KR" userId="S::krauscher@directionservice.org::1ac028a2-01cf-4b8d-95f4-b2d0b5456f2e" providerId="AD"/>
  <p188:author id="{349B8686-6B82-0AB5-E9C1-ACA083808AB1}" name="Noella Bernal" initials="NB" userId="S::nbernal@directionservice.org::794119c3-42a8-4ea8-be79-c04b6056a052" providerId="AD"/>
  <p188:author id="{90D44BB7-31E2-ECA9-2550-72E457071C97}" name="Diana Nadeau" initials="DN" userId="S::dnadeau@directionservice.org::487ff480-788a-4fcc-a6c8-a7a15fd546d5" providerId="AD"/>
  <p188:author id="{3C6124F1-8DF2-B3F3-68ED-A38723905679}" name="Melanie Reese" initials="MR" userId="S::mreese@directionservice.org::d43604fa-edc1-4e86-a1d3-96fc75bc9f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anie Reese" initials="MR" lastIdx="2" clrIdx="0"/>
  <p:cmAuthor id="2" name="Diana Nadeau" initials="DN" lastIdx="1" clrIdx="1"/>
  <p:cmAuthor id="3" name="Kelly Rauscher" initials="KR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002060"/>
    <a:srgbClr val="24275E"/>
    <a:srgbClr val="202254"/>
    <a:srgbClr val="67068A"/>
    <a:srgbClr val="E0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4277" autoAdjust="0"/>
  </p:normalViewPr>
  <p:slideViewPr>
    <p:cSldViewPr>
      <p:cViewPr varScale="1">
        <p:scale>
          <a:sx n="70" d="100"/>
          <a:sy n="70" d="100"/>
        </p:scale>
        <p:origin x="2766" y="66"/>
      </p:cViewPr>
      <p:guideLst>
        <p:guide orient="horz" pos="220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92"/>
    </p:cViewPr>
  </p:sorterViewPr>
  <p:notesViewPr>
    <p:cSldViewPr>
      <p:cViewPr varScale="1">
        <p:scale>
          <a:sx n="45" d="100"/>
          <a:sy n="45" d="100"/>
        </p:scale>
        <p:origin x="1546" y="4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Nadeau" userId="487ff480-788a-4fcc-a6c8-a7a15fd546d5" providerId="ADAL" clId="{D5F700AD-DD23-425C-80B7-8F52F6D0DAF3}"/>
    <pc:docChg chg="custSel modSld">
      <pc:chgData name="Diana Nadeau" userId="487ff480-788a-4fcc-a6c8-a7a15fd546d5" providerId="ADAL" clId="{D5F700AD-DD23-425C-80B7-8F52F6D0DAF3}" dt="2022-12-18T19:39:34.156" v="74" actId="20577"/>
      <pc:docMkLst>
        <pc:docMk/>
      </pc:docMkLst>
      <pc:sldChg chg="modSp mod modNotesTx">
        <pc:chgData name="Diana Nadeau" userId="487ff480-788a-4fcc-a6c8-a7a15fd546d5" providerId="ADAL" clId="{D5F700AD-DD23-425C-80B7-8F52F6D0DAF3}" dt="2022-12-18T19:39:34.156" v="74" actId="20577"/>
        <pc:sldMkLst>
          <pc:docMk/>
          <pc:sldMk cId="1890515501" sldId="722"/>
        </pc:sldMkLst>
        <pc:spChg chg="mod">
          <ac:chgData name="Diana Nadeau" userId="487ff480-788a-4fcc-a6c8-a7a15fd546d5" providerId="ADAL" clId="{D5F700AD-DD23-425C-80B7-8F52F6D0DAF3}" dt="2022-12-18T19:39:28.332" v="73" actId="20577"/>
          <ac:spMkLst>
            <pc:docMk/>
            <pc:sldMk cId="1890515501" sldId="722"/>
            <ac:spMk id="4" creationId="{6C5436FD-2D89-C950-6999-245C08C0AA4B}"/>
          </ac:spMkLst>
        </pc:spChg>
      </pc:sldChg>
    </pc:docChg>
  </pc:docChgLst>
  <pc:docChgLst>
    <pc:chgData name="Manny Guendulay" userId="92aefb79-2e82-479f-b961-32c3537cc9c9" providerId="ADAL" clId="{88C96D71-C62C-4D9E-B35F-4C727FCD5FBF}"/>
    <pc:docChg chg="custSel modSld">
      <pc:chgData name="Manny Guendulay" userId="92aefb79-2e82-479f-b961-32c3537cc9c9" providerId="ADAL" clId="{88C96D71-C62C-4D9E-B35F-4C727FCD5FBF}" dt="2023-01-18T20:06:37.497" v="39" actId="368"/>
      <pc:docMkLst>
        <pc:docMk/>
      </pc:docMkLst>
      <pc:sldChg chg="modNotes">
        <pc:chgData name="Manny Guendulay" userId="92aefb79-2e82-479f-b961-32c3537cc9c9" providerId="ADAL" clId="{88C96D71-C62C-4D9E-B35F-4C727FCD5FBF}" dt="2023-01-18T20:06:37.349" v="5" actId="368"/>
        <pc:sldMkLst>
          <pc:docMk/>
          <pc:sldMk cId="3459674250" sldId="363"/>
        </pc:sldMkLst>
      </pc:sldChg>
      <pc:sldChg chg="modNotes">
        <pc:chgData name="Manny Guendulay" userId="92aefb79-2e82-479f-b961-32c3537cc9c9" providerId="ADAL" clId="{88C96D71-C62C-4D9E-B35F-4C727FCD5FBF}" dt="2023-01-18T20:06:37.334" v="1" actId="368"/>
        <pc:sldMkLst>
          <pc:docMk/>
          <pc:sldMk cId="581868271" sldId="680"/>
        </pc:sldMkLst>
      </pc:sldChg>
      <pc:sldChg chg="modNotes">
        <pc:chgData name="Manny Guendulay" userId="92aefb79-2e82-479f-b961-32c3537cc9c9" providerId="ADAL" clId="{88C96D71-C62C-4D9E-B35F-4C727FCD5FBF}" dt="2023-01-18T20:06:37.368" v="9" actId="368"/>
        <pc:sldMkLst>
          <pc:docMk/>
          <pc:sldMk cId="2415287977" sldId="706"/>
        </pc:sldMkLst>
      </pc:sldChg>
      <pc:sldChg chg="modNotes">
        <pc:chgData name="Manny Guendulay" userId="92aefb79-2e82-479f-b961-32c3537cc9c9" providerId="ADAL" clId="{88C96D71-C62C-4D9E-B35F-4C727FCD5FBF}" dt="2023-01-18T20:06:37.403" v="17" actId="368"/>
        <pc:sldMkLst>
          <pc:docMk/>
          <pc:sldMk cId="1882891383" sldId="707"/>
        </pc:sldMkLst>
      </pc:sldChg>
      <pc:sldChg chg="modNotes">
        <pc:chgData name="Manny Guendulay" userId="92aefb79-2e82-479f-b961-32c3537cc9c9" providerId="ADAL" clId="{88C96D71-C62C-4D9E-B35F-4C727FCD5FBF}" dt="2023-01-18T20:06:37.379" v="11" actId="368"/>
        <pc:sldMkLst>
          <pc:docMk/>
          <pc:sldMk cId="539890760" sldId="710"/>
        </pc:sldMkLst>
      </pc:sldChg>
      <pc:sldChg chg="modNotes">
        <pc:chgData name="Manny Guendulay" userId="92aefb79-2e82-479f-b961-32c3537cc9c9" providerId="ADAL" clId="{88C96D71-C62C-4D9E-B35F-4C727FCD5FBF}" dt="2023-01-18T20:06:37.497" v="39" actId="368"/>
        <pc:sldMkLst>
          <pc:docMk/>
          <pc:sldMk cId="679180328" sldId="712"/>
        </pc:sldMkLst>
      </pc:sldChg>
      <pc:sldChg chg="modNotes">
        <pc:chgData name="Manny Guendulay" userId="92aefb79-2e82-479f-b961-32c3537cc9c9" providerId="ADAL" clId="{88C96D71-C62C-4D9E-B35F-4C727FCD5FBF}" dt="2023-01-18T20:06:37.341" v="3" actId="368"/>
        <pc:sldMkLst>
          <pc:docMk/>
          <pc:sldMk cId="319793036" sldId="718"/>
        </pc:sldMkLst>
      </pc:sldChg>
      <pc:sldChg chg="modNotes">
        <pc:chgData name="Manny Guendulay" userId="92aefb79-2e82-479f-b961-32c3537cc9c9" providerId="ADAL" clId="{88C96D71-C62C-4D9E-B35F-4C727FCD5FBF}" dt="2023-01-18T20:06:37.357" v="7" actId="368"/>
        <pc:sldMkLst>
          <pc:docMk/>
          <pc:sldMk cId="907673015" sldId="720"/>
        </pc:sldMkLst>
      </pc:sldChg>
      <pc:sldChg chg="modNotes">
        <pc:chgData name="Manny Guendulay" userId="92aefb79-2e82-479f-b961-32c3537cc9c9" providerId="ADAL" clId="{88C96D71-C62C-4D9E-B35F-4C727FCD5FBF}" dt="2023-01-18T20:06:37.420" v="21" actId="368"/>
        <pc:sldMkLst>
          <pc:docMk/>
          <pc:sldMk cId="960855206" sldId="721"/>
        </pc:sldMkLst>
      </pc:sldChg>
      <pc:sldChg chg="modNotes">
        <pc:chgData name="Manny Guendulay" userId="92aefb79-2e82-479f-b961-32c3537cc9c9" providerId="ADAL" clId="{88C96D71-C62C-4D9E-B35F-4C727FCD5FBF}" dt="2023-01-18T20:06:37.445" v="27" actId="368"/>
        <pc:sldMkLst>
          <pc:docMk/>
          <pc:sldMk cId="1890515501" sldId="722"/>
        </pc:sldMkLst>
      </pc:sldChg>
      <pc:sldChg chg="modNotes">
        <pc:chgData name="Manny Guendulay" userId="92aefb79-2e82-479f-b961-32c3537cc9c9" providerId="ADAL" clId="{88C96D71-C62C-4D9E-B35F-4C727FCD5FBF}" dt="2023-01-18T20:06:37.480" v="35" actId="368"/>
        <pc:sldMkLst>
          <pc:docMk/>
          <pc:sldMk cId="1631288078" sldId="723"/>
        </pc:sldMkLst>
      </pc:sldChg>
      <pc:sldChg chg="modNotes">
        <pc:chgData name="Manny Guendulay" userId="92aefb79-2e82-479f-b961-32c3537cc9c9" providerId="ADAL" clId="{88C96D71-C62C-4D9E-B35F-4C727FCD5FBF}" dt="2023-01-18T20:06:37.455" v="29" actId="368"/>
        <pc:sldMkLst>
          <pc:docMk/>
          <pc:sldMk cId="1026233926" sldId="724"/>
        </pc:sldMkLst>
      </pc:sldChg>
      <pc:sldChg chg="modNotes">
        <pc:chgData name="Manny Guendulay" userId="92aefb79-2e82-479f-b961-32c3537cc9c9" providerId="ADAL" clId="{88C96D71-C62C-4D9E-B35F-4C727FCD5FBF}" dt="2023-01-18T20:06:37.463" v="31" actId="368"/>
        <pc:sldMkLst>
          <pc:docMk/>
          <pc:sldMk cId="1278132136" sldId="725"/>
        </pc:sldMkLst>
      </pc:sldChg>
      <pc:sldChg chg="modNotes">
        <pc:chgData name="Manny Guendulay" userId="92aefb79-2e82-479f-b961-32c3537cc9c9" providerId="ADAL" clId="{88C96D71-C62C-4D9E-B35F-4C727FCD5FBF}" dt="2023-01-18T20:06:37.472" v="33" actId="368"/>
        <pc:sldMkLst>
          <pc:docMk/>
          <pc:sldMk cId="1784462736" sldId="727"/>
        </pc:sldMkLst>
      </pc:sldChg>
      <pc:sldChg chg="modNotes">
        <pc:chgData name="Manny Guendulay" userId="92aefb79-2e82-479f-b961-32c3537cc9c9" providerId="ADAL" clId="{88C96D71-C62C-4D9E-B35F-4C727FCD5FBF}" dt="2023-01-18T20:06:37.413" v="19" actId="368"/>
        <pc:sldMkLst>
          <pc:docMk/>
          <pc:sldMk cId="3833901467" sldId="728"/>
        </pc:sldMkLst>
      </pc:sldChg>
      <pc:sldChg chg="modNotes">
        <pc:chgData name="Manny Guendulay" userId="92aefb79-2e82-479f-b961-32c3537cc9c9" providerId="ADAL" clId="{88C96D71-C62C-4D9E-B35F-4C727FCD5FBF}" dt="2023-01-18T20:06:37.489" v="37" actId="368"/>
        <pc:sldMkLst>
          <pc:docMk/>
          <pc:sldMk cId="3209253731" sldId="729"/>
        </pc:sldMkLst>
      </pc:sldChg>
      <pc:sldChg chg="modNotes">
        <pc:chgData name="Manny Guendulay" userId="92aefb79-2e82-479f-b961-32c3537cc9c9" providerId="ADAL" clId="{88C96D71-C62C-4D9E-B35F-4C727FCD5FBF}" dt="2023-01-18T20:06:37.429" v="23" actId="368"/>
        <pc:sldMkLst>
          <pc:docMk/>
          <pc:sldMk cId="1880998982" sldId="730"/>
        </pc:sldMkLst>
      </pc:sldChg>
      <pc:sldChg chg="modNotes">
        <pc:chgData name="Manny Guendulay" userId="92aefb79-2e82-479f-b961-32c3537cc9c9" providerId="ADAL" clId="{88C96D71-C62C-4D9E-B35F-4C727FCD5FBF}" dt="2023-01-18T20:06:37.437" v="25" actId="368"/>
        <pc:sldMkLst>
          <pc:docMk/>
          <pc:sldMk cId="920432648" sldId="731"/>
        </pc:sldMkLst>
      </pc:sldChg>
      <pc:sldChg chg="modNotes">
        <pc:chgData name="Manny Guendulay" userId="92aefb79-2e82-479f-b961-32c3537cc9c9" providerId="ADAL" clId="{88C96D71-C62C-4D9E-B35F-4C727FCD5FBF}" dt="2023-01-18T20:06:37.387" v="13" actId="368"/>
        <pc:sldMkLst>
          <pc:docMk/>
          <pc:sldMk cId="3405140236" sldId="732"/>
        </pc:sldMkLst>
      </pc:sldChg>
      <pc:sldChg chg="modNotes">
        <pc:chgData name="Manny Guendulay" userId="92aefb79-2e82-479f-b961-32c3537cc9c9" providerId="ADAL" clId="{88C96D71-C62C-4D9E-B35F-4C727FCD5FBF}" dt="2023-01-18T20:06:37.395" v="15" actId="368"/>
        <pc:sldMkLst>
          <pc:docMk/>
          <pc:sldMk cId="2033801860" sldId="73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CAF4AD-71F4-4F3F-80D9-287026CD1D71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3B2E3F-F879-4720-B1EE-C132AFB63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94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CCED24C-F9A4-41E2-BCBF-245128535853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CACC31-1050-46B4-9F19-2605034B2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1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572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4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18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794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09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7229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28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5975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04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743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05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03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4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5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69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6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6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82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4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CACC31-1050-46B4-9F19-2605034B25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0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71E9230-D174-44A9-BA1F-6D49973188C3}"/>
              </a:ext>
            </a:extLst>
          </p:cNvPr>
          <p:cNvSpPr/>
          <p:nvPr userDrawn="1"/>
        </p:nvSpPr>
        <p:spPr>
          <a:xfrm>
            <a:off x="3895725" y="106362"/>
            <a:ext cx="5105400" cy="664527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Picture 4" descr="Z:\CADRE\CADRE 5\Web Development 2018-23\CADRE Logo 2019\CADRE Logo Files\JPG\RGB\High Res\CADRE Logo-03 cropped.jpg">
            <a:extLst>
              <a:ext uri="{FF2B5EF4-FFF2-40B4-BE49-F238E27FC236}">
                <a16:creationId xmlns:a16="http://schemas.microsoft.com/office/drawing/2014/main" id="{7A73E401-B03E-44CE-82F5-ABBF66E910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34864"/>
            <a:ext cx="3278963" cy="231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3BE5859-D5F5-4A27-9502-5FCD9F232D13}"/>
              </a:ext>
            </a:extLst>
          </p:cNvPr>
          <p:cNvSpPr txBox="1">
            <a:spLocks/>
          </p:cNvSpPr>
          <p:nvPr userDrawn="1"/>
        </p:nvSpPr>
        <p:spPr>
          <a:xfrm>
            <a:off x="4676775" y="3313382"/>
            <a:ext cx="3886200" cy="1625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2800" dirty="0"/>
              <a:t>Click to edit presenter name(s)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8AA7351-167A-4D8B-B408-6EB5C8C8E1DC}"/>
              </a:ext>
            </a:extLst>
          </p:cNvPr>
          <p:cNvSpPr txBox="1">
            <a:spLocks/>
          </p:cNvSpPr>
          <p:nvPr userDrawn="1"/>
        </p:nvSpPr>
        <p:spPr>
          <a:xfrm>
            <a:off x="4724400" y="5646738"/>
            <a:ext cx="3886200" cy="6175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bg1"/>
                </a:solidFill>
                <a:latin typeface="Candara" panose="020E0502030303020204" pitchFamily="34" charset="0"/>
                <a:ea typeface="+mj-ea"/>
                <a:cs typeface="+mj-cs"/>
              </a:defRPr>
            </a:lvl1pPr>
          </a:lstStyle>
          <a:p>
            <a:r>
              <a:rPr lang="en-US" sz="1600" dirty="0"/>
              <a:t>Click to add event</a:t>
            </a:r>
          </a:p>
          <a:p>
            <a:r>
              <a:rPr lang="en-US" sz="1600" dirty="0"/>
              <a:t>and date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ADB085-9469-40C9-9EE1-FCAD505C6D34}"/>
              </a:ext>
            </a:extLst>
          </p:cNvPr>
          <p:cNvSpPr txBox="1"/>
          <p:nvPr userDrawn="1"/>
        </p:nvSpPr>
        <p:spPr>
          <a:xfrm>
            <a:off x="158115" y="6294437"/>
            <a:ext cx="13716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D26C36-84C1-44EF-BC7B-728EDE461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326" y="1280063"/>
            <a:ext cx="3790950" cy="1325563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592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80E7E-899D-42CE-8620-DF7251A8B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A1D5B-6B98-41E4-8CD0-696083E283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4F6F8-E5DF-4891-87BF-3C337516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74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914400" indent="-457200">
              <a:buFont typeface="Wingdings" panose="05000000000000000000" pitchFamily="2" charset="2"/>
              <a:buChar char="§"/>
              <a:defRPr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q"/>
              <a:defRPr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>
              <a:defRPr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>
              <a:defRPr>
                <a:latin typeface="Candara" panose="020E0502030303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D566A3-8B31-4F61-9E36-FB94E47A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E5628C-544E-498F-B674-B7A3F83E5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11900"/>
            <a:ext cx="20574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1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17C3C-972C-4E78-BE66-6EF3220929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18FC8-AE96-4BF7-8957-C7C43ED91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Candara" panose="020E0502030303020204" pitchFamily="34" charset="0"/>
              </a:defRPr>
            </a:lvl1pPr>
            <a:lvl2pPr>
              <a:defRPr>
                <a:latin typeface="Candara" panose="020E0502030303020204" pitchFamily="34" charset="0"/>
              </a:defRPr>
            </a:lvl2pPr>
            <a:lvl3pPr>
              <a:defRPr>
                <a:latin typeface="Candara" panose="020E0502030303020204" pitchFamily="34" charset="0"/>
              </a:defRPr>
            </a:lvl3pPr>
            <a:lvl4pPr>
              <a:defRPr>
                <a:latin typeface="Candara" panose="020E0502030303020204" pitchFamily="34" charset="0"/>
              </a:defRPr>
            </a:lvl4pPr>
            <a:lvl5pPr>
              <a:defRPr>
                <a:latin typeface="Candara" panose="020E05020303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C0FCB3-D5C4-4B4B-99B2-A561ED7C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4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3C90A-3F2C-4645-B93E-404D6C9EC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solidFill>
            <a:srgbClr val="002060"/>
          </a:solidFill>
        </p:spPr>
        <p:txBody>
          <a:bodyPr anchor="ctr"/>
          <a:lstStyle>
            <a:lvl1pPr>
              <a:defRPr sz="6000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C99A00-34A4-4B4C-90D8-313335AAD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64CCE9-8179-492B-9268-105AD944F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4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5A2E-9963-4C3A-B95D-C520BDBD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B000A-66DD-4F73-9CB5-B62515A8A0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42217A-D50E-4027-818A-4321CF7F3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52D03A-7B97-4B05-89CF-DF6959BCB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CB40-D9BE-4CE6-A22F-5A7D8FBE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1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322F-9281-4496-97A7-F6D5CDD5B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C8EC1D-359E-41F9-8B23-EC01A6D06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3F071-9B01-42ED-927E-15218664B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7C1FC4-8F62-4B8D-900A-67B9DEF14C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81FA6-FFA8-464B-9CAD-C80F2790C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6C7E1-444C-40FE-8EEC-5DB59F771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CB40-D9BE-4CE6-A22F-5A7D8FBE1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41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C1B8F-294A-488F-B638-53350816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057400" cy="365125"/>
          </a:xfrm>
        </p:spPr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44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602D-47A0-4FFF-8C19-20C043D6A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solidFill>
            <a:srgbClr val="002060"/>
          </a:solidFill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01114-602F-4853-BDF9-3BE7B8026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3949A2-C78B-4CD3-A1F6-CE626A46ED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77745-E152-4C3E-B388-CB4AAEAF2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99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93C0-A27C-40BE-8D91-C2A69DC6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B15A26-AA65-42EB-8C9B-37677B6E8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73E7FF-AED8-4596-85A1-7AEA3103C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A98DE-7460-4C26-84DE-194FE9E6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7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gradFill flip="none" rotWithShape="1">
          <a:gsLst>
            <a:gs pos="97000">
              <a:schemeClr val="bg1"/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F3B1-4538-4371-9DE6-C2459F212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D4678-5E3B-4C68-BBB5-3C0D89368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7D898-50AE-414C-9965-8E04EF59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9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7000">
              <a:schemeClr val="bg1"/>
            </a:gs>
            <a:gs pos="100000">
              <a:schemeClr val="tx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060BC-7486-44B3-AECA-1B4EAAF8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723207-6DBF-4453-808D-A3C81D97A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78D1-7408-4953-AC5D-20EB60BC6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4200" y="636517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297CB40-D9BE-4CE6-A22F-5A7D8FBE1E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1D41B55-E513-4CCA-BBBF-FD0B23E361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31" y="6460861"/>
            <a:ext cx="685038" cy="17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52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50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ndara" panose="020E0502030303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7EF912-89F7-44DF-BEF0-92AFF3A02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23489" y="127705"/>
            <a:ext cx="5468111" cy="660259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28B79-2844-4CDD-8E28-20A70748B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490" y="1371600"/>
            <a:ext cx="5468110" cy="535869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User Guide to CADRE’s Cultural &amp; Linguistic Competence Assessment for DR Systems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Phase 1: </a:t>
            </a:r>
            <a:br>
              <a:rPr lang="en-US" dirty="0"/>
            </a:br>
            <a:r>
              <a:rPr lang="en-US" dirty="0"/>
              <a:t>Getting Started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D2A377-3268-48FE-8F64-954786040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8600" y="6456277"/>
            <a:ext cx="990600" cy="274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 CADRE Logo: The Center for Appropriate Dispute Resolution in Special Education">
            <a:extLst>
              <a:ext uri="{FF2B5EF4-FFF2-40B4-BE49-F238E27FC236}">
                <a16:creationId xmlns:a16="http://schemas.microsoft.com/office/drawing/2014/main" id="{4A342BFE-E42B-4E58-8EC4-3B882F6367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1981200"/>
            <a:ext cx="5890838" cy="225960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0D30FE-0B99-469D-9068-78AEFB171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>
                <a:solidFill>
                  <a:schemeClr val="accent1">
                    <a:lumMod val="50000"/>
                  </a:schemeClr>
                </a:solidFill>
              </a:rPr>
              <a:t>1</a:t>
            </a:fld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68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Successful Teams Reflect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436FD-2D89-C950-6999-245C08C0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765180"/>
            <a:ext cx="6096000" cy="16407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ndara" panose="020E0502030303020204" pitchFamily="34" charset="0"/>
              </a:rPr>
              <a:t>Highly effective teams reflect individually to determine where biases reside.</a:t>
            </a:r>
          </a:p>
          <a:p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9"/>
            <a:ext cx="4764487" cy="14465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REFLECT</a:t>
            </a:r>
          </a:p>
        </p:txBody>
      </p:sp>
      <p:pic>
        <p:nvPicPr>
          <p:cNvPr id="7" name="Picture 6" descr="Two people talking and one listening ">
            <a:extLst>
              <a:ext uri="{FF2B5EF4-FFF2-40B4-BE49-F238E27FC236}">
                <a16:creationId xmlns:a16="http://schemas.microsoft.com/office/drawing/2014/main" id="{AD804E65-F4BB-3EC1-320C-338E1149D1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40593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01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Successful Teams </a:t>
            </a:r>
            <a:br>
              <a:rPr lang="en-US" dirty="0"/>
            </a:br>
            <a:r>
              <a:rPr lang="en-US" dirty="0"/>
              <a:t>Engage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 descr="Engage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8"/>
            <a:ext cx="4764487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ENGAGE</a:t>
            </a:r>
          </a:p>
        </p:txBody>
      </p:sp>
      <p:pic>
        <p:nvPicPr>
          <p:cNvPr id="7" name="Picture 6" descr="A group of people posing for a photo of multi ethnic backgrounds">
            <a:extLst>
              <a:ext uri="{FF2B5EF4-FFF2-40B4-BE49-F238E27FC236}">
                <a16:creationId xmlns:a16="http://schemas.microsoft.com/office/drawing/2014/main" id="{69441474-3F22-3B27-4807-06114BCA10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r="4727" b="8586"/>
          <a:stretch/>
        </p:blipFill>
        <p:spPr>
          <a:xfrm>
            <a:off x="1906379" y="1579552"/>
            <a:ext cx="6780421" cy="476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5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What Do We Mean by “Engage”?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 descr="Engage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8"/>
            <a:ext cx="4764487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ENGAGE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441474-3F22-3B27-4807-06114BCA1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r="4727" b="8586"/>
          <a:stretch/>
        </p:blipFill>
        <p:spPr>
          <a:xfrm>
            <a:off x="1906379" y="1579552"/>
            <a:ext cx="6780421" cy="4764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2D983F-89D9-1BAC-A587-E33F7CE4E9EA}"/>
              </a:ext>
            </a:extLst>
          </p:cNvPr>
          <p:cNvSpPr txBox="1"/>
          <p:nvPr/>
        </p:nvSpPr>
        <p:spPr>
          <a:xfrm>
            <a:off x="2248589" y="1945859"/>
            <a:ext cx="609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Connect with stakeholders in meaningful conversations that help you understand their experiences.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These connections will help you open doors for future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18809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What Do We Mean by “Diverse” Populations?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 descr="Engage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8"/>
            <a:ext cx="4764487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ENGAGE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441474-3F22-3B27-4807-06114BCA10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" r="4727" b="8586"/>
          <a:stretch/>
        </p:blipFill>
        <p:spPr>
          <a:xfrm>
            <a:off x="1906379" y="1579552"/>
            <a:ext cx="6780421" cy="47644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2D983F-89D9-1BAC-A587-E33F7CE4E9EA}"/>
              </a:ext>
            </a:extLst>
          </p:cNvPr>
          <p:cNvSpPr txBox="1"/>
          <p:nvPr/>
        </p:nvSpPr>
        <p:spPr>
          <a:xfrm>
            <a:off x="2286000" y="1981200"/>
            <a:ext cx="6172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Individuals, families, and communities who do not identify with or fit into the dominant cultural norm;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Are often underserved;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May experience barriers to access and resources because of cultural differences.</a:t>
            </a:r>
          </a:p>
        </p:txBody>
      </p:sp>
    </p:spTree>
    <p:extLst>
      <p:ext uri="{BB962C8B-B14F-4D97-AF65-F5344CB8AC3E}">
        <p14:creationId xmlns:p14="http://schemas.microsoft.com/office/powerpoint/2010/main" val="92043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Considerations for Engagement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436FD-2D89-C950-6999-245C08C0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1864450"/>
            <a:ext cx="6248400" cy="4307750"/>
          </a:xfrm>
        </p:spPr>
        <p:txBody>
          <a:bodyPr>
            <a:normAutofit fontScale="92500"/>
          </a:bodyPr>
          <a:lstStyle/>
          <a:p>
            <a:pPr marL="123825"/>
            <a:r>
              <a:rPr lang="en-US" sz="3500" dirty="0"/>
              <a:t>Teams should be intentional about stakeholder engagement and consider:</a:t>
            </a:r>
          </a:p>
          <a:p>
            <a:pPr marL="1200150" lvl="1" indent="-514350">
              <a:buAutoNum type="arabicParenR"/>
            </a:pPr>
            <a:r>
              <a:rPr lang="en-US" sz="3500" dirty="0"/>
              <a:t>the purpose </a:t>
            </a:r>
          </a:p>
          <a:p>
            <a:pPr marL="1200150" lvl="1" indent="-514350">
              <a:buAutoNum type="arabicParenR"/>
            </a:pPr>
            <a:r>
              <a:rPr lang="en-US" sz="3500" dirty="0"/>
              <a:t>how stakeholders will be identified  </a:t>
            </a:r>
          </a:p>
          <a:p>
            <a:pPr marL="1200150" lvl="1" indent="-514350">
              <a:buAutoNum type="arabicParenR"/>
            </a:pPr>
            <a:r>
              <a:rPr lang="en-US" sz="3500" dirty="0"/>
              <a:t>the extent of stakeholder involvement in the system improvement process. </a:t>
            </a:r>
          </a:p>
          <a:p>
            <a:endParaRPr lang="en-US" sz="4400" dirty="0"/>
          </a:p>
        </p:txBody>
      </p:sp>
      <p:sp>
        <p:nvSpPr>
          <p:cNvPr id="3" name="TextBox 2" descr="Engage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8"/>
            <a:ext cx="4764487" cy="14465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ENGAGE</a:t>
            </a:r>
          </a:p>
        </p:txBody>
      </p:sp>
    </p:spTree>
    <p:extLst>
      <p:ext uri="{BB962C8B-B14F-4D97-AF65-F5344CB8AC3E}">
        <p14:creationId xmlns:p14="http://schemas.microsoft.com/office/powerpoint/2010/main" val="189051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Successful Teams Use Data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 descr="Use Data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9"/>
            <a:ext cx="4764487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USE DATA</a:t>
            </a:r>
          </a:p>
        </p:txBody>
      </p:sp>
      <p:pic>
        <p:nvPicPr>
          <p:cNvPr id="7" name="Picture 6" descr="A picture containing text, desk with a group of people working together&#10;&#10; ">
            <a:extLst>
              <a:ext uri="{FF2B5EF4-FFF2-40B4-BE49-F238E27FC236}">
                <a16:creationId xmlns:a16="http://schemas.microsoft.com/office/drawing/2014/main" id="{7D67A6D4-2EA9-ABC3-6C8F-9EBEB9A5F3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5"/>
          <a:stretch/>
        </p:blipFill>
        <p:spPr>
          <a:xfrm>
            <a:off x="1903475" y="1571669"/>
            <a:ext cx="6783325" cy="476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33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Data and the User’s Experience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436FD-2D89-C950-6999-245C08C0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930" y="1608991"/>
            <a:ext cx="7187069" cy="5056929"/>
          </a:xfrm>
        </p:spPr>
        <p:txBody>
          <a:bodyPr>
            <a:normAutofit/>
          </a:bodyPr>
          <a:lstStyle/>
          <a:p>
            <a:r>
              <a:rPr lang="en-US" dirty="0"/>
              <a:t>Collecting and using a variety of data allows for fact-based discussions about the current state of your system. </a:t>
            </a:r>
          </a:p>
          <a:p>
            <a:endParaRPr lang="en-US" sz="100" dirty="0"/>
          </a:p>
          <a:p>
            <a:pPr marL="403225" indent="-403225">
              <a:buFont typeface="Arial" panose="020B0604020202020204" pitchFamily="34" charset="0"/>
              <a:buChar char="•"/>
            </a:pPr>
            <a:r>
              <a:rPr lang="en-US" dirty="0"/>
              <a:t>Analyze child-specific data.</a:t>
            </a:r>
          </a:p>
          <a:p>
            <a:pPr marL="403225" indent="-403225">
              <a:buFont typeface="Arial" panose="020B0604020202020204" pitchFamily="34" charset="0"/>
              <a:buChar char="•"/>
            </a:pPr>
            <a:r>
              <a:rPr lang="en-US" dirty="0"/>
              <a:t>Use demographic user data to get a clear understanding of system use.</a:t>
            </a:r>
          </a:p>
          <a:p>
            <a:pPr marL="403225" indent="-403225">
              <a:buFont typeface="Arial" panose="020B0604020202020204" pitchFamily="34" charset="0"/>
              <a:buChar char="•"/>
            </a:pPr>
            <a:r>
              <a:rPr lang="en-US" dirty="0"/>
              <a:t>Dive into individual user experiences.</a:t>
            </a:r>
          </a:p>
          <a:p>
            <a:pPr marL="914400" lvl="1" indent="-392113"/>
            <a:r>
              <a:rPr lang="en-US" sz="2500" dirty="0"/>
              <a:t>Barriers accessing and using system</a:t>
            </a:r>
          </a:p>
          <a:p>
            <a:pPr marL="914400" lvl="1" indent="-392113"/>
            <a:r>
              <a:rPr lang="en-US" sz="2500" dirty="0"/>
              <a:t>Feedback on specific materials or processes</a:t>
            </a:r>
          </a:p>
          <a:p>
            <a:pPr marL="914400" lvl="1" indent="-392113"/>
            <a:r>
              <a:rPr lang="en-US" sz="2500" dirty="0"/>
              <a:t>Preferred delivery mechanisms</a:t>
            </a:r>
          </a:p>
        </p:txBody>
      </p:sp>
      <p:sp>
        <p:nvSpPr>
          <p:cNvPr id="3" name="TextBox 2" descr="Use Data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9"/>
            <a:ext cx="4764487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USE DATA</a:t>
            </a:r>
          </a:p>
        </p:txBody>
      </p:sp>
    </p:spTree>
    <p:extLst>
      <p:ext uri="{BB962C8B-B14F-4D97-AF65-F5344CB8AC3E}">
        <p14:creationId xmlns:p14="http://schemas.microsoft.com/office/powerpoint/2010/main" val="127813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Ways to Collect Data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436FD-2D89-C950-6999-245C08C0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864450"/>
            <a:ext cx="6934200" cy="450072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Seek to understand lived experiences through:</a:t>
            </a:r>
          </a:p>
          <a:p>
            <a:pPr marL="1143000" lvl="1" indent="-457200"/>
            <a:r>
              <a:rPr lang="en-US" sz="2800" dirty="0"/>
              <a:t>focus groups or interviews</a:t>
            </a:r>
          </a:p>
          <a:p>
            <a:pPr marL="1143000" lvl="1" indent="-457200"/>
            <a:r>
              <a:rPr lang="en-US" sz="2800" dirty="0"/>
              <a:t>surveys</a:t>
            </a:r>
          </a:p>
          <a:p>
            <a:pPr marL="1143000" lvl="1" indent="-457200"/>
            <a:r>
              <a:rPr lang="en-US" sz="2800" dirty="0"/>
              <a:t>gather information in intake process</a:t>
            </a:r>
          </a:p>
          <a:p>
            <a:pPr marL="1143000" lvl="1" indent="-457200"/>
            <a:r>
              <a:rPr lang="en-US" sz="2800" dirty="0"/>
              <a:t>follow-up calls or exit surveys   </a:t>
            </a:r>
          </a:p>
          <a:p>
            <a:pPr marL="1143000" lvl="1" indent="-457200"/>
            <a:r>
              <a:rPr lang="en-US" sz="2800" dirty="0"/>
              <a:t>listening sessions</a:t>
            </a:r>
          </a:p>
          <a:p>
            <a:pPr marL="1143000" lvl="1" indent="-457200"/>
            <a:r>
              <a:rPr lang="en-US" sz="2800" dirty="0"/>
              <a:t>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Work with cultural brokers to assist in connecting with families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" name="TextBox 2" descr="Use Data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9"/>
            <a:ext cx="4764487" cy="14465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USE DATA</a:t>
            </a:r>
          </a:p>
        </p:txBody>
      </p:sp>
    </p:spTree>
    <p:extLst>
      <p:ext uri="{BB962C8B-B14F-4D97-AF65-F5344CB8AC3E}">
        <p14:creationId xmlns:p14="http://schemas.microsoft.com/office/powerpoint/2010/main" val="178446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Successful Teams Examine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436FD-2D89-C950-6999-245C08C0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2028408"/>
            <a:ext cx="6096000" cy="430775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andara" panose="020E0502030303020204" pitchFamily="34" charset="0"/>
              </a:rPr>
              <a:t>Highly effective teams </a:t>
            </a:r>
            <a:r>
              <a:rPr lang="en-US" sz="3600" dirty="0">
                <a:latin typeface="Candara" panose="020E0502030303020204" pitchFamily="34" charset="0"/>
                <a:cs typeface="Times New Roman" panose="02020603050405020304" pitchFamily="18" charset="0"/>
              </a:rPr>
              <a:t>e</a:t>
            </a:r>
            <a:r>
              <a:rPr lang="en-US" sz="3600" dirty="0">
                <a:effectLst/>
                <a:latin typeface="Candara" panose="020E05020303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xamine the experiences of diverse cultural and linguistic groups when navigating systems that primarily have been designed by and for the cultural majority.</a:t>
            </a:r>
          </a:p>
          <a:p>
            <a:endParaRPr lang="en-US" sz="4400" dirty="0"/>
          </a:p>
        </p:txBody>
      </p:sp>
      <p:sp>
        <p:nvSpPr>
          <p:cNvPr id="3" name="TextBox 2" descr="Examine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9"/>
            <a:ext cx="4764487" cy="14465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EXAMINE</a:t>
            </a:r>
          </a:p>
        </p:txBody>
      </p:sp>
    </p:spTree>
    <p:extLst>
      <p:ext uri="{BB962C8B-B14F-4D97-AF65-F5344CB8AC3E}">
        <p14:creationId xmlns:p14="http://schemas.microsoft.com/office/powerpoint/2010/main" val="1631288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130840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dirty="0"/>
              <a:t>Successful Teams Build Relationships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 descr="Build">
            <a:extLst>
              <a:ext uri="{FF2B5EF4-FFF2-40B4-BE49-F238E27FC236}">
                <a16:creationId xmlns:a16="http://schemas.microsoft.com/office/drawing/2014/main" id="{72007864-80FE-CDBF-3D10-DFF965A1F74E}"/>
              </a:ext>
            </a:extLst>
          </p:cNvPr>
          <p:cNvSpPr txBox="1"/>
          <p:nvPr/>
        </p:nvSpPr>
        <p:spPr>
          <a:xfrm rot="16200000">
            <a:off x="-1201768" y="3230639"/>
            <a:ext cx="4764487" cy="1446550"/>
          </a:xfrm>
          <a:prstGeom prst="rect">
            <a:avLst/>
          </a:prstGeom>
          <a:solidFill>
            <a:srgbClr val="9966FF">
              <a:alpha val="3098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BUILD</a:t>
            </a:r>
          </a:p>
        </p:txBody>
      </p:sp>
      <p:pic>
        <p:nvPicPr>
          <p:cNvPr id="10" name="Picture 9" descr="Three women talking, two are shaking hands and smiling">
            <a:extLst>
              <a:ext uri="{FF2B5EF4-FFF2-40B4-BE49-F238E27FC236}">
                <a16:creationId xmlns:a16="http://schemas.microsoft.com/office/drawing/2014/main" id="{B4C98922-9C05-5768-1837-27009F564A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98"/>
          <a:stretch/>
        </p:blipFill>
        <p:spPr>
          <a:xfrm>
            <a:off x="1900047" y="1576925"/>
            <a:ext cx="6786753" cy="472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5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grass, green, plant, and stepping stones">
            <a:extLst>
              <a:ext uri="{FF2B5EF4-FFF2-40B4-BE49-F238E27FC236}">
                <a16:creationId xmlns:a16="http://schemas.microsoft.com/office/drawing/2014/main" id="{CB66F0D1-1D39-30F6-6C61-C0591FA92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55" y="846138"/>
            <a:ext cx="8224345" cy="54871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Purpose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F84AA-2401-9441-F17B-80C87DF3C360}"/>
              </a:ext>
            </a:extLst>
          </p:cNvPr>
          <p:cNvSpPr txBox="1"/>
          <p:nvPr/>
        </p:nvSpPr>
        <p:spPr>
          <a:xfrm>
            <a:off x="609600" y="4613132"/>
            <a:ext cx="41148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/>
              <a:t>“A journey of a thousand miles begins with a single step.” –Lao Tzu</a:t>
            </a:r>
          </a:p>
        </p:txBody>
      </p:sp>
    </p:spTree>
    <p:extLst>
      <p:ext uri="{BB962C8B-B14F-4D97-AF65-F5344CB8AC3E}">
        <p14:creationId xmlns:p14="http://schemas.microsoft.com/office/powerpoint/2010/main" val="319793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 descr="CADRE Logo">
            <a:extLst>
              <a:ext uri="{FF2B5EF4-FFF2-40B4-BE49-F238E27FC236}">
                <a16:creationId xmlns:a16="http://schemas.microsoft.com/office/drawing/2014/main" id="{A84E4CF3-28B3-1151-EAB4-37FF439AD6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1" t="29136" r="32226" b="36068"/>
          <a:stretch/>
        </p:blipFill>
        <p:spPr>
          <a:xfrm>
            <a:off x="3163015" y="4420587"/>
            <a:ext cx="2817970" cy="1944583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A640E4E-A6EA-B525-4999-FBAD4B46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95320"/>
            <a:ext cx="7753350" cy="1816943"/>
          </a:xfrm>
        </p:spPr>
        <p:txBody>
          <a:bodyPr>
            <a:normAutofit/>
          </a:bodyPr>
          <a:lstStyle/>
          <a:p>
            <a:r>
              <a:rPr lang="en-US" sz="5400" dirty="0"/>
              <a:t>Have questions or need assistance?</a:t>
            </a:r>
            <a:endParaRPr lang="en-US" sz="5400" b="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9A8A86-0BEF-6B8E-15D5-89052DFA1619}"/>
              </a:ext>
            </a:extLst>
          </p:cNvPr>
          <p:cNvSpPr txBox="1"/>
          <p:nvPr/>
        </p:nvSpPr>
        <p:spPr>
          <a:xfrm>
            <a:off x="828675" y="2437414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ndara" panose="020E0502030303020204" pitchFamily="34" charset="0"/>
              </a:rPr>
              <a:t>Contact us at:</a:t>
            </a:r>
          </a:p>
          <a:p>
            <a:pPr algn="ctr"/>
            <a:r>
              <a:rPr lang="en-US" sz="4800" b="1" dirty="0">
                <a:latin typeface="Candara" panose="020E0502030303020204" pitchFamily="34" charset="0"/>
              </a:rPr>
              <a:t>cadre@directionservice.org</a:t>
            </a:r>
          </a:p>
          <a:p>
            <a:pPr algn="ctr"/>
            <a:endParaRPr lang="en-US" sz="48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8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910301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436FD-2D89-C950-6999-245C08C0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9583"/>
            <a:ext cx="8534400" cy="5176338"/>
          </a:xfrm>
        </p:spPr>
        <p:txBody>
          <a:bodyPr>
            <a:normAutofit/>
          </a:bodyPr>
          <a:lstStyle/>
          <a:p>
            <a:r>
              <a:rPr lang="en-US" sz="3500" dirty="0"/>
              <a:t>Following this webinar, you will have a better understanding about: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key considerations for creating a strong team;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value in developing personal cultural and linguistic competency;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 importance of leadership support and the role of team leaders; 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successful CLC assessment teams function.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67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079"/>
            <a:ext cx="8229600" cy="910301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Team Approach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3E6FDF-DA84-431F-B0AF-8F3B612EE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436FD-2D89-C950-6999-245C08C0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603" y="2514600"/>
            <a:ext cx="3927397" cy="1981200"/>
          </a:xfrm>
        </p:spPr>
        <p:txBody>
          <a:bodyPr>
            <a:normAutofit/>
          </a:bodyPr>
          <a:lstStyle/>
          <a:p>
            <a:r>
              <a:rPr lang="en-US" sz="3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team approach encourages diverse perspectives and robust discussion. </a:t>
            </a:r>
            <a:endParaRPr lang="en-US" sz="4400" dirty="0"/>
          </a:p>
        </p:txBody>
      </p:sp>
      <p:pic>
        <p:nvPicPr>
          <p:cNvPr id="8" name="Picture 7" descr="A group of people sitting around a table talking and listening">
            <a:extLst>
              <a:ext uri="{FF2B5EF4-FFF2-40B4-BE49-F238E27FC236}">
                <a16:creationId xmlns:a16="http://schemas.microsoft.com/office/drawing/2014/main" id="{809C21B6-B5E1-7DD3-4319-2CBCF862A8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97" y="2057400"/>
            <a:ext cx="4572000" cy="304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7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How to Create a Strong Team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1715" y="1845952"/>
            <a:ext cx="5410200" cy="5146674"/>
          </a:xfrm>
        </p:spPr>
        <p:txBody>
          <a:bodyPr>
            <a:noAutofit/>
          </a:bodyPr>
          <a:lstStyle/>
          <a:p>
            <a:endParaRPr lang="en-US" dirty="0"/>
          </a:p>
          <a:p>
            <a:r>
              <a:rPr lang="en-US" dirty="0"/>
              <a:t>      Consider including those who: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are interested in and committed to cultural and linguistic competence,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share a common desire to effect change, and </a:t>
            </a:r>
          </a:p>
          <a:p>
            <a:pPr marL="1028700" lvl="1" indent="-342900">
              <a:buFont typeface="Wingdings" panose="05000000000000000000" pitchFamily="2" charset="2"/>
              <a:buChar char="§"/>
            </a:pPr>
            <a:r>
              <a:rPr lang="en-US" sz="2800" dirty="0"/>
              <a:t>can help foster a respectful environment conducive to sharing diverse perspectives and ideas.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Three adults seated at table discussing work.">
            <a:extLst>
              <a:ext uri="{FF2B5EF4-FFF2-40B4-BE49-F238E27FC236}">
                <a16:creationId xmlns:a16="http://schemas.microsoft.com/office/drawing/2014/main" id="{D894EF11-330C-11E6-556D-D49631F26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242" y="3122808"/>
            <a:ext cx="3318315" cy="21816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09EA6F-FDA9-F304-1C34-30AB7EC6129C}"/>
              </a:ext>
            </a:extLst>
          </p:cNvPr>
          <p:cNvSpPr txBox="1"/>
          <p:nvPr/>
        </p:nvSpPr>
        <p:spPr>
          <a:xfrm>
            <a:off x="449424" y="1553565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ndara" panose="020E0502030303020204" pitchFamily="34" charset="0"/>
              </a:rPr>
              <a:t>Intentionally expand the diversity of your team. </a:t>
            </a:r>
          </a:p>
        </p:txBody>
      </p:sp>
    </p:spTree>
    <p:extLst>
      <p:ext uri="{BB962C8B-B14F-4D97-AF65-F5344CB8AC3E}">
        <p14:creationId xmlns:p14="http://schemas.microsoft.com/office/powerpoint/2010/main" val="241528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3564"/>
            <a:ext cx="8534400" cy="1284236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/>
              <a:t>xpanding CLC Capacity of Team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037285"/>
            <a:ext cx="4095750" cy="449489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Provide opportunities for team members to engage in personal development activities related to CLC.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needed, seek support from an internal or external content expert who can help guide or support the work.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person standing in front of a group of people facilitating a group">
            <a:extLst>
              <a:ext uri="{FF2B5EF4-FFF2-40B4-BE49-F238E27FC236}">
                <a16:creationId xmlns:a16="http://schemas.microsoft.com/office/drawing/2014/main" id="{72314DF1-29DD-8799-98A7-010C934DD2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0416"/>
          <a:stretch/>
        </p:blipFill>
        <p:spPr>
          <a:xfrm>
            <a:off x="289034" y="2395622"/>
            <a:ext cx="4095750" cy="329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9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bg1">
                <a:alpha val="0"/>
                <a:lumMod val="52000"/>
                <a:lumOff val="48000"/>
              </a:schemeClr>
            </a:gs>
            <a:gs pos="100000">
              <a:srgbClr val="00206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924CF-634D-7DA6-889D-46A791A94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Identifying Team Leaders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00EB8-A653-B4E7-8D77-DECBC09E3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CB40-D9BE-4CE6-A22F-5A7D8FBE1E5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Teacher pointing to whiteboard">
            <a:extLst>
              <a:ext uri="{FF2B5EF4-FFF2-40B4-BE49-F238E27FC236}">
                <a16:creationId xmlns:a16="http://schemas.microsoft.com/office/drawing/2014/main" id="{78DCE7E7-666B-8027-30FE-7ED3A249D4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" r="54892" b="9091"/>
          <a:stretch/>
        </p:blipFill>
        <p:spPr>
          <a:xfrm>
            <a:off x="255037" y="1981200"/>
            <a:ext cx="2703886" cy="3873500"/>
          </a:xfrm>
          <a:prstGeom prst="rect">
            <a:avLst/>
          </a:prstGeom>
          <a:gradFill>
            <a:gsLst>
              <a:gs pos="97000">
                <a:schemeClr val="bg1"/>
              </a:gs>
              <a:gs pos="91000">
                <a:srgbClr val="002060"/>
              </a:gs>
            </a:gsLst>
            <a:path path="shape">
              <a:fillToRect l="50000" t="50000" r="50000" b="50000"/>
            </a:path>
          </a:gradFill>
          <a:effectLst>
            <a:glow rad="279400">
              <a:schemeClr val="bg1"/>
            </a:glow>
            <a:softEdge rad="8890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A94F91-E5EB-5352-2714-B305B4230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1560" y="1899072"/>
            <a:ext cx="5930040" cy="5257799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en-US" sz="4400" dirty="0"/>
              <a:t> </a:t>
            </a:r>
            <a:r>
              <a:rPr lang="en-US" sz="5100" dirty="0"/>
              <a:t>A coordinator can: </a:t>
            </a:r>
          </a:p>
          <a:p>
            <a:endParaRPr lang="en-US" sz="4500" dirty="0"/>
          </a:p>
          <a:p>
            <a:pPr marL="279400" lvl="1" indent="-279400">
              <a:buFont typeface="Wingdings" panose="05000000000000000000" pitchFamily="2" charset="2"/>
              <a:buChar char="§"/>
            </a:pPr>
            <a:r>
              <a:rPr lang="en-US" sz="4700" dirty="0"/>
              <a:t>facilitate or help identify a facilitator </a:t>
            </a:r>
          </a:p>
          <a:p>
            <a:pPr marL="279400" lvl="1" indent="-279400">
              <a:buFont typeface="Wingdings" panose="05000000000000000000" pitchFamily="2" charset="2"/>
              <a:buChar char="§"/>
            </a:pPr>
            <a:r>
              <a:rPr lang="en-US" sz="4700" dirty="0"/>
              <a:t>handle meeting logistics and activities  </a:t>
            </a:r>
          </a:p>
          <a:p>
            <a:pPr marL="279400" lvl="1" indent="-279400">
              <a:buFont typeface="Wingdings" panose="05000000000000000000" pitchFamily="2" charset="2"/>
              <a:buChar char="§"/>
            </a:pPr>
            <a:r>
              <a:rPr lang="en-US" sz="4700" dirty="0"/>
              <a:t>communicate process and progress with leadership, staff, and stakeholders </a:t>
            </a:r>
          </a:p>
          <a:p>
            <a:pPr marL="279400" lvl="1" indent="-279400">
              <a:buFont typeface="Wingdings" panose="05000000000000000000" pitchFamily="2" charset="2"/>
              <a:buChar char="§"/>
            </a:pPr>
            <a:r>
              <a:rPr lang="en-US" sz="4700" dirty="0"/>
              <a:t>document conversations and status updates </a:t>
            </a:r>
          </a:p>
          <a:p>
            <a:pPr marL="279400" lvl="1" indent="-279400">
              <a:buFont typeface="Wingdings" panose="05000000000000000000" pitchFamily="2" charset="2"/>
              <a:buChar char="§"/>
            </a:pPr>
            <a:r>
              <a:rPr lang="en-US" sz="4700" dirty="0"/>
              <a:t>keep the assessment process on track </a:t>
            </a:r>
          </a:p>
          <a:p>
            <a:pPr marL="279400" lvl="1" indent="-279400">
              <a:buFont typeface="Wingdings" panose="05000000000000000000" pitchFamily="2" charset="2"/>
              <a:buChar char="§"/>
            </a:pPr>
            <a:r>
              <a:rPr lang="en-US" sz="4700" dirty="0"/>
              <a:t>identify opportunities to bring data and perspectives to the team </a:t>
            </a:r>
          </a:p>
          <a:p>
            <a:pPr marL="279400" lvl="1" indent="-279400">
              <a:buFont typeface="Wingdings" panose="05000000000000000000" pitchFamily="2" charset="2"/>
              <a:buChar char="§"/>
            </a:pPr>
            <a:r>
              <a:rPr lang="en-US" sz="4700" dirty="0"/>
              <a:t>celebrate successes</a:t>
            </a:r>
          </a:p>
          <a:p>
            <a:pPr marL="279400" lvl="1" indent="-279400">
              <a:buFont typeface="Wingdings" panose="05000000000000000000" pitchFamily="2" charset="2"/>
              <a:buChar char="§"/>
            </a:pPr>
            <a:r>
              <a:rPr lang="en-US" sz="4700" dirty="0"/>
              <a:t>keep the team moving forward</a:t>
            </a:r>
          </a:p>
        </p:txBody>
      </p:sp>
    </p:spTree>
    <p:extLst>
      <p:ext uri="{BB962C8B-B14F-4D97-AF65-F5344CB8AC3E}">
        <p14:creationId xmlns:p14="http://schemas.microsoft.com/office/powerpoint/2010/main" val="34051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Support is Critical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1913-D0FC-4C40-82FE-1E3BE76F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8785"/>
            <a:ext cx="3429405" cy="3487385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/>
              <a:t>Ongoing communication with leadership will be essential to the team's success.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Two people sitting at a table communicating ">
            <a:extLst>
              <a:ext uri="{FF2B5EF4-FFF2-40B4-BE49-F238E27FC236}">
                <a16:creationId xmlns:a16="http://schemas.microsoft.com/office/drawing/2014/main" id="{14FB7DEB-28B1-CB17-A37D-FA2F91A841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24167"/>
          <a:stretch/>
        </p:blipFill>
        <p:spPr>
          <a:xfrm>
            <a:off x="4572406" y="2057400"/>
            <a:ext cx="4130160" cy="407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0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C0752-403C-49EC-99AB-49BE6202F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US" dirty="0"/>
              <a:t>Dedicate Time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34A2CE-9A00-481F-93EB-230F484C3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5170"/>
            <a:ext cx="20574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</a:lstStyle>
          <a:p>
            <a:fld id="{A297CB40-D9BE-4CE6-A22F-5A7D8FBE1E5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10B951-073E-E6D5-2DDF-4DA32A91A8F5}"/>
              </a:ext>
            </a:extLst>
          </p:cNvPr>
          <p:cNvSpPr txBox="1"/>
          <p:nvPr/>
        </p:nvSpPr>
        <p:spPr>
          <a:xfrm>
            <a:off x="457200" y="1435684"/>
            <a:ext cx="4876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Allocate sufficient time to: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Engage in meaningful dialogue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Reflect upon the process and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Gather additional data and perspectives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Reach out for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Communicate with team, leadership and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Backtrack if necessary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9" name="Picture 8" descr="A hand holding a sign that says &quot;time&quot;">
            <a:extLst>
              <a:ext uri="{FF2B5EF4-FFF2-40B4-BE49-F238E27FC236}">
                <a16:creationId xmlns:a16="http://schemas.microsoft.com/office/drawing/2014/main" id="{CA625A0B-22BB-4679-6B78-5924FFE40E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5" r="29036"/>
          <a:stretch/>
        </p:blipFill>
        <p:spPr>
          <a:xfrm>
            <a:off x="5613233" y="1727270"/>
            <a:ext cx="3089118" cy="45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0cbbd92-a969-402e-8621-447322a111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45D93EE09FE48B755B103E8699EE0" ma:contentTypeVersion="16" ma:contentTypeDescription="Create a new document." ma:contentTypeScope="" ma:versionID="c301ea57d9cec4f14d8416a6dd251d11">
  <xsd:schema xmlns:xsd="http://www.w3.org/2001/XMLSchema" xmlns:xs="http://www.w3.org/2001/XMLSchema" xmlns:p="http://schemas.microsoft.com/office/2006/metadata/properties" xmlns:ns2="db903174-bb1c-4609-9d70-465268ead536" xmlns:ns3="d0cbbd92-a969-402e-8621-447322a11182" targetNamespace="http://schemas.microsoft.com/office/2006/metadata/properties" ma:root="true" ma:fieldsID="4f17cf8a0d836c3494766366d08c96ee" ns2:_="" ns3:_="">
    <xsd:import namespace="db903174-bb1c-4609-9d70-465268ead536"/>
    <xsd:import namespace="d0cbbd92-a969-402e-8621-447322a11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03174-bb1c-4609-9d70-465268ead5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bbd92-a969-402e-8621-447322a11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48b6dc5-7623-4a1d-a01d-748b8cf9f295}" ma:internalName="TaxCatchAll" ma:showField="CatchAllData" ma:web="d0cbbd92-a969-402e-8621-447322a11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CD09FF-0243-41F4-8EBE-66805F0C90F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01A6BC-590A-4A85-B64B-27753FA9398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d0cbbd92-a969-402e-8621-447322a11182"/>
    <ds:schemaRef ds:uri="db903174-bb1c-4609-9d70-465268ead536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BBA2EE-5A9F-4A9A-A885-4D08278D87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903174-bb1c-4609-9d70-465268ead536"/>
    <ds:schemaRef ds:uri="d0cbbd92-a969-402e-8621-447322a11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7690</TotalTime>
  <Words>648</Words>
  <Application>Microsoft Office PowerPoint</Application>
  <PresentationFormat>On-screen Show (4:3)</PresentationFormat>
  <Paragraphs>135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Candara</vt:lpstr>
      <vt:lpstr>Times New Roman</vt:lpstr>
      <vt:lpstr>Wingdings</vt:lpstr>
      <vt:lpstr>Custom Design</vt:lpstr>
      <vt:lpstr>User Guide to CADRE’s Cultural &amp; Linguistic Competence Assessment for DR Systems   Phase 1:  Getting Started   </vt:lpstr>
      <vt:lpstr>Purpose</vt:lpstr>
      <vt:lpstr> Objectives  </vt:lpstr>
      <vt:lpstr> A Team Approach  </vt:lpstr>
      <vt:lpstr>How to Create a Strong Team </vt:lpstr>
      <vt:lpstr>Expanding CLC Capacity of Team</vt:lpstr>
      <vt:lpstr>Identifying Team Leaders</vt:lpstr>
      <vt:lpstr>Leadership Support is Critical</vt:lpstr>
      <vt:lpstr>Dedicate Time</vt:lpstr>
      <vt:lpstr>Successful Teams Reflect</vt:lpstr>
      <vt:lpstr>Successful Teams  Engage </vt:lpstr>
      <vt:lpstr>What Do We Mean by “Engage”?</vt:lpstr>
      <vt:lpstr>What Do We Mean by “Diverse” Populations?</vt:lpstr>
      <vt:lpstr>Considerations for Engagement</vt:lpstr>
      <vt:lpstr>Successful Teams Use Data</vt:lpstr>
      <vt:lpstr>Data and the User’s Experience</vt:lpstr>
      <vt:lpstr>Ways to Collect Data</vt:lpstr>
      <vt:lpstr>Successful Teams Examine</vt:lpstr>
      <vt:lpstr>Successful Teams Build Relationships</vt:lpstr>
      <vt:lpstr>Have questions or need assistance?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Nadeau</dc:creator>
  <cp:lastModifiedBy>Manny Guendulay</cp:lastModifiedBy>
  <cp:revision>74</cp:revision>
  <dcterms:created xsi:type="dcterms:W3CDTF">2021-06-07T21:47:19Z</dcterms:created>
  <dcterms:modified xsi:type="dcterms:W3CDTF">2023-01-18T20:06:51Z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0x01010090E45D93EE09FE48B755B103E8699EE0</vt:lpwstr>
  </property>
</Properties>
</file>