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680" r:id="rId5"/>
    <p:sldId id="718" r:id="rId6"/>
    <p:sldId id="363" r:id="rId7"/>
    <p:sldId id="720" r:id="rId8"/>
    <p:sldId id="706" r:id="rId9"/>
    <p:sldId id="710" r:id="rId10"/>
    <p:sldId id="732" r:id="rId11"/>
    <p:sldId id="733" r:id="rId12"/>
    <p:sldId id="707" r:id="rId13"/>
    <p:sldId id="728" r:id="rId14"/>
    <p:sldId id="721" r:id="rId15"/>
    <p:sldId id="730" r:id="rId16"/>
    <p:sldId id="731" r:id="rId17"/>
    <p:sldId id="722" r:id="rId18"/>
    <p:sldId id="724" r:id="rId19"/>
    <p:sldId id="725" r:id="rId20"/>
    <p:sldId id="727" r:id="rId21"/>
    <p:sldId id="723" r:id="rId22"/>
    <p:sldId id="729" r:id="rId23"/>
    <p:sldId id="7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9AF3D-4A37-4393-9126-EBD96496F6F2}" name="Kelly Rauscher" initials="KR" userId="S::krauscher@directionservice.org::1ac028a2-01cf-4b8d-95f4-b2d0b5456f2e" providerId="AD"/>
  <p188:author id="{349B8686-6B82-0AB5-E9C1-ACA083808AB1}" name="Noella Bernal" initials="NB" userId="S::nbernal@directionservice.org::794119c3-42a8-4ea8-be79-c04b6056a052" providerId="AD"/>
  <p188:author id="{90D44BB7-31E2-ECA9-2550-72E457071C97}" name="Diana Nadeau" initials="DN" userId="S::dnadeau@directionservice.org::487ff480-788a-4fcc-a6c8-a7a15fd546d5" providerId="AD"/>
  <p188:author id="{3C6124F1-8DF2-B3F3-68ED-A38723905679}" name="Melanie Reese" initials="MR" userId="S::mreese@directionservice.org::d43604fa-edc1-4e86-a1d3-96fc75bc9f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Reese" initials="MR" lastIdx="2" clrIdx="0"/>
  <p:cmAuthor id="2" name="Diana Nadeau" initials="DN" lastIdx="1" clrIdx="1"/>
  <p:cmAuthor id="3" name="Kelly Rauscher" initials="K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2060"/>
    <a:srgbClr val="24275E"/>
    <a:srgbClr val="202254"/>
    <a:srgbClr val="67068A"/>
    <a:srgbClr val="E0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277" autoAdjust="0"/>
  </p:normalViewPr>
  <p:slideViewPr>
    <p:cSldViewPr>
      <p:cViewPr varScale="1">
        <p:scale>
          <a:sx n="70" d="100"/>
          <a:sy n="70" d="100"/>
        </p:scale>
        <p:origin x="2766" y="6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92"/>
    </p:cViewPr>
  </p:sorterViewPr>
  <p:notesViewPr>
    <p:cSldViewPr>
      <p:cViewPr varScale="1">
        <p:scale>
          <a:sx n="45" d="100"/>
          <a:sy n="45" d="100"/>
        </p:scale>
        <p:origin x="1546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Nadeau" userId="487ff480-788a-4fcc-a6c8-a7a15fd546d5" providerId="ADAL" clId="{D5F700AD-DD23-425C-80B7-8F52F6D0DAF3}"/>
    <pc:docChg chg="custSel modSld">
      <pc:chgData name="Diana Nadeau" userId="487ff480-788a-4fcc-a6c8-a7a15fd546d5" providerId="ADAL" clId="{D5F700AD-DD23-425C-80B7-8F52F6D0DAF3}" dt="2022-12-18T19:39:34.156" v="74" actId="20577"/>
      <pc:docMkLst>
        <pc:docMk/>
      </pc:docMkLst>
      <pc:sldChg chg="modSp mod modNotesTx">
        <pc:chgData name="Diana Nadeau" userId="487ff480-788a-4fcc-a6c8-a7a15fd546d5" providerId="ADAL" clId="{D5F700AD-DD23-425C-80B7-8F52F6D0DAF3}" dt="2022-12-18T19:39:34.156" v="74" actId="20577"/>
        <pc:sldMkLst>
          <pc:docMk/>
          <pc:sldMk cId="1890515501" sldId="722"/>
        </pc:sldMkLst>
        <pc:spChg chg="mod">
          <ac:chgData name="Diana Nadeau" userId="487ff480-788a-4fcc-a6c8-a7a15fd546d5" providerId="ADAL" clId="{D5F700AD-DD23-425C-80B7-8F52F6D0DAF3}" dt="2022-12-18T19:39:28.332" v="73" actId="20577"/>
          <ac:spMkLst>
            <pc:docMk/>
            <pc:sldMk cId="1890515501" sldId="722"/>
            <ac:spMk id="4" creationId="{6C5436FD-2D89-C950-6999-245C08C0AA4B}"/>
          </ac:spMkLst>
        </pc:spChg>
      </pc:sldChg>
    </pc:docChg>
  </pc:docChgLst>
  <pc:docChgLst>
    <pc:chgData name="Manny Guendulay" userId="92aefb79-2e82-479f-b961-32c3537cc9c9" providerId="ADAL" clId="{88C96D71-C62C-4D9E-B35F-4C727FCD5FBF}"/>
    <pc:docChg chg="custSel modSld">
      <pc:chgData name="Manny Guendulay" userId="92aefb79-2e82-479f-b961-32c3537cc9c9" providerId="ADAL" clId="{88C96D71-C62C-4D9E-B35F-4C727FCD5FBF}" dt="2023-01-18T20:06:37.497" v="39" actId="368"/>
      <pc:docMkLst>
        <pc:docMk/>
      </pc:docMkLst>
      <pc:sldChg chg="modNotes">
        <pc:chgData name="Manny Guendulay" userId="92aefb79-2e82-479f-b961-32c3537cc9c9" providerId="ADAL" clId="{88C96D71-C62C-4D9E-B35F-4C727FCD5FBF}" dt="2023-01-18T20:06:37.349" v="5" actId="368"/>
        <pc:sldMkLst>
          <pc:docMk/>
          <pc:sldMk cId="3459674250" sldId="363"/>
        </pc:sldMkLst>
      </pc:sldChg>
      <pc:sldChg chg="modNotes">
        <pc:chgData name="Manny Guendulay" userId="92aefb79-2e82-479f-b961-32c3537cc9c9" providerId="ADAL" clId="{88C96D71-C62C-4D9E-B35F-4C727FCD5FBF}" dt="2023-01-18T20:06:37.334" v="1" actId="368"/>
        <pc:sldMkLst>
          <pc:docMk/>
          <pc:sldMk cId="581868271" sldId="680"/>
        </pc:sldMkLst>
      </pc:sldChg>
      <pc:sldChg chg="modNotes">
        <pc:chgData name="Manny Guendulay" userId="92aefb79-2e82-479f-b961-32c3537cc9c9" providerId="ADAL" clId="{88C96D71-C62C-4D9E-B35F-4C727FCD5FBF}" dt="2023-01-18T20:06:37.368" v="9" actId="368"/>
        <pc:sldMkLst>
          <pc:docMk/>
          <pc:sldMk cId="2415287977" sldId="706"/>
        </pc:sldMkLst>
      </pc:sldChg>
      <pc:sldChg chg="modNotes">
        <pc:chgData name="Manny Guendulay" userId="92aefb79-2e82-479f-b961-32c3537cc9c9" providerId="ADAL" clId="{88C96D71-C62C-4D9E-B35F-4C727FCD5FBF}" dt="2023-01-18T20:06:37.403" v="17" actId="368"/>
        <pc:sldMkLst>
          <pc:docMk/>
          <pc:sldMk cId="1882891383" sldId="707"/>
        </pc:sldMkLst>
      </pc:sldChg>
      <pc:sldChg chg="modNotes">
        <pc:chgData name="Manny Guendulay" userId="92aefb79-2e82-479f-b961-32c3537cc9c9" providerId="ADAL" clId="{88C96D71-C62C-4D9E-B35F-4C727FCD5FBF}" dt="2023-01-18T20:06:37.379" v="11" actId="368"/>
        <pc:sldMkLst>
          <pc:docMk/>
          <pc:sldMk cId="539890760" sldId="710"/>
        </pc:sldMkLst>
      </pc:sldChg>
      <pc:sldChg chg="modNotes">
        <pc:chgData name="Manny Guendulay" userId="92aefb79-2e82-479f-b961-32c3537cc9c9" providerId="ADAL" clId="{88C96D71-C62C-4D9E-B35F-4C727FCD5FBF}" dt="2023-01-18T20:06:37.497" v="39" actId="368"/>
        <pc:sldMkLst>
          <pc:docMk/>
          <pc:sldMk cId="679180328" sldId="712"/>
        </pc:sldMkLst>
      </pc:sldChg>
      <pc:sldChg chg="modNotes">
        <pc:chgData name="Manny Guendulay" userId="92aefb79-2e82-479f-b961-32c3537cc9c9" providerId="ADAL" clId="{88C96D71-C62C-4D9E-B35F-4C727FCD5FBF}" dt="2023-01-18T20:06:37.341" v="3" actId="368"/>
        <pc:sldMkLst>
          <pc:docMk/>
          <pc:sldMk cId="319793036" sldId="718"/>
        </pc:sldMkLst>
      </pc:sldChg>
      <pc:sldChg chg="modNotes">
        <pc:chgData name="Manny Guendulay" userId="92aefb79-2e82-479f-b961-32c3537cc9c9" providerId="ADAL" clId="{88C96D71-C62C-4D9E-B35F-4C727FCD5FBF}" dt="2023-01-18T20:06:37.357" v="7" actId="368"/>
        <pc:sldMkLst>
          <pc:docMk/>
          <pc:sldMk cId="907673015" sldId="720"/>
        </pc:sldMkLst>
      </pc:sldChg>
      <pc:sldChg chg="modNotes">
        <pc:chgData name="Manny Guendulay" userId="92aefb79-2e82-479f-b961-32c3537cc9c9" providerId="ADAL" clId="{88C96D71-C62C-4D9E-B35F-4C727FCD5FBF}" dt="2023-01-18T20:06:37.420" v="21" actId="368"/>
        <pc:sldMkLst>
          <pc:docMk/>
          <pc:sldMk cId="960855206" sldId="721"/>
        </pc:sldMkLst>
      </pc:sldChg>
      <pc:sldChg chg="modNotes">
        <pc:chgData name="Manny Guendulay" userId="92aefb79-2e82-479f-b961-32c3537cc9c9" providerId="ADAL" clId="{88C96D71-C62C-4D9E-B35F-4C727FCD5FBF}" dt="2023-01-18T20:06:37.445" v="27" actId="368"/>
        <pc:sldMkLst>
          <pc:docMk/>
          <pc:sldMk cId="1890515501" sldId="722"/>
        </pc:sldMkLst>
      </pc:sldChg>
      <pc:sldChg chg="modNotes">
        <pc:chgData name="Manny Guendulay" userId="92aefb79-2e82-479f-b961-32c3537cc9c9" providerId="ADAL" clId="{88C96D71-C62C-4D9E-B35F-4C727FCD5FBF}" dt="2023-01-18T20:06:37.480" v="35" actId="368"/>
        <pc:sldMkLst>
          <pc:docMk/>
          <pc:sldMk cId="1631288078" sldId="723"/>
        </pc:sldMkLst>
      </pc:sldChg>
      <pc:sldChg chg="modNotes">
        <pc:chgData name="Manny Guendulay" userId="92aefb79-2e82-479f-b961-32c3537cc9c9" providerId="ADAL" clId="{88C96D71-C62C-4D9E-B35F-4C727FCD5FBF}" dt="2023-01-18T20:06:37.455" v="29" actId="368"/>
        <pc:sldMkLst>
          <pc:docMk/>
          <pc:sldMk cId="1026233926" sldId="724"/>
        </pc:sldMkLst>
      </pc:sldChg>
      <pc:sldChg chg="modNotes">
        <pc:chgData name="Manny Guendulay" userId="92aefb79-2e82-479f-b961-32c3537cc9c9" providerId="ADAL" clId="{88C96D71-C62C-4D9E-B35F-4C727FCD5FBF}" dt="2023-01-18T20:06:37.463" v="31" actId="368"/>
        <pc:sldMkLst>
          <pc:docMk/>
          <pc:sldMk cId="1278132136" sldId="725"/>
        </pc:sldMkLst>
      </pc:sldChg>
      <pc:sldChg chg="modNotes">
        <pc:chgData name="Manny Guendulay" userId="92aefb79-2e82-479f-b961-32c3537cc9c9" providerId="ADAL" clId="{88C96D71-C62C-4D9E-B35F-4C727FCD5FBF}" dt="2023-01-18T20:06:37.472" v="33" actId="368"/>
        <pc:sldMkLst>
          <pc:docMk/>
          <pc:sldMk cId="1784462736" sldId="727"/>
        </pc:sldMkLst>
      </pc:sldChg>
      <pc:sldChg chg="modNotes">
        <pc:chgData name="Manny Guendulay" userId="92aefb79-2e82-479f-b961-32c3537cc9c9" providerId="ADAL" clId="{88C96D71-C62C-4D9E-B35F-4C727FCD5FBF}" dt="2023-01-18T20:06:37.413" v="19" actId="368"/>
        <pc:sldMkLst>
          <pc:docMk/>
          <pc:sldMk cId="3833901467" sldId="728"/>
        </pc:sldMkLst>
      </pc:sldChg>
      <pc:sldChg chg="modNotes">
        <pc:chgData name="Manny Guendulay" userId="92aefb79-2e82-479f-b961-32c3537cc9c9" providerId="ADAL" clId="{88C96D71-C62C-4D9E-B35F-4C727FCD5FBF}" dt="2023-01-18T20:06:37.489" v="37" actId="368"/>
        <pc:sldMkLst>
          <pc:docMk/>
          <pc:sldMk cId="3209253731" sldId="729"/>
        </pc:sldMkLst>
      </pc:sldChg>
      <pc:sldChg chg="modNotes">
        <pc:chgData name="Manny Guendulay" userId="92aefb79-2e82-479f-b961-32c3537cc9c9" providerId="ADAL" clId="{88C96D71-C62C-4D9E-B35F-4C727FCD5FBF}" dt="2023-01-18T20:06:37.429" v="23" actId="368"/>
        <pc:sldMkLst>
          <pc:docMk/>
          <pc:sldMk cId="1880998982" sldId="730"/>
        </pc:sldMkLst>
      </pc:sldChg>
      <pc:sldChg chg="modNotes">
        <pc:chgData name="Manny Guendulay" userId="92aefb79-2e82-479f-b961-32c3537cc9c9" providerId="ADAL" clId="{88C96D71-C62C-4D9E-B35F-4C727FCD5FBF}" dt="2023-01-18T20:06:37.437" v="25" actId="368"/>
        <pc:sldMkLst>
          <pc:docMk/>
          <pc:sldMk cId="920432648" sldId="731"/>
        </pc:sldMkLst>
      </pc:sldChg>
      <pc:sldChg chg="modNotes">
        <pc:chgData name="Manny Guendulay" userId="92aefb79-2e82-479f-b961-32c3537cc9c9" providerId="ADAL" clId="{88C96D71-C62C-4D9E-B35F-4C727FCD5FBF}" dt="2023-01-18T20:06:37.387" v="13" actId="368"/>
        <pc:sldMkLst>
          <pc:docMk/>
          <pc:sldMk cId="3405140236" sldId="732"/>
        </pc:sldMkLst>
      </pc:sldChg>
      <pc:sldChg chg="modNotes">
        <pc:chgData name="Manny Guendulay" userId="92aefb79-2e82-479f-b961-32c3537cc9c9" providerId="ADAL" clId="{88C96D71-C62C-4D9E-B35F-4C727FCD5FBF}" dt="2023-01-18T20:06:37.395" v="15" actId="368"/>
        <pc:sldMkLst>
          <pc:docMk/>
          <pc:sldMk cId="2033801860" sldId="7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AF4AD-71F4-4F3F-80D9-287026CD1D71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B2E3F-F879-4720-B1EE-C132AFB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ED24C-F9A4-41E2-BCBF-24512853585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CACC31-1050-46B4-9F19-2605034B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0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4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0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E9230-D174-44A9-BA1F-6D49973188C3}"/>
              </a:ext>
            </a:extLst>
          </p:cNvPr>
          <p:cNvSpPr/>
          <p:nvPr userDrawn="1"/>
        </p:nvSpPr>
        <p:spPr>
          <a:xfrm>
            <a:off x="3895725" y="106362"/>
            <a:ext cx="5105400" cy="6645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4" descr="Z:\CADRE\CADRE 5\Web Development 2018-23\CADRE Logo 2019\CADRE Logo Files\JPG\RGB\High Res\CADRE Logo-03 cropped.jpg">
            <a:extLst>
              <a:ext uri="{FF2B5EF4-FFF2-40B4-BE49-F238E27FC236}">
                <a16:creationId xmlns:a16="http://schemas.microsoft.com/office/drawing/2014/main" id="{7A73E401-B03E-44CE-82F5-ABBF66E91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4864"/>
            <a:ext cx="3278963" cy="23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E5859-D5F5-4A27-9502-5FCD9F232D13}"/>
              </a:ext>
            </a:extLst>
          </p:cNvPr>
          <p:cNvSpPr txBox="1">
            <a:spLocks/>
          </p:cNvSpPr>
          <p:nvPr userDrawn="1"/>
        </p:nvSpPr>
        <p:spPr>
          <a:xfrm>
            <a:off x="4676775" y="3313382"/>
            <a:ext cx="38862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presenter name(s)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AA7351-167A-4D8B-B408-6EB5C8C8E1DC}"/>
              </a:ext>
            </a:extLst>
          </p:cNvPr>
          <p:cNvSpPr txBox="1">
            <a:spLocks/>
          </p:cNvSpPr>
          <p:nvPr userDrawn="1"/>
        </p:nvSpPr>
        <p:spPr>
          <a:xfrm>
            <a:off x="4724400" y="5646738"/>
            <a:ext cx="38862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1600" dirty="0"/>
              <a:t>Click to add event</a:t>
            </a:r>
          </a:p>
          <a:p>
            <a:r>
              <a:rPr lang="en-US" sz="1600" dirty="0"/>
              <a:t>and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DB085-9469-40C9-9EE1-FCAD505C6D34}"/>
              </a:ext>
            </a:extLst>
          </p:cNvPr>
          <p:cNvSpPr txBox="1"/>
          <p:nvPr userDrawn="1"/>
        </p:nvSpPr>
        <p:spPr>
          <a:xfrm>
            <a:off x="158115" y="6294437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26C36-84C1-44EF-BC7B-728EDE46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26" y="1280063"/>
            <a:ext cx="379095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9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0E7E-899D-42CE-8620-DF7251A8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A1D5B-6B98-41E4-8CD0-696083E2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F6F8-E5DF-4891-87BF-3C337516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566A3-8B31-4F61-9E36-FB94E47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5628C-544E-498F-B674-B7A3F83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119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7C3C-972C-4E78-BE66-6EF3220929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8FC8-AE96-4BF7-8957-C7C43ED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FCB3-D5C4-4B4B-99B2-A561ED7C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C90A-3F2C-4645-B93E-404D6C9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solidFill>
            <a:srgbClr val="002060"/>
          </a:solidFill>
        </p:spPr>
        <p:txBody>
          <a:bodyPr anchor="ctr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9A00-34A4-4B4C-90D8-313335AA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64CCE9-8179-492B-9268-105AD944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A2E-9963-4C3A-B95D-C520BDB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00A-66DD-4F73-9CB5-B62515A8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217A-D50E-4027-818A-4321CF7F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D03A-7B97-4B05-89CF-DF6959BC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322F-9281-4496-97A7-F6D5CDD5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EC1D-359E-41F9-8B23-EC01A6D0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F071-9B01-42ED-927E-15218664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C1FC4-8F62-4B8D-900A-67B9DEF1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81FA6-FFA8-464B-9CAD-C80F2790C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6C7E1-444C-40FE-8EEC-5DB59F7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1B8F-294A-488F-B638-5335081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02D-47A0-4FFF-8C19-20C043D6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solidFill>
            <a:srgbClr val="00206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1114-602F-4853-BDF9-3BE7B802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949A2-C78B-4CD3-A1F6-CE626A46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77745-E152-4C3E-B388-CB4AAE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93C0-A27C-40BE-8D91-C2A69DC6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15A26-AA65-42EB-8C9B-37677B6E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3E7FF-AED8-4596-85A1-7AEA3103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A98DE-7460-4C26-84DE-194FE9E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3B1-4538-4371-9DE6-C2459F21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D4678-5E3B-4C68-BBB5-3C0D89368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D898-50AE-414C-9965-8E04EF59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bg1"/>
            </a:gs>
            <a:gs pos="100000">
              <a:schemeClr val="tx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060BC-7486-44B3-AECA-1B4EAAF8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3207-6DBF-4453-808D-A3C81D97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78D1-7408-4953-AC5D-20EB60BC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651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D41B55-E513-4CCA-BBBF-FD0B23E3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1" y="6460861"/>
            <a:ext cx="685038" cy="1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0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EF912-89F7-44DF-BEF0-92AFF3A0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3489" y="127705"/>
            <a:ext cx="5468111" cy="66025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8B79-2844-4CDD-8E28-20A70748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90" y="1371600"/>
            <a:ext cx="5468110" cy="535869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User Guide to CADRE’s Cultural &amp; Linguistic Competence Assessment for DR Systems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Phase 1: </a:t>
            </a:r>
            <a:br>
              <a:rPr lang="en-US" dirty="0"/>
            </a:br>
            <a:r>
              <a:rPr lang="en-US" dirty="0"/>
              <a:t>Getting Started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 CADRE Logo: The Center for Appropriate Dispute Resolution in Special Education">
            <a:extLst>
              <a:ext uri="{FF2B5EF4-FFF2-40B4-BE49-F238E27FC236}">
                <a16:creationId xmlns:a16="http://schemas.microsoft.com/office/drawing/2014/main" id="{4A342BFE-E42B-4E58-8EC4-3B882F63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981200"/>
            <a:ext cx="5890838" cy="22596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D30FE-0B99-469D-9068-78AEFB1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Reflect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765180"/>
            <a:ext cx="6096000" cy="16407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Highly effective teams reflect individually to determine where biases reside.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REFLECT</a:t>
            </a:r>
          </a:p>
        </p:txBody>
      </p:sp>
      <p:pic>
        <p:nvPicPr>
          <p:cNvPr id="7" name="Picture 6" descr="Two people talking and one listening ">
            <a:extLst>
              <a:ext uri="{FF2B5EF4-FFF2-40B4-BE49-F238E27FC236}">
                <a16:creationId xmlns:a16="http://schemas.microsoft.com/office/drawing/2014/main" id="{AD804E65-F4BB-3EC1-320C-338E1149D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0593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</a:t>
            </a:r>
            <a:br>
              <a:rPr lang="en-US" dirty="0"/>
            </a:br>
            <a:r>
              <a:rPr lang="en-US" dirty="0"/>
              <a:t>Engage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 descr="A group of people posing for a photo of multi ethnic backgrounds">
            <a:extLst>
              <a:ext uri="{FF2B5EF4-FFF2-40B4-BE49-F238E27FC236}">
                <a16:creationId xmlns:a16="http://schemas.microsoft.com/office/drawing/2014/main" id="{69441474-3F22-3B27-4807-06114BCA1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What Do We Mean by “Engage”?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41474-3F22-3B27-4807-06114BCA1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D983F-89D9-1BAC-A587-E33F7CE4E9EA}"/>
              </a:ext>
            </a:extLst>
          </p:cNvPr>
          <p:cNvSpPr txBox="1"/>
          <p:nvPr/>
        </p:nvSpPr>
        <p:spPr>
          <a:xfrm>
            <a:off x="2248589" y="1945859"/>
            <a:ext cx="609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Connect with stakeholders in meaningful conversations that help you understand their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These connections will help you open doors for future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8809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What Do We Mean by “Diverse” Populations?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41474-3F22-3B27-4807-06114BCA1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D983F-89D9-1BAC-A587-E33F7CE4E9EA}"/>
              </a:ext>
            </a:extLst>
          </p:cNvPr>
          <p:cNvSpPr txBox="1"/>
          <p:nvPr/>
        </p:nvSpPr>
        <p:spPr>
          <a:xfrm>
            <a:off x="2286000" y="1981200"/>
            <a:ext cx="617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Individuals, families, and communities who do not identify with or fit into the dominant cultural norm;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Are often underserved;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 experience barriers to access and resources because of cultural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9204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Considerations for Engagement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64450"/>
            <a:ext cx="6248400" cy="4307750"/>
          </a:xfrm>
        </p:spPr>
        <p:txBody>
          <a:bodyPr>
            <a:normAutofit fontScale="92500"/>
          </a:bodyPr>
          <a:lstStyle/>
          <a:p>
            <a:pPr marL="123825"/>
            <a:r>
              <a:rPr lang="en-US" sz="3500" dirty="0"/>
              <a:t>Teams should be intentional about stakeholder engagement and consider: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the purpose 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how stakeholders will be identified  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the extent of stakeholder involvement in the system improvement process. </a:t>
            </a:r>
          </a:p>
          <a:p>
            <a:endParaRPr lang="en-US" sz="4400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18905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Use Data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  <p:pic>
        <p:nvPicPr>
          <p:cNvPr id="7" name="Picture 6" descr="A picture containing text, desk with a group of people working together&#10;&#10; ">
            <a:extLst>
              <a:ext uri="{FF2B5EF4-FFF2-40B4-BE49-F238E27FC236}">
                <a16:creationId xmlns:a16="http://schemas.microsoft.com/office/drawing/2014/main" id="{7D67A6D4-2EA9-ABC3-6C8F-9EBEB9A5F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/>
          <a:stretch/>
        </p:blipFill>
        <p:spPr>
          <a:xfrm>
            <a:off x="1903475" y="1571669"/>
            <a:ext cx="6783325" cy="4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Data and the User’s Experience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930" y="1608991"/>
            <a:ext cx="7187069" cy="5056929"/>
          </a:xfrm>
        </p:spPr>
        <p:txBody>
          <a:bodyPr>
            <a:normAutofit/>
          </a:bodyPr>
          <a:lstStyle/>
          <a:p>
            <a:r>
              <a:rPr lang="en-US" dirty="0"/>
              <a:t>Collecting and using a variety of data allows for fact-based discussions about the current state of your system. </a:t>
            </a:r>
          </a:p>
          <a:p>
            <a:endParaRPr lang="en-US" sz="100" dirty="0"/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Analyze child-specific data.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Use demographic user data to get a clear understanding of system use.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Dive into individual user experiences.</a:t>
            </a:r>
          </a:p>
          <a:p>
            <a:pPr marL="914400" lvl="1" indent="-392113"/>
            <a:r>
              <a:rPr lang="en-US" sz="2500" dirty="0"/>
              <a:t>Barriers accessing and using system</a:t>
            </a:r>
          </a:p>
          <a:p>
            <a:pPr marL="914400" lvl="1" indent="-392113"/>
            <a:r>
              <a:rPr lang="en-US" sz="2500" dirty="0"/>
              <a:t>Feedback on specific materials or processes</a:t>
            </a:r>
          </a:p>
          <a:p>
            <a:pPr marL="914400" lvl="1" indent="-392113"/>
            <a:r>
              <a:rPr lang="en-US" sz="2500" dirty="0"/>
              <a:t>Preferred delivery mechanisms</a:t>
            </a:r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</p:spTree>
    <p:extLst>
      <p:ext uri="{BB962C8B-B14F-4D97-AF65-F5344CB8AC3E}">
        <p14:creationId xmlns:p14="http://schemas.microsoft.com/office/powerpoint/2010/main" val="1278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Ways to Collect Data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64450"/>
            <a:ext cx="6934200" cy="45007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Seek to understand lived experiences through:</a:t>
            </a:r>
          </a:p>
          <a:p>
            <a:pPr marL="1143000" lvl="1" indent="-457200"/>
            <a:r>
              <a:rPr lang="en-US" sz="2800" dirty="0"/>
              <a:t>focus groups or interviews</a:t>
            </a:r>
          </a:p>
          <a:p>
            <a:pPr marL="1143000" lvl="1" indent="-457200"/>
            <a:r>
              <a:rPr lang="en-US" sz="2800" dirty="0"/>
              <a:t>surveys</a:t>
            </a:r>
          </a:p>
          <a:p>
            <a:pPr marL="1143000" lvl="1" indent="-457200"/>
            <a:r>
              <a:rPr lang="en-US" sz="2800" dirty="0"/>
              <a:t>gather information in intake process</a:t>
            </a:r>
          </a:p>
          <a:p>
            <a:pPr marL="1143000" lvl="1" indent="-457200"/>
            <a:r>
              <a:rPr lang="en-US" sz="2800" dirty="0"/>
              <a:t>follow-up calls or exit surveys   </a:t>
            </a:r>
          </a:p>
          <a:p>
            <a:pPr marL="1143000" lvl="1" indent="-457200"/>
            <a:r>
              <a:rPr lang="en-US" sz="2800" dirty="0"/>
              <a:t>listening sessions</a:t>
            </a:r>
          </a:p>
          <a:p>
            <a:pPr marL="1143000" lvl="1" indent="-457200"/>
            <a:r>
              <a:rPr lang="en-US" sz="2800" dirty="0"/>
              <a:t>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Work with cultural brokers to assist in connecting with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</p:spTree>
    <p:extLst>
      <p:ext uri="{BB962C8B-B14F-4D97-AF65-F5344CB8AC3E}">
        <p14:creationId xmlns:p14="http://schemas.microsoft.com/office/powerpoint/2010/main" val="1784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Examine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028408"/>
            <a:ext cx="6096000" cy="43077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Highly effective teams </a:t>
            </a:r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xamine the experiences of diverse cultural and linguistic groups when navigating systems that primarily have been designed by and for the cultural majority.</a:t>
            </a:r>
          </a:p>
          <a:p>
            <a:endParaRPr lang="en-US" sz="4400" dirty="0"/>
          </a:p>
        </p:txBody>
      </p:sp>
      <p:sp>
        <p:nvSpPr>
          <p:cNvPr id="3" name="TextBox 2" descr="Examin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EXAMINE</a:t>
            </a:r>
          </a:p>
        </p:txBody>
      </p:sp>
    </p:spTree>
    <p:extLst>
      <p:ext uri="{BB962C8B-B14F-4D97-AF65-F5344CB8AC3E}">
        <p14:creationId xmlns:p14="http://schemas.microsoft.com/office/powerpoint/2010/main" val="163128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Build 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 descr="Build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rgbClr val="9966FF">
              <a:alpha val="3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BUILD</a:t>
            </a:r>
          </a:p>
        </p:txBody>
      </p:sp>
      <p:pic>
        <p:nvPicPr>
          <p:cNvPr id="10" name="Picture 9" descr="Three women talking, two are shaking hands and smiling">
            <a:extLst>
              <a:ext uri="{FF2B5EF4-FFF2-40B4-BE49-F238E27FC236}">
                <a16:creationId xmlns:a16="http://schemas.microsoft.com/office/drawing/2014/main" id="{B4C98922-9C05-5768-1837-27009F564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/>
          <a:stretch/>
        </p:blipFill>
        <p:spPr>
          <a:xfrm>
            <a:off x="1900047" y="1576925"/>
            <a:ext cx="6786753" cy="47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green, plant, and stepping stones">
            <a:extLst>
              <a:ext uri="{FF2B5EF4-FFF2-40B4-BE49-F238E27FC236}">
                <a16:creationId xmlns:a16="http://schemas.microsoft.com/office/drawing/2014/main" id="{CB66F0D1-1D39-30F6-6C61-C0591FA9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846138"/>
            <a:ext cx="8224345" cy="5487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Purpose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F84AA-2401-9441-F17B-80C87DF3C360}"/>
              </a:ext>
            </a:extLst>
          </p:cNvPr>
          <p:cNvSpPr txBox="1"/>
          <p:nvPr/>
        </p:nvSpPr>
        <p:spPr>
          <a:xfrm>
            <a:off x="609600" y="4613132"/>
            <a:ext cx="4114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“A journey of a thousand miles begins with a single step.” –Lao Tzu</a:t>
            </a:r>
          </a:p>
        </p:txBody>
      </p:sp>
    </p:spTree>
    <p:extLst>
      <p:ext uri="{BB962C8B-B14F-4D97-AF65-F5344CB8AC3E}">
        <p14:creationId xmlns:p14="http://schemas.microsoft.com/office/powerpoint/2010/main" val="31979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CADRE Logo">
            <a:extLst>
              <a:ext uri="{FF2B5EF4-FFF2-40B4-BE49-F238E27FC236}">
                <a16:creationId xmlns:a16="http://schemas.microsoft.com/office/drawing/2014/main" id="{A84E4CF3-28B3-1151-EAB4-37FF439A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29136" r="32226" b="36068"/>
          <a:stretch/>
        </p:blipFill>
        <p:spPr>
          <a:xfrm>
            <a:off x="3163015" y="4420587"/>
            <a:ext cx="2817970" cy="1944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A640E4E-A6EA-B525-4999-FBAD4B46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320"/>
            <a:ext cx="7753350" cy="1816943"/>
          </a:xfrm>
        </p:spPr>
        <p:txBody>
          <a:bodyPr>
            <a:normAutofit/>
          </a:bodyPr>
          <a:lstStyle/>
          <a:p>
            <a:r>
              <a:rPr lang="en-US" sz="5400" dirty="0"/>
              <a:t>Have questions or need assistance?</a:t>
            </a:r>
            <a:endParaRPr lang="en-US" sz="54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A8A86-0BEF-6B8E-15D5-89052DFA1619}"/>
              </a:ext>
            </a:extLst>
          </p:cNvPr>
          <p:cNvSpPr txBox="1"/>
          <p:nvPr/>
        </p:nvSpPr>
        <p:spPr>
          <a:xfrm>
            <a:off x="828675" y="2437414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Contact us at:</a:t>
            </a:r>
          </a:p>
          <a:p>
            <a:pPr algn="ctr"/>
            <a:r>
              <a:rPr lang="en-US" sz="4800" b="1" dirty="0">
                <a:latin typeface="Candara" panose="020E0502030303020204" pitchFamily="34" charset="0"/>
              </a:rPr>
              <a:t>cadre@directionservice.org</a:t>
            </a:r>
          </a:p>
          <a:p>
            <a:pPr algn="ctr"/>
            <a:endParaRPr lang="en-US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91030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583"/>
            <a:ext cx="8534400" cy="5176338"/>
          </a:xfrm>
        </p:spPr>
        <p:txBody>
          <a:bodyPr>
            <a:normAutofit/>
          </a:bodyPr>
          <a:lstStyle/>
          <a:p>
            <a:r>
              <a:rPr lang="en-US" sz="3500" dirty="0"/>
              <a:t>Following this webinar, you will have a better understanding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key considerations for creating a strong team;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value in developing personal cultural and linguistic competency;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importance of leadership support and the role of team leaders;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successful CLC assessment teams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91030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Team Approach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603" y="2514600"/>
            <a:ext cx="3927397" cy="19812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team approach encourages diverse perspectives and robust discussion. </a:t>
            </a:r>
            <a:endParaRPr lang="en-US" sz="4400" dirty="0"/>
          </a:p>
        </p:txBody>
      </p:sp>
      <p:pic>
        <p:nvPicPr>
          <p:cNvPr id="8" name="Picture 7" descr="A group of people sitting around a table talking and listening">
            <a:extLst>
              <a:ext uri="{FF2B5EF4-FFF2-40B4-BE49-F238E27FC236}">
                <a16:creationId xmlns:a16="http://schemas.microsoft.com/office/drawing/2014/main" id="{809C21B6-B5E1-7DD3-4319-2CBCF862A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" y="2057400"/>
            <a:ext cx="4572000" cy="3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How to Create a Strong Team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715" y="1845952"/>
            <a:ext cx="5410200" cy="5146674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      Consider including those who: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are interested in and committed to cultural and linguistic competence,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share a common desire to effect change, and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can help foster a respectful environment conducive to sharing diverse perspectives and ideas.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Three adults seated at table discussing work.">
            <a:extLst>
              <a:ext uri="{FF2B5EF4-FFF2-40B4-BE49-F238E27FC236}">
                <a16:creationId xmlns:a16="http://schemas.microsoft.com/office/drawing/2014/main" id="{D894EF11-330C-11E6-556D-D49631F26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42" y="3122808"/>
            <a:ext cx="3318315" cy="2181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9EA6F-FDA9-F304-1C34-30AB7EC6129C}"/>
              </a:ext>
            </a:extLst>
          </p:cNvPr>
          <p:cNvSpPr txBox="1"/>
          <p:nvPr/>
        </p:nvSpPr>
        <p:spPr>
          <a:xfrm>
            <a:off x="449424" y="155356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panose="020E0502030303020204" pitchFamily="34" charset="0"/>
              </a:rPr>
              <a:t>Intentionally expand the diversity of your team. </a:t>
            </a:r>
          </a:p>
        </p:txBody>
      </p:sp>
    </p:spTree>
    <p:extLst>
      <p:ext uri="{BB962C8B-B14F-4D97-AF65-F5344CB8AC3E}">
        <p14:creationId xmlns:p14="http://schemas.microsoft.com/office/powerpoint/2010/main" val="24152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3564"/>
            <a:ext cx="8534400" cy="128423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/>
              <a:t>xpanding CLC Capacity of Team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37285"/>
            <a:ext cx="4095750" cy="44948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opportunities for team members to engage in personal development activities related to CLC.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needed, seek support from an internal or external content expert who can help guide or support the work.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erson standing in front of a group of people facilitating a group">
            <a:extLst>
              <a:ext uri="{FF2B5EF4-FFF2-40B4-BE49-F238E27FC236}">
                <a16:creationId xmlns:a16="http://schemas.microsoft.com/office/drawing/2014/main" id="{72314DF1-29DD-8799-98A7-010C934DD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0416"/>
          <a:stretch/>
        </p:blipFill>
        <p:spPr>
          <a:xfrm>
            <a:off x="289034" y="2395622"/>
            <a:ext cx="4095750" cy="32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>
                <a:alpha val="0"/>
                <a:lumMod val="52000"/>
                <a:lumOff val="48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24CF-634D-7DA6-889D-46A791A9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Identifying Team Leaders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00EB8-A653-B4E7-8D77-DECBC09E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eacher pointing to whiteboard">
            <a:extLst>
              <a:ext uri="{FF2B5EF4-FFF2-40B4-BE49-F238E27FC236}">
                <a16:creationId xmlns:a16="http://schemas.microsoft.com/office/drawing/2014/main" id="{78DCE7E7-666B-8027-30FE-7ED3A249D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54892" b="9091"/>
          <a:stretch/>
        </p:blipFill>
        <p:spPr>
          <a:xfrm>
            <a:off x="255037" y="1981200"/>
            <a:ext cx="2703886" cy="3873500"/>
          </a:xfrm>
          <a:prstGeom prst="rect">
            <a:avLst/>
          </a:prstGeom>
          <a:gradFill>
            <a:gsLst>
              <a:gs pos="97000">
                <a:schemeClr val="bg1"/>
              </a:gs>
              <a:gs pos="91000">
                <a:srgbClr val="002060"/>
              </a:gs>
            </a:gsLst>
            <a:path path="shape">
              <a:fillToRect l="50000" t="50000" r="50000" b="50000"/>
            </a:path>
          </a:gradFill>
          <a:effectLst>
            <a:glow rad="279400">
              <a:schemeClr val="bg1"/>
            </a:glow>
            <a:softEdge rad="889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A94F91-E5EB-5352-2714-B305B423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560" y="1899072"/>
            <a:ext cx="5930040" cy="5257799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 </a:t>
            </a:r>
            <a:r>
              <a:rPr lang="en-US" sz="5100" dirty="0"/>
              <a:t>A coordinator can: </a:t>
            </a:r>
          </a:p>
          <a:p>
            <a:endParaRPr lang="en-US" sz="4500" dirty="0"/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facilitate or help identify a facilitator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handle meeting logistics and activities 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communicate process and progress with leadership, staff, and stakeholders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document conversations and status updates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keep the assessment process on track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identify opportunities to bring data and perspectives to the team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celebrate successes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keep the team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4051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Support is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785"/>
            <a:ext cx="3429405" cy="34873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Ongoing communication with leadership will be essential to the team's success.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Two people sitting at a table communicating ">
            <a:extLst>
              <a:ext uri="{FF2B5EF4-FFF2-40B4-BE49-F238E27FC236}">
                <a16:creationId xmlns:a16="http://schemas.microsoft.com/office/drawing/2014/main" id="{14FB7DEB-28B1-CB17-A37D-FA2F91A84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24167"/>
          <a:stretch/>
        </p:blipFill>
        <p:spPr>
          <a:xfrm>
            <a:off x="4572406" y="2057400"/>
            <a:ext cx="4130160" cy="40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Dedicate Time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0B951-073E-E6D5-2DDF-4DA32A91A8F5}"/>
              </a:ext>
            </a:extLst>
          </p:cNvPr>
          <p:cNvSpPr txBox="1"/>
          <p:nvPr/>
        </p:nvSpPr>
        <p:spPr>
          <a:xfrm>
            <a:off x="457200" y="1435684"/>
            <a:ext cx="487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Allocate sufficient time to: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Engage in meaningful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Reflect upon the process and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Gather additional data and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Reach out for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Communicate with team, leadership and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Backtrack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 descr="A hand holding a sign that says &quot;time&quot;">
            <a:extLst>
              <a:ext uri="{FF2B5EF4-FFF2-40B4-BE49-F238E27FC236}">
                <a16:creationId xmlns:a16="http://schemas.microsoft.com/office/drawing/2014/main" id="{CA625A0B-22BB-4679-6B78-5924FFE4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r="29036"/>
          <a:stretch/>
        </p:blipFill>
        <p:spPr>
          <a:xfrm>
            <a:off x="5613233" y="1727270"/>
            <a:ext cx="3089118" cy="45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8" ma:contentTypeDescription="Create a new document." ma:contentTypeScope="" ma:versionID="f90a5e2b44bf7e757613275dac8190de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0a1370c344109cf04dbfa86de38638e2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D09FF-0243-41F4-8EBE-66805F0C9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1A6BC-590A-4A85-B64B-27753FA939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0cbbd92-a969-402e-8621-447322a11182"/>
    <ds:schemaRef ds:uri="db903174-bb1c-4609-9d70-465268ead53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A3F3CD-A804-4A11-A1A4-2606E21BB2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648</Words>
  <Application>Microsoft Office PowerPoint</Application>
  <PresentationFormat>On-screen Show 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Times New Roman</vt:lpstr>
      <vt:lpstr>Wingdings</vt:lpstr>
      <vt:lpstr>Custom Design</vt:lpstr>
      <vt:lpstr>User Guide to CADRE’s Cultural &amp; Linguistic Competence Assessment for DR Systems   Phase 1:  Getting Started   </vt:lpstr>
      <vt:lpstr>Purpose</vt:lpstr>
      <vt:lpstr> Objectives  </vt:lpstr>
      <vt:lpstr> A Team Approach  </vt:lpstr>
      <vt:lpstr>How to Create a Strong Team </vt:lpstr>
      <vt:lpstr>Expanding CLC Capacity of Team</vt:lpstr>
      <vt:lpstr>Identifying Team Leaders</vt:lpstr>
      <vt:lpstr>Leadership Support is Critical</vt:lpstr>
      <vt:lpstr>Dedicate Time</vt:lpstr>
      <vt:lpstr>Successful Teams Reflect</vt:lpstr>
      <vt:lpstr>Successful Teams  Engage </vt:lpstr>
      <vt:lpstr>What Do We Mean by “Engage”?</vt:lpstr>
      <vt:lpstr>What Do We Mean by “Diverse” Populations?</vt:lpstr>
      <vt:lpstr>Considerations for Engagement</vt:lpstr>
      <vt:lpstr>Successful Teams Use Data</vt:lpstr>
      <vt:lpstr>Data and the User’s Experience</vt:lpstr>
      <vt:lpstr>Ways to Collect Data</vt:lpstr>
      <vt:lpstr>Successful Teams Examine</vt:lpstr>
      <vt:lpstr>Successful Teams Build Relationships</vt:lpstr>
      <vt:lpstr>Have questions or need assistance?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Nadeau</dc:creator>
  <cp:lastModifiedBy>Manny Guendulay</cp:lastModifiedBy>
  <cp:revision>74</cp:revision>
  <dcterms:created xsi:type="dcterms:W3CDTF">2021-06-07T21:47:19Z</dcterms:created>
  <dcterms:modified xsi:type="dcterms:W3CDTF">2023-01-18T20:06:51Z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