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elly Rauscher" initials="KR" lastIdx="30" clrIdx="0"/>
  <p:cmAuthor id="1" name="Melanie Reese" initials="MJR" lastIdx="4" clrIdx="1"/>
  <p:cmAuthor id="2" name="Amanda Rinehart" initials="AR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061"/>
    <a:srgbClr val="274467"/>
    <a:srgbClr val="70AB2F"/>
    <a:srgbClr val="376092"/>
    <a:srgbClr val="206E29"/>
    <a:srgbClr val="4F81BD"/>
    <a:srgbClr val="21712B"/>
    <a:srgbClr val="2E7A47"/>
    <a:srgbClr val="31547F"/>
    <a:srgbClr val="355C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 showGuides="1">
      <p:cViewPr varScale="1">
        <p:scale>
          <a:sx n="81" d="100"/>
          <a:sy n="81" d="100"/>
        </p:scale>
        <p:origin x="3678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anie Reese" userId="d43604fa-edc1-4e86-a1d3-96fc75bc9fd8" providerId="ADAL" clId="{CB1AC8B4-AFEB-4536-9390-6457BDADC880}"/>
    <pc:docChg chg="modSld">
      <pc:chgData name="Melanie Reese" userId="d43604fa-edc1-4e86-a1d3-96fc75bc9fd8" providerId="ADAL" clId="{CB1AC8B4-AFEB-4536-9390-6457BDADC880}" dt="2024-03-13T20:42:15.497" v="1" actId="571"/>
      <pc:docMkLst>
        <pc:docMk/>
      </pc:docMkLst>
      <pc:sldChg chg="addSp modSp">
        <pc:chgData name="Melanie Reese" userId="d43604fa-edc1-4e86-a1d3-96fc75bc9fd8" providerId="ADAL" clId="{CB1AC8B4-AFEB-4536-9390-6457BDADC880}" dt="2024-03-13T20:42:15.497" v="1" actId="571"/>
        <pc:sldMkLst>
          <pc:docMk/>
          <pc:sldMk cId="984638852" sldId="25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D870EA-C04C-4BDA-B0C4-43594B8E3B90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FF51A-E310-465A-8A2F-008819CC8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421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FFF51A-E310-465A-8A2F-008819CC89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31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3897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699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411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14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04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21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83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8331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896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580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79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22CBE-77A1-4CC2-80EE-7C925402512A}" type="datetimeFigureOut">
              <a:rPr lang="en-US" smtClean="0"/>
              <a:t>7/8/2025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2C6F0-423D-4F16-97E5-E99C67DA0A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091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sv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10" Type="http://schemas.openxmlformats.org/officeDocument/2006/relationships/image" Target="../media/image6.jpeg"/><Relationship Id="rId4" Type="http://schemas.openxmlformats.org/officeDocument/2006/relationships/hyperlink" Target="https://www.cadreworks.org/resources/understanding-positions-and-interests-video" TargetMode="External"/><Relationship Id="rId9" Type="http://schemas.openxmlformats.org/officeDocument/2006/relationships/hyperlink" Target="https://www.cadreworks.org/resources/idea-early-intervention-family-guides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-30479" y="8062655"/>
            <a:ext cx="6918958" cy="658435"/>
          </a:xfrm>
          <a:prstGeom prst="rect">
            <a:avLst/>
          </a:prstGeom>
          <a:solidFill>
            <a:srgbClr val="25406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-30479" y="-20424"/>
            <a:ext cx="1097280" cy="8083078"/>
          </a:xfrm>
          <a:prstGeom prst="rect">
            <a:avLst/>
          </a:prstGeom>
          <a:solidFill>
            <a:schemeClr val="accent1">
              <a:lumMod val="50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-30478" y="-20425"/>
            <a:ext cx="6918958" cy="1544425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A046C7D7-D81F-0349-9203-3E0F7756A2D5}"/>
              </a:ext>
            </a:extLst>
          </p:cNvPr>
          <p:cNvSpPr txBox="1">
            <a:spLocks/>
          </p:cNvSpPr>
          <p:nvPr/>
        </p:nvSpPr>
        <p:spPr>
          <a:xfrm>
            <a:off x="708489" y="-11430"/>
            <a:ext cx="5486400" cy="86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1600" b="1" spc="600" dirty="0">
                <a:solidFill>
                  <a:schemeClr val="bg1"/>
                </a:solidFill>
                <a:latin typeface="Georgia"/>
                <a:ea typeface="ＭＳ Ｐゴシック" charset="0"/>
                <a:cs typeface="Georgia"/>
              </a:rPr>
              <a:t>Part C </a:t>
            </a:r>
          </a:p>
          <a:p>
            <a:pPr>
              <a:defRPr/>
            </a:pPr>
            <a:r>
              <a:rPr lang="en-US" sz="1600" b="1" spc="600" dirty="0">
                <a:solidFill>
                  <a:schemeClr val="bg1"/>
                </a:solidFill>
                <a:latin typeface="Georgia"/>
                <a:ea typeface="ＭＳ Ｐゴシック" charset="0"/>
                <a:cs typeface="Georgia"/>
              </a:rPr>
              <a:t>Dispute Resolution Calls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3400" y="887730"/>
            <a:ext cx="584034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Listen to understand. </a:t>
            </a:r>
          </a:p>
          <a:p>
            <a:pPr algn="ctr"/>
            <a:r>
              <a:rPr lang="en-US" sz="1400" dirty="0">
                <a:solidFill>
                  <a:schemeClr val="bg1"/>
                </a:solidFill>
              </a:rPr>
              <a:t>Explore dispute resolution options.</a:t>
            </a:r>
          </a:p>
        </p:txBody>
      </p:sp>
      <p:pic>
        <p:nvPicPr>
          <p:cNvPr id="22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6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093" y="2552700"/>
            <a:ext cx="791577" cy="784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ctangle 29"/>
          <p:cNvSpPr/>
          <p:nvPr/>
        </p:nvSpPr>
        <p:spPr>
          <a:xfrm>
            <a:off x="-15240" y="1524304"/>
            <a:ext cx="6903719" cy="2723846"/>
          </a:xfrm>
          <a:prstGeom prst="rect">
            <a:avLst/>
          </a:prstGeom>
          <a:solidFill>
            <a:schemeClr val="accent5">
              <a:lumMod val="20000"/>
              <a:lumOff val="80000"/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142999" y="1524000"/>
            <a:ext cx="53994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74467"/>
                </a:solidFill>
              </a:rPr>
              <a:t>Understand the concern. </a:t>
            </a:r>
          </a:p>
        </p:txBody>
      </p:sp>
      <p:sp>
        <p:nvSpPr>
          <p:cNvPr id="46" name="TextBox 105"/>
          <p:cNvSpPr txBox="1">
            <a:spLocks noChangeArrowheads="1"/>
          </p:cNvSpPr>
          <p:nvPr/>
        </p:nvSpPr>
        <p:spPr bwMode="auto">
          <a:xfrm>
            <a:off x="1676400" y="1860239"/>
            <a:ext cx="476448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Ask questions to clarify and explore concern.*</a:t>
            </a:r>
            <a:endParaRPr lang="en-US" altLang="en-US" sz="1200" b="1" dirty="0">
              <a:solidFill>
                <a:srgbClr val="274467"/>
              </a:solidFill>
            </a:endParaRPr>
          </a:p>
          <a:p>
            <a:pPr marL="285750" lvl="0">
              <a:spcBef>
                <a:spcPct val="0"/>
              </a:spcBef>
              <a:buNone/>
            </a:pPr>
            <a:r>
              <a:rPr lang="en-US" altLang="en-US" sz="1400" dirty="0">
                <a:solidFill>
                  <a:srgbClr val="274467"/>
                </a:solidFill>
                <a:latin typeface="Calibri"/>
                <a:ea typeface="+mn-ea"/>
              </a:rPr>
              <a:t>Determine scope of concern by exploring history, who’s involved, and the nature of the concern.</a:t>
            </a:r>
          </a:p>
          <a:p>
            <a:pPr marL="457200" lvl="0" indent="-168275">
              <a:spcBef>
                <a:spcPct val="0"/>
              </a:spcBef>
              <a:buNone/>
              <a:tabLst>
                <a:tab pos="517525" algn="l"/>
              </a:tabLst>
            </a:pPr>
            <a:endParaRPr lang="en-US" altLang="en-US" sz="1600" b="1" dirty="0">
              <a:solidFill>
                <a:srgbClr val="274467"/>
              </a:solidFill>
            </a:endParaRPr>
          </a:p>
        </p:txBody>
      </p:sp>
      <p:sp>
        <p:nvSpPr>
          <p:cNvPr id="47" name="TextBox 105"/>
          <p:cNvSpPr txBox="1">
            <a:spLocks noChangeArrowheads="1"/>
          </p:cNvSpPr>
          <p:nvPr/>
        </p:nvSpPr>
        <p:spPr bwMode="auto">
          <a:xfrm>
            <a:off x="1677589" y="2596013"/>
            <a:ext cx="4866033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Listen to understand.* </a:t>
            </a:r>
            <a:r>
              <a:rPr lang="en-US" altLang="en-US" sz="1600" b="1" dirty="0">
                <a:solidFill>
                  <a:schemeClr val="bg1"/>
                </a:solidFill>
              </a:rPr>
              <a:t>	</a:t>
            </a:r>
          </a:p>
          <a:p>
            <a:pPr marL="285750">
              <a:spcBef>
                <a:spcPct val="0"/>
              </a:spcBef>
              <a:buNone/>
            </a:pPr>
            <a:r>
              <a:rPr lang="en-US" altLang="en-US" sz="1400" dirty="0">
                <a:solidFill>
                  <a:srgbClr val="274467"/>
                </a:solidFill>
              </a:rPr>
              <a:t>-   Pay attention.</a:t>
            </a:r>
          </a:p>
          <a:p>
            <a:pPr marL="457200" indent="-168275">
              <a:spcBef>
                <a:spcPct val="0"/>
              </a:spcBef>
              <a:buNone/>
              <a:tabLst>
                <a:tab pos="517525" algn="l"/>
              </a:tabLst>
            </a:pPr>
            <a:r>
              <a:rPr lang="en-US" altLang="en-US" sz="1400" dirty="0">
                <a:solidFill>
                  <a:srgbClr val="274467"/>
                </a:solidFill>
              </a:rPr>
              <a:t>-   Reflect </a:t>
            </a:r>
            <a:r>
              <a:rPr lang="en-US" sz="1400" dirty="0">
                <a:solidFill>
                  <a:srgbClr val="274467"/>
                </a:solidFill>
              </a:rPr>
              <a:t>back the content, emotions and meaning of the       speaker’s message.</a:t>
            </a:r>
            <a:r>
              <a:rPr lang="en-US" altLang="en-US" sz="1400" dirty="0">
                <a:solidFill>
                  <a:srgbClr val="274467"/>
                </a:solidFill>
              </a:rPr>
              <a:t> </a:t>
            </a:r>
          </a:p>
          <a:p>
            <a:pPr marL="457200" indent="-168275">
              <a:spcBef>
                <a:spcPct val="0"/>
              </a:spcBef>
              <a:buFontTx/>
              <a:buChar char="-"/>
            </a:pPr>
            <a:r>
              <a:rPr lang="en-US" altLang="en-US" sz="1400" dirty="0">
                <a:solidFill>
                  <a:srgbClr val="274467"/>
                </a:solidFill>
              </a:rPr>
              <a:t>Encourage the speaker to clarify as needed. </a:t>
            </a:r>
          </a:p>
          <a:p>
            <a:pPr marL="457200" indent="-168275">
              <a:spcBef>
                <a:spcPct val="0"/>
              </a:spcBef>
              <a:buFontTx/>
              <a:buChar char="-"/>
            </a:pPr>
            <a:r>
              <a:rPr lang="en-US" altLang="en-US" sz="1400" dirty="0">
                <a:solidFill>
                  <a:srgbClr val="274467"/>
                </a:solidFill>
              </a:rPr>
              <a:t>Help the speaker identify </a:t>
            </a:r>
            <a:r>
              <a:rPr lang="en-US" altLang="en-US" sz="1400" dirty="0">
                <a:solidFill>
                  <a:srgbClr val="274467"/>
                </a:solidFill>
                <a:hlinkClick r:id="rId4"/>
              </a:rPr>
              <a:t>interests</a:t>
            </a:r>
            <a:r>
              <a:rPr lang="en-US" altLang="en-US" sz="1400" dirty="0">
                <a:solidFill>
                  <a:srgbClr val="274467"/>
                </a:solidFill>
              </a:rPr>
              <a:t> and desired outcomes.</a:t>
            </a:r>
          </a:p>
          <a:p>
            <a:pPr marL="288925">
              <a:spcBef>
                <a:spcPts val="600"/>
              </a:spcBef>
              <a:buNone/>
            </a:pPr>
            <a:r>
              <a:rPr lang="en-US" altLang="en-US" sz="1100" dirty="0">
                <a:solidFill>
                  <a:srgbClr val="274467"/>
                </a:solidFill>
              </a:rPr>
              <a:t>* </a:t>
            </a:r>
            <a:r>
              <a:rPr lang="en-US" altLang="en-US" sz="1100" i="1" dirty="0">
                <a:solidFill>
                  <a:srgbClr val="274467"/>
                </a:solidFill>
              </a:rPr>
              <a:t>These practices should continue throughout the entire call.</a:t>
            </a:r>
            <a:endParaRPr lang="en-US" altLang="en-US" sz="1200" i="1" dirty="0">
              <a:solidFill>
                <a:schemeClr val="bg1"/>
              </a:solidFill>
            </a:endParaRPr>
          </a:p>
        </p:txBody>
      </p:sp>
      <p:pic>
        <p:nvPicPr>
          <p:cNvPr id="24" name="Graphic 35" descr="Cycle with people">
            <a:extLst>
              <a:ext uri="{FF2B5EF4-FFF2-40B4-BE49-F238E27FC236}">
                <a16:creationId xmlns:a16="http://schemas.microsoft.com/office/drawing/2014/main" id="{B6910B1A-4CFB-4AD2-9F84-505E51DA7F9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0436" y="4648200"/>
            <a:ext cx="958337" cy="970929"/>
          </a:xfrm>
          <a:prstGeom prst="rect">
            <a:avLst/>
          </a:prstGeom>
          <a:ln>
            <a:noFill/>
          </a:ln>
        </p:spPr>
      </p:pic>
      <p:sp>
        <p:nvSpPr>
          <p:cNvPr id="35" name="Rectangle 34"/>
          <p:cNvSpPr/>
          <p:nvPr/>
        </p:nvSpPr>
        <p:spPr>
          <a:xfrm>
            <a:off x="-10365" y="4248149"/>
            <a:ext cx="6898844" cy="1795755"/>
          </a:xfrm>
          <a:prstGeom prst="rect">
            <a:avLst/>
          </a:prstGeom>
          <a:solidFill>
            <a:schemeClr val="accent5">
              <a:lumMod val="60000"/>
              <a:lumOff val="40000"/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143000" y="424186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274467"/>
                </a:solidFill>
              </a:rPr>
              <a:t>Explore early resolution. </a:t>
            </a:r>
          </a:p>
        </p:txBody>
      </p:sp>
      <p:sp>
        <p:nvSpPr>
          <p:cNvPr id="57" name="TextBox 105"/>
          <p:cNvSpPr txBox="1">
            <a:spLocks noChangeArrowheads="1"/>
          </p:cNvSpPr>
          <p:nvPr/>
        </p:nvSpPr>
        <p:spPr bwMode="auto">
          <a:xfrm>
            <a:off x="1680955" y="5161607"/>
            <a:ext cx="4953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Introduce early resolution options and local resources, such as the OSEP-funded parent center in your state, as appropriate.</a:t>
            </a:r>
          </a:p>
        </p:txBody>
      </p:sp>
      <p:sp>
        <p:nvSpPr>
          <p:cNvPr id="48" name="TextBox 105"/>
          <p:cNvSpPr txBox="1">
            <a:spLocks noChangeArrowheads="1"/>
          </p:cNvSpPr>
          <p:nvPr/>
        </p:nvSpPr>
        <p:spPr bwMode="auto">
          <a:xfrm>
            <a:off x="1678436" y="4600395"/>
            <a:ext cx="475483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Identify timeframe of the concern and previous steps to resolve it.</a:t>
            </a:r>
          </a:p>
        </p:txBody>
      </p:sp>
      <p:pic>
        <p:nvPicPr>
          <p:cNvPr id="25" name="Graphic 15" descr="List">
            <a:extLst>
              <a:ext uri="{FF2B5EF4-FFF2-40B4-BE49-F238E27FC236}">
                <a16:creationId xmlns:a16="http://schemas.microsoft.com/office/drawing/2014/main" id="{E0488A80-077C-49A1-951A-9199A6B7334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36209" y="6575216"/>
            <a:ext cx="836278" cy="836278"/>
          </a:xfrm>
          <a:prstGeom prst="rect">
            <a:avLst/>
          </a:prstGeom>
        </p:spPr>
      </p:pic>
      <p:sp>
        <p:nvSpPr>
          <p:cNvPr id="44" name="Rectangle 43"/>
          <p:cNvSpPr/>
          <p:nvPr/>
        </p:nvSpPr>
        <p:spPr>
          <a:xfrm>
            <a:off x="0" y="6043905"/>
            <a:ext cx="6888480" cy="2018750"/>
          </a:xfrm>
          <a:prstGeom prst="rect">
            <a:avLst/>
          </a:prstGeom>
          <a:solidFill>
            <a:schemeClr val="accent5">
              <a:lumMod val="75000"/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1150622" y="6043904"/>
            <a:ext cx="512808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</a:rPr>
              <a:t>Share information on options. </a:t>
            </a:r>
          </a:p>
        </p:txBody>
      </p:sp>
      <p:sp>
        <p:nvSpPr>
          <p:cNvPr id="58" name="TextBox 105"/>
          <p:cNvSpPr txBox="1">
            <a:spLocks noChangeArrowheads="1"/>
          </p:cNvSpPr>
          <p:nvPr/>
        </p:nvSpPr>
        <p:spPr bwMode="auto">
          <a:xfrm>
            <a:off x="1676400" y="6399357"/>
            <a:ext cx="4885911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When appropriate, use resources, such as the </a:t>
            </a:r>
            <a:r>
              <a:rPr lang="en-US" altLang="en-US" sz="1600" b="1" dirty="0">
                <a:solidFill>
                  <a:srgbClr val="254061"/>
                </a:solidFill>
                <a:hlinkClick r:id="rId9"/>
              </a:rPr>
              <a:t>CADRE EI Dispute Resolution Comparison Chart and Family Guides</a:t>
            </a:r>
            <a:r>
              <a:rPr lang="en-US" altLang="en-US" sz="1600" b="1" dirty="0">
                <a:solidFill>
                  <a:srgbClr val="254061"/>
                </a:solidFill>
              </a:rPr>
              <a:t>,</a:t>
            </a:r>
            <a:r>
              <a:rPr lang="en-US" altLang="en-US" sz="1600" b="1" dirty="0">
                <a:solidFill>
                  <a:srgbClr val="274467"/>
                </a:solidFill>
              </a:rPr>
              <a:t> to walk through the various dispute resolution options in your state.</a:t>
            </a:r>
          </a:p>
        </p:txBody>
      </p:sp>
      <p:sp>
        <p:nvSpPr>
          <p:cNvPr id="31" name="TextBox 105"/>
          <p:cNvSpPr txBox="1">
            <a:spLocks noChangeArrowheads="1"/>
          </p:cNvSpPr>
          <p:nvPr/>
        </p:nvSpPr>
        <p:spPr bwMode="auto">
          <a:xfrm>
            <a:off x="1676400" y="7452522"/>
            <a:ext cx="45623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600" b="1" dirty="0">
                <a:solidFill>
                  <a:srgbClr val="274467"/>
                </a:solidFill>
              </a:rPr>
              <a:t>Determine willingness to work together to resolve the concern.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8201127"/>
            <a:ext cx="68580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chemeClr val="bg1"/>
                </a:solidFill>
                <a:latin typeface="+mj-lt"/>
              </a:rPr>
              <a:t>Caller makes informed decision.</a:t>
            </a:r>
            <a:r>
              <a:rPr lang="en-US" sz="2000" dirty="0">
                <a:solidFill>
                  <a:schemeClr val="bg1"/>
                </a:solidFill>
                <a:latin typeface="+mj-lt"/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98" r="27236"/>
          <a:stretch/>
        </p:blipFill>
        <p:spPr>
          <a:xfrm>
            <a:off x="5638700" y="156210"/>
            <a:ext cx="1102964" cy="12547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98463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36199" y="640426"/>
            <a:ext cx="6922769" cy="7772054"/>
          </a:xfrm>
          <a:prstGeom prst="rect">
            <a:avLst/>
          </a:prstGeom>
          <a:solidFill>
            <a:schemeClr val="accent5">
              <a:lumMod val="60000"/>
              <a:lumOff val="40000"/>
              <a:alpha val="21961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30480" y="-21074"/>
            <a:ext cx="6922769" cy="1545074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046C7D7-D81F-0349-9203-3E0F7756A2D5}"/>
              </a:ext>
            </a:extLst>
          </p:cNvPr>
          <p:cNvSpPr txBox="1">
            <a:spLocks/>
          </p:cNvSpPr>
          <p:nvPr/>
        </p:nvSpPr>
        <p:spPr>
          <a:xfrm>
            <a:off x="708489" y="121920"/>
            <a:ext cx="5486400" cy="8686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US" sz="2000" b="1" spc="600" dirty="0">
                <a:solidFill>
                  <a:schemeClr val="bg1"/>
                </a:solidFill>
                <a:latin typeface="Georgia"/>
                <a:ea typeface="ＭＳ Ｐゴシック" charset="0"/>
                <a:cs typeface="Georgia"/>
              </a:rPr>
              <a:t>Dispute Resolution Calls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31514" y="877097"/>
            <a:ext cx="58403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bg1"/>
                </a:solidFill>
              </a:rPr>
              <a:t>Examples of Questions and Responses</a:t>
            </a:r>
          </a:p>
        </p:txBody>
      </p:sp>
      <p:sp>
        <p:nvSpPr>
          <p:cNvPr id="9" name="TextBox 105"/>
          <p:cNvSpPr txBox="1">
            <a:spLocks noChangeArrowheads="1"/>
          </p:cNvSpPr>
          <p:nvPr/>
        </p:nvSpPr>
        <p:spPr bwMode="auto">
          <a:xfrm>
            <a:off x="582714" y="1828800"/>
            <a:ext cx="272566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 eaLnBrk="1" hangingPunct="1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200" b="1" dirty="0">
                <a:solidFill>
                  <a:srgbClr val="274467"/>
                </a:solidFill>
              </a:rPr>
              <a:t>Ask questions.</a:t>
            </a:r>
          </a:p>
        </p:txBody>
      </p:sp>
      <p:sp>
        <p:nvSpPr>
          <p:cNvPr id="10" name="TextBox 105"/>
          <p:cNvSpPr txBox="1">
            <a:spLocks noChangeArrowheads="1"/>
          </p:cNvSpPr>
          <p:nvPr/>
        </p:nvSpPr>
        <p:spPr bwMode="auto">
          <a:xfrm>
            <a:off x="582714" y="3112301"/>
            <a:ext cx="476449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200" b="1" dirty="0">
                <a:solidFill>
                  <a:srgbClr val="274467"/>
                </a:solidFill>
              </a:rPr>
              <a:t>Listen to understand.  </a:t>
            </a:r>
            <a:endParaRPr lang="en-US" altLang="en-US" sz="1400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7912" y="1524000"/>
            <a:ext cx="61850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74467"/>
                </a:solidFill>
              </a:rPr>
              <a:t>Understand the concern.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7830" y="2060079"/>
            <a:ext cx="43815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274467"/>
                </a:solidFill>
              </a:rPr>
              <a:t>"What brought you to contact us today?“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274467"/>
                </a:solidFill>
              </a:rPr>
              <a:t>“How long has this been a concern or unresolved conflict?”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274467"/>
                </a:solidFill>
              </a:rPr>
              <a:t>"How has this situation affected your toddler?"  </a:t>
            </a:r>
          </a:p>
          <a:p>
            <a:pPr>
              <a:spcBef>
                <a:spcPts val="600"/>
              </a:spcBef>
            </a:pPr>
            <a:r>
              <a:rPr lang="en-US" sz="1200" i="1" dirty="0">
                <a:solidFill>
                  <a:srgbClr val="274467"/>
                </a:solidFill>
              </a:rPr>
              <a:t>"What do you think will happen if this isn't resolved?"</a:t>
            </a:r>
          </a:p>
        </p:txBody>
      </p:sp>
      <p:sp>
        <p:nvSpPr>
          <p:cNvPr id="13" name="TextBox 105"/>
          <p:cNvSpPr txBox="1">
            <a:spLocks noChangeArrowheads="1"/>
          </p:cNvSpPr>
          <p:nvPr/>
        </p:nvSpPr>
        <p:spPr bwMode="auto">
          <a:xfrm>
            <a:off x="594360" y="4846320"/>
            <a:ext cx="5151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200" b="1" dirty="0">
                <a:solidFill>
                  <a:srgbClr val="274467"/>
                </a:solidFill>
              </a:rPr>
              <a:t>Identify previous steps to resolve the concern.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7912" y="4485947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274467"/>
                </a:solidFill>
              </a:rPr>
              <a:t>Explore resolution options.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11422" y="3365905"/>
            <a:ext cx="5690368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“You seem concerned with your toddler’s lack of progress with some motor skills. Is that correct?”</a:t>
            </a:r>
          </a:p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The caller's response may uncover interests: “No, it’s not just motor skills. She’s not saying anything yet either. I think the providers need to be working with her more. I can only do so much. I have other children to take care of and am not a trained therapist.”</a:t>
            </a:r>
            <a:endParaRPr lang="en-US" altLang="en-US" sz="1200" i="1" dirty="0">
              <a:solidFill>
                <a:srgbClr val="274467"/>
              </a:solidFill>
            </a:endParaRPr>
          </a:p>
        </p:txBody>
      </p:sp>
      <p:sp>
        <p:nvSpPr>
          <p:cNvPr id="17" name="TextBox 105"/>
          <p:cNvSpPr txBox="1">
            <a:spLocks noChangeArrowheads="1"/>
          </p:cNvSpPr>
          <p:nvPr/>
        </p:nvSpPr>
        <p:spPr bwMode="auto">
          <a:xfrm>
            <a:off x="989661" y="5069051"/>
            <a:ext cx="5578779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"How have you tried to address the concern?“</a:t>
            </a:r>
          </a:p>
          <a:p>
            <a:pPr>
              <a:spcBef>
                <a:spcPts val="600"/>
              </a:spcBef>
              <a:buNone/>
            </a:pPr>
            <a:r>
              <a:rPr lang="en-US" altLang="en-US" sz="1200" i="1" dirty="0">
                <a:solidFill>
                  <a:srgbClr val="274467"/>
                </a:solidFill>
              </a:rPr>
              <a:t>“It sounds like you’ve tried to resolve this issue with your toddler’s provider, but feel like nothing has changed. Is this correct?”</a:t>
            </a:r>
          </a:p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"Have you talked to your lead agency?“ </a:t>
            </a:r>
            <a:r>
              <a:rPr lang="en-US" altLang="en-US" sz="1200" i="1" dirty="0">
                <a:solidFill>
                  <a:srgbClr val="274467"/>
                </a:solidFill>
              </a:rPr>
              <a:t>The caller may then say, “No, I don’t know who to talk to.”</a:t>
            </a:r>
            <a:r>
              <a:rPr lang="en-US" altLang="en-US" sz="1200" b="1" dirty="0">
                <a:solidFill>
                  <a:srgbClr val="274467"/>
                </a:solidFill>
              </a:rPr>
              <a:t>  </a:t>
            </a:r>
            <a:r>
              <a:rPr lang="en-US" altLang="en-US" sz="1200" i="1" dirty="0">
                <a:solidFill>
                  <a:srgbClr val="274467"/>
                </a:solidFill>
              </a:rPr>
              <a:t>Or the caller may say, “Yes, but it didn’t go very well. We couldn’t agree about any changes to her services. We need some help.”</a:t>
            </a:r>
            <a:endParaRPr lang="en-US" sz="1200" i="1" dirty="0">
              <a:solidFill>
                <a:srgbClr val="274467"/>
              </a:solidFill>
            </a:endParaRPr>
          </a:p>
          <a:p>
            <a:pPr>
              <a:spcBef>
                <a:spcPts val="600"/>
              </a:spcBef>
              <a:buNone/>
            </a:pPr>
            <a:endParaRPr lang="en-US" sz="1200" i="1" dirty="0">
              <a:solidFill>
                <a:srgbClr val="274467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-30480" y="8382000"/>
            <a:ext cx="6922769" cy="78688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105"/>
          <p:cNvSpPr txBox="1">
            <a:spLocks noChangeArrowheads="1"/>
          </p:cNvSpPr>
          <p:nvPr/>
        </p:nvSpPr>
        <p:spPr bwMode="auto">
          <a:xfrm>
            <a:off x="595207" y="7525881"/>
            <a:ext cx="5151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200" b="1" dirty="0">
                <a:solidFill>
                  <a:srgbClr val="274467"/>
                </a:solidFill>
              </a:rPr>
              <a:t>Determine willingness to problem solve with others.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85816" y="7750188"/>
            <a:ext cx="5449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buNone/>
            </a:pPr>
            <a:r>
              <a:rPr lang="en-US" altLang="en-US" sz="1200" i="1" dirty="0">
                <a:solidFill>
                  <a:srgbClr val="274467"/>
                </a:solidFill>
              </a:rPr>
              <a:t>“Would you consider meeting with the lead agency to work together to resolve your concerns?”</a:t>
            </a:r>
            <a:endParaRPr lang="en-US" sz="1200" dirty="0">
              <a:solidFill>
                <a:srgbClr val="274467"/>
              </a:solidFill>
            </a:endParaRPr>
          </a:p>
        </p:txBody>
      </p:sp>
      <p:sp>
        <p:nvSpPr>
          <p:cNvPr id="22" name="TextBox 105"/>
          <p:cNvSpPr txBox="1">
            <a:spLocks noChangeArrowheads="1"/>
          </p:cNvSpPr>
          <p:nvPr/>
        </p:nvSpPr>
        <p:spPr bwMode="auto">
          <a:xfrm>
            <a:off x="582714" y="6422185"/>
            <a:ext cx="515129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marL="285750" indent="-285750">
              <a:spcBef>
                <a:spcPct val="0"/>
              </a:spcBef>
              <a:buFont typeface="Wingdings" panose="05000000000000000000" pitchFamily="2" charset="2"/>
              <a:buChar char="v"/>
            </a:pPr>
            <a:r>
              <a:rPr lang="en-US" altLang="en-US" sz="1200" b="1" dirty="0">
                <a:solidFill>
                  <a:srgbClr val="274467"/>
                </a:solidFill>
              </a:rPr>
              <a:t>Explore available resolution options, as appropriate.</a:t>
            </a:r>
          </a:p>
        </p:txBody>
      </p:sp>
      <p:sp>
        <p:nvSpPr>
          <p:cNvPr id="27" name="TextBox 105"/>
          <p:cNvSpPr txBox="1">
            <a:spLocks noChangeArrowheads="1"/>
          </p:cNvSpPr>
          <p:nvPr/>
        </p:nvSpPr>
        <p:spPr bwMode="auto">
          <a:xfrm>
            <a:off x="981376" y="6683943"/>
            <a:ext cx="5121374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“Are you familiar with the dispute resolution options available in our state?” </a:t>
            </a:r>
          </a:p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“Would it be helpful to have a neutral person help you resolve the issue?” </a:t>
            </a:r>
          </a:p>
          <a:p>
            <a:pPr>
              <a:spcBef>
                <a:spcPts val="600"/>
              </a:spcBef>
              <a:buNone/>
            </a:pPr>
            <a:r>
              <a:rPr lang="en-US" sz="1200" i="1" dirty="0">
                <a:solidFill>
                  <a:srgbClr val="274467"/>
                </a:solidFill>
              </a:rPr>
              <a:t>“Would you like more information about written state complaints?” </a:t>
            </a:r>
          </a:p>
        </p:txBody>
      </p:sp>
    </p:spTree>
    <p:extLst>
      <p:ext uri="{BB962C8B-B14F-4D97-AF65-F5344CB8AC3E}">
        <p14:creationId xmlns:p14="http://schemas.microsoft.com/office/powerpoint/2010/main" val="3287535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0cbbd92-a969-402e-8621-447322a11182" xsi:nil="true"/>
    <lcf76f155ced4ddcb4097134ff3c332f xmlns="db903174-bb1c-4609-9d70-465268ead53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E45D93EE09FE48B755B103E8699EE0" ma:contentTypeVersion="20" ma:contentTypeDescription="Create a new document." ma:contentTypeScope="" ma:versionID="805ba7d55169f0f14b383f020274b321">
  <xsd:schema xmlns:xsd="http://www.w3.org/2001/XMLSchema" xmlns:xs="http://www.w3.org/2001/XMLSchema" xmlns:p="http://schemas.microsoft.com/office/2006/metadata/properties" xmlns:ns2="db903174-bb1c-4609-9d70-465268ead536" xmlns:ns3="d0cbbd92-a969-402e-8621-447322a11182" targetNamespace="http://schemas.microsoft.com/office/2006/metadata/properties" ma:root="true" ma:fieldsID="38c128f37e5add975387cf726827ace0" ns2:_="" ns3:_="">
    <xsd:import namespace="db903174-bb1c-4609-9d70-465268ead536"/>
    <xsd:import namespace="d0cbbd92-a969-402e-8621-447322a111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03174-bb1c-4609-9d70-465268ead53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c01aec00-7e9a-46c6-9b57-74fbf105366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cbbd92-a969-402e-8621-447322a11182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948b6dc5-7623-4a1d-a01d-748b8cf9f295}" ma:internalName="TaxCatchAll" ma:showField="CatchAllData" ma:web="d0cbbd92-a969-402e-8621-447322a111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E743613-4280-493A-860A-73CDB16190F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C67D22B-C91D-4F29-B8F3-3B20A08E9F7F}">
  <ds:schemaRefs>
    <ds:schemaRef ds:uri="http://schemas.microsoft.com/office/2006/metadata/properties"/>
    <ds:schemaRef ds:uri="http://schemas.microsoft.com/office/infopath/2007/PartnerControls"/>
    <ds:schemaRef ds:uri="d0cbbd92-a969-402e-8621-447322a11182"/>
    <ds:schemaRef ds:uri="db903174-bb1c-4609-9d70-465268ead536"/>
  </ds:schemaRefs>
</ds:datastoreItem>
</file>

<file path=customXml/itemProps3.xml><?xml version="1.0" encoding="utf-8"?>
<ds:datastoreItem xmlns:ds="http://schemas.openxmlformats.org/officeDocument/2006/customXml" ds:itemID="{0C5FACDC-669F-4C3E-B6CB-7C21F6725E5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903174-bb1c-4609-9d70-465268ead536"/>
    <ds:schemaRef ds:uri="d0cbbd92-a969-402e-8621-447322a111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499</Words>
  <Application>Microsoft Office PowerPoint</Application>
  <PresentationFormat>On-screen Show (4:3)</PresentationFormat>
  <Paragraphs>43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Georgia</vt:lpstr>
      <vt:lpstr>Wingdings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Kelly Rauscher</dc:creator>
  <cp:lastModifiedBy>Melanie Reese</cp:lastModifiedBy>
  <cp:revision>103</cp:revision>
  <dcterms:created xsi:type="dcterms:W3CDTF">2020-06-09T21:22:02Z</dcterms:created>
  <dcterms:modified xsi:type="dcterms:W3CDTF">2025-07-08T16:22:37Z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0x01010090E45D93EE09FE48B755B103E8699EE0</vt:lpwstr>
  </property>
  <property fmtid="{D5CDD505-2E9C-101B-9397-08002B2CF9AE}" pid="3" name="MediaServiceImageTags">
    <vt:lpwstr/>
  </property>
</Properties>
</file>