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6"/>
  </p:notesMasterIdLst>
  <p:handoutMasterIdLst>
    <p:handoutMasterId r:id="rId37"/>
  </p:handoutMasterIdLst>
  <p:sldIdLst>
    <p:sldId id="287" r:id="rId7"/>
    <p:sldId id="267" r:id="rId8"/>
    <p:sldId id="263" r:id="rId9"/>
    <p:sldId id="278" r:id="rId10"/>
    <p:sldId id="283" r:id="rId11"/>
    <p:sldId id="261" r:id="rId12"/>
    <p:sldId id="257" r:id="rId13"/>
    <p:sldId id="258" r:id="rId14"/>
    <p:sldId id="259" r:id="rId15"/>
    <p:sldId id="260" r:id="rId16"/>
    <p:sldId id="282" r:id="rId17"/>
    <p:sldId id="266" r:id="rId18"/>
    <p:sldId id="284" r:id="rId19"/>
    <p:sldId id="264" r:id="rId20"/>
    <p:sldId id="265" r:id="rId21"/>
    <p:sldId id="281" r:id="rId22"/>
    <p:sldId id="268" r:id="rId23"/>
    <p:sldId id="269" r:id="rId24"/>
    <p:sldId id="270" r:id="rId25"/>
    <p:sldId id="271" r:id="rId26"/>
    <p:sldId id="277" r:id="rId27"/>
    <p:sldId id="276" r:id="rId28"/>
    <p:sldId id="280" r:id="rId29"/>
    <p:sldId id="286" r:id="rId30"/>
    <p:sldId id="288" r:id="rId31"/>
    <p:sldId id="289" r:id="rId32"/>
    <p:sldId id="272" r:id="rId33"/>
    <p:sldId id="274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1404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2E116-3D54-4E04-ABF4-D6462BF943A5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1639ED7E-FB4A-47B0-8150-87132CE40377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400" dirty="0" smtClean="0"/>
            <a:t>Conference</a:t>
          </a:r>
          <a:endParaRPr lang="en-US" sz="2400" dirty="0"/>
        </a:p>
      </dgm:t>
    </dgm:pt>
    <dgm:pt modelId="{8D747C20-6920-427F-9078-AA2989BDCF87}" type="parTrans" cxnId="{3B617A59-F7DA-49FA-8DEC-5F9B5B472F30}">
      <dgm:prSet/>
      <dgm:spPr/>
      <dgm:t>
        <a:bodyPr/>
        <a:lstStyle/>
        <a:p>
          <a:endParaRPr lang="en-US"/>
        </a:p>
      </dgm:t>
    </dgm:pt>
    <dgm:pt modelId="{96F414CD-90E8-41CC-8C81-B087E853400F}" type="sibTrans" cxnId="{3B617A59-F7DA-49FA-8DEC-5F9B5B472F30}">
      <dgm:prSet/>
      <dgm:spPr/>
      <dgm:t>
        <a:bodyPr/>
        <a:lstStyle/>
        <a:p>
          <a:endParaRPr lang="en-US"/>
        </a:p>
      </dgm:t>
    </dgm:pt>
    <dgm:pt modelId="{E1910C7C-9227-4E55-88AB-421D7F4A2EAB}">
      <dgm:prSet phldrT="[Text]" custT="1"/>
      <dgm:spPr/>
      <dgm:t>
        <a:bodyPr/>
        <a:lstStyle/>
        <a:p>
          <a:r>
            <a:rPr lang="en-US" sz="2800" dirty="0" smtClean="0"/>
            <a:t>Restorative Chats/</a:t>
          </a:r>
        </a:p>
        <a:p>
          <a:r>
            <a:rPr lang="en-US" sz="2800" dirty="0" smtClean="0"/>
            <a:t>Dialogue</a:t>
          </a:r>
          <a:endParaRPr lang="en-US" sz="2800" dirty="0"/>
        </a:p>
      </dgm:t>
    </dgm:pt>
    <dgm:pt modelId="{51B42626-FDF3-4F7E-9C81-269CF8E55349}" type="parTrans" cxnId="{49008DE7-C18A-49B2-B9E8-E25782057B6C}">
      <dgm:prSet/>
      <dgm:spPr/>
      <dgm:t>
        <a:bodyPr/>
        <a:lstStyle/>
        <a:p>
          <a:endParaRPr lang="en-US"/>
        </a:p>
      </dgm:t>
    </dgm:pt>
    <dgm:pt modelId="{9F0BAE09-A89D-4398-9F74-9F6AAEFB00D6}" type="sibTrans" cxnId="{49008DE7-C18A-49B2-B9E8-E25782057B6C}">
      <dgm:prSet/>
      <dgm:spPr/>
      <dgm:t>
        <a:bodyPr/>
        <a:lstStyle/>
        <a:p>
          <a:endParaRPr lang="en-US"/>
        </a:p>
      </dgm:t>
    </dgm:pt>
    <dgm:pt modelId="{0EE1F0BD-D0E6-4D12-BC07-C569E049D182}">
      <dgm:prSet phldrT="[Text]" custT="1"/>
      <dgm:spPr/>
      <dgm:t>
        <a:bodyPr/>
        <a:lstStyle/>
        <a:p>
          <a:r>
            <a:rPr lang="en-US" sz="4000" dirty="0" smtClean="0"/>
            <a:t>Family Engagement</a:t>
          </a:r>
          <a:endParaRPr lang="en-US" sz="4000" dirty="0"/>
        </a:p>
      </dgm:t>
    </dgm:pt>
    <dgm:pt modelId="{D347B45C-AA12-4FA3-BB69-5635DA50BC1B}" type="parTrans" cxnId="{C33377E2-D270-4F38-B5CA-C5B207CF5D1E}">
      <dgm:prSet/>
      <dgm:spPr/>
      <dgm:t>
        <a:bodyPr/>
        <a:lstStyle/>
        <a:p>
          <a:endParaRPr lang="en-US"/>
        </a:p>
      </dgm:t>
    </dgm:pt>
    <dgm:pt modelId="{3E382168-C3DB-4BCC-9964-34B45AE03D3D}" type="sibTrans" cxnId="{C33377E2-D270-4F38-B5CA-C5B207CF5D1E}">
      <dgm:prSet/>
      <dgm:spPr/>
      <dgm:t>
        <a:bodyPr/>
        <a:lstStyle/>
        <a:p>
          <a:endParaRPr lang="en-US"/>
        </a:p>
      </dgm:t>
    </dgm:pt>
    <dgm:pt modelId="{D5C379C8-7D4C-4FA3-8F4D-9EB744ACAAE1}" type="pres">
      <dgm:prSet presAssocID="{18C2E116-3D54-4E04-ABF4-D6462BF943A5}" presName="Name0" presStyleCnt="0">
        <dgm:presLayoutVars>
          <dgm:dir/>
          <dgm:animLvl val="lvl"/>
          <dgm:resizeHandles val="exact"/>
        </dgm:presLayoutVars>
      </dgm:prSet>
      <dgm:spPr/>
    </dgm:pt>
    <dgm:pt modelId="{F09CC7CE-C15D-4809-9157-8E7FC27EC1D4}" type="pres">
      <dgm:prSet presAssocID="{1639ED7E-FB4A-47B0-8150-87132CE40377}" presName="Name8" presStyleCnt="0"/>
      <dgm:spPr/>
    </dgm:pt>
    <dgm:pt modelId="{F5E9804F-50AB-4C9F-84B5-DF86C7260FA9}" type="pres">
      <dgm:prSet presAssocID="{1639ED7E-FB4A-47B0-8150-87132CE40377}" presName="level" presStyleLbl="node1" presStyleIdx="0" presStyleCnt="3" custScaleY="98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BE1D0-0622-484B-93DA-7FE34FE27295}" type="pres">
      <dgm:prSet presAssocID="{1639ED7E-FB4A-47B0-8150-87132CE403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F6C01-DD82-4B51-AADA-62D37FFEA35E}" type="pres">
      <dgm:prSet presAssocID="{E1910C7C-9227-4E55-88AB-421D7F4A2EAB}" presName="Name8" presStyleCnt="0"/>
      <dgm:spPr/>
    </dgm:pt>
    <dgm:pt modelId="{5EE8FE4B-9CC5-4BE4-B5FB-4F8270334D65}" type="pres">
      <dgm:prSet presAssocID="{E1910C7C-9227-4E55-88AB-421D7F4A2E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09BF9-FA15-439D-800D-CFBFCA7DAB7D}" type="pres">
      <dgm:prSet presAssocID="{E1910C7C-9227-4E55-88AB-421D7F4A2E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8D51-087A-46CC-9F5C-A8FF83D88146}" type="pres">
      <dgm:prSet presAssocID="{0EE1F0BD-D0E6-4D12-BC07-C569E049D182}" presName="Name8" presStyleCnt="0"/>
      <dgm:spPr/>
    </dgm:pt>
    <dgm:pt modelId="{30C13415-5CA4-4578-AC51-0AE1E12F6988}" type="pres">
      <dgm:prSet presAssocID="{0EE1F0BD-D0E6-4D12-BC07-C569E049D18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E8088-A1F2-48B6-89EB-AFE614413DA7}" type="pres">
      <dgm:prSet presAssocID="{0EE1F0BD-D0E6-4D12-BC07-C569E049D1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377E2-D270-4F38-B5CA-C5B207CF5D1E}" srcId="{18C2E116-3D54-4E04-ABF4-D6462BF943A5}" destId="{0EE1F0BD-D0E6-4D12-BC07-C569E049D182}" srcOrd="2" destOrd="0" parTransId="{D347B45C-AA12-4FA3-BB69-5635DA50BC1B}" sibTransId="{3E382168-C3DB-4BCC-9964-34B45AE03D3D}"/>
    <dgm:cxn modelId="{49008DE7-C18A-49B2-B9E8-E25782057B6C}" srcId="{18C2E116-3D54-4E04-ABF4-D6462BF943A5}" destId="{E1910C7C-9227-4E55-88AB-421D7F4A2EAB}" srcOrd="1" destOrd="0" parTransId="{51B42626-FDF3-4F7E-9C81-269CF8E55349}" sibTransId="{9F0BAE09-A89D-4398-9F74-9F6AAEFB00D6}"/>
    <dgm:cxn modelId="{3435E5F2-D340-4E38-8C5E-3C6B7D7DB840}" type="presOf" srcId="{E1910C7C-9227-4E55-88AB-421D7F4A2EAB}" destId="{A8609BF9-FA15-439D-800D-CFBFCA7DAB7D}" srcOrd="1" destOrd="0" presId="urn:microsoft.com/office/officeart/2005/8/layout/pyramid1"/>
    <dgm:cxn modelId="{422F08CA-863A-41DC-BE72-A5BFD5D5CFDC}" type="presOf" srcId="{0EE1F0BD-D0E6-4D12-BC07-C569E049D182}" destId="{30C13415-5CA4-4578-AC51-0AE1E12F6988}" srcOrd="0" destOrd="0" presId="urn:microsoft.com/office/officeart/2005/8/layout/pyramid1"/>
    <dgm:cxn modelId="{3B617A59-F7DA-49FA-8DEC-5F9B5B472F30}" srcId="{18C2E116-3D54-4E04-ABF4-D6462BF943A5}" destId="{1639ED7E-FB4A-47B0-8150-87132CE40377}" srcOrd="0" destOrd="0" parTransId="{8D747C20-6920-427F-9078-AA2989BDCF87}" sibTransId="{96F414CD-90E8-41CC-8C81-B087E853400F}"/>
    <dgm:cxn modelId="{C229FFF6-7ADD-490C-BF76-D66C5C75A158}" type="presOf" srcId="{0EE1F0BD-D0E6-4D12-BC07-C569E049D182}" destId="{E09E8088-A1F2-48B6-89EB-AFE614413DA7}" srcOrd="1" destOrd="0" presId="urn:microsoft.com/office/officeart/2005/8/layout/pyramid1"/>
    <dgm:cxn modelId="{EE822FAF-16C3-456A-9DFE-5E87BBB357E3}" type="presOf" srcId="{18C2E116-3D54-4E04-ABF4-D6462BF943A5}" destId="{D5C379C8-7D4C-4FA3-8F4D-9EB744ACAAE1}" srcOrd="0" destOrd="0" presId="urn:microsoft.com/office/officeart/2005/8/layout/pyramid1"/>
    <dgm:cxn modelId="{3B947DA2-5665-4702-990A-7338F38BE42E}" type="presOf" srcId="{E1910C7C-9227-4E55-88AB-421D7F4A2EAB}" destId="{5EE8FE4B-9CC5-4BE4-B5FB-4F8270334D65}" srcOrd="0" destOrd="0" presId="urn:microsoft.com/office/officeart/2005/8/layout/pyramid1"/>
    <dgm:cxn modelId="{D226719D-12FA-4DCB-B0E0-0ED24084A145}" type="presOf" srcId="{1639ED7E-FB4A-47B0-8150-87132CE40377}" destId="{F5E9804F-50AB-4C9F-84B5-DF86C7260FA9}" srcOrd="0" destOrd="0" presId="urn:microsoft.com/office/officeart/2005/8/layout/pyramid1"/>
    <dgm:cxn modelId="{567A92E7-B2E0-41F7-9F51-74245FF11778}" type="presOf" srcId="{1639ED7E-FB4A-47B0-8150-87132CE40377}" destId="{59EBE1D0-0622-484B-93DA-7FE34FE27295}" srcOrd="1" destOrd="0" presId="urn:microsoft.com/office/officeart/2005/8/layout/pyramid1"/>
    <dgm:cxn modelId="{38E5D90A-120F-432C-8C8B-6F68896A627A}" type="presParOf" srcId="{D5C379C8-7D4C-4FA3-8F4D-9EB744ACAAE1}" destId="{F09CC7CE-C15D-4809-9157-8E7FC27EC1D4}" srcOrd="0" destOrd="0" presId="urn:microsoft.com/office/officeart/2005/8/layout/pyramid1"/>
    <dgm:cxn modelId="{263E85E6-2F57-4312-AA71-8589AAC1C3F6}" type="presParOf" srcId="{F09CC7CE-C15D-4809-9157-8E7FC27EC1D4}" destId="{F5E9804F-50AB-4C9F-84B5-DF86C7260FA9}" srcOrd="0" destOrd="0" presId="urn:microsoft.com/office/officeart/2005/8/layout/pyramid1"/>
    <dgm:cxn modelId="{56F8D332-C78F-4CF1-ADEE-8FDA92291C4E}" type="presParOf" srcId="{F09CC7CE-C15D-4809-9157-8E7FC27EC1D4}" destId="{59EBE1D0-0622-484B-93DA-7FE34FE27295}" srcOrd="1" destOrd="0" presId="urn:microsoft.com/office/officeart/2005/8/layout/pyramid1"/>
    <dgm:cxn modelId="{D3B64E7F-24A8-40DE-AD69-FD7597F689CB}" type="presParOf" srcId="{D5C379C8-7D4C-4FA3-8F4D-9EB744ACAAE1}" destId="{DA2F6C01-DD82-4B51-AADA-62D37FFEA35E}" srcOrd="1" destOrd="0" presId="urn:microsoft.com/office/officeart/2005/8/layout/pyramid1"/>
    <dgm:cxn modelId="{3E1514AA-1B27-4AA7-9936-2B137819CC05}" type="presParOf" srcId="{DA2F6C01-DD82-4B51-AADA-62D37FFEA35E}" destId="{5EE8FE4B-9CC5-4BE4-B5FB-4F8270334D65}" srcOrd="0" destOrd="0" presId="urn:microsoft.com/office/officeart/2005/8/layout/pyramid1"/>
    <dgm:cxn modelId="{8ED94DAF-9A18-4D6B-8D06-D19A7D0E8664}" type="presParOf" srcId="{DA2F6C01-DD82-4B51-AADA-62D37FFEA35E}" destId="{A8609BF9-FA15-439D-800D-CFBFCA7DAB7D}" srcOrd="1" destOrd="0" presId="urn:microsoft.com/office/officeart/2005/8/layout/pyramid1"/>
    <dgm:cxn modelId="{2C5311D3-0C9C-4B8A-93B9-35382AE852D2}" type="presParOf" srcId="{D5C379C8-7D4C-4FA3-8F4D-9EB744ACAAE1}" destId="{218D8D51-087A-46CC-9F5C-A8FF83D88146}" srcOrd="2" destOrd="0" presId="urn:microsoft.com/office/officeart/2005/8/layout/pyramid1"/>
    <dgm:cxn modelId="{CE4AD0CB-C7E9-4C71-822F-ED4B4A744432}" type="presParOf" srcId="{218D8D51-087A-46CC-9F5C-A8FF83D88146}" destId="{30C13415-5CA4-4578-AC51-0AE1E12F6988}" srcOrd="0" destOrd="0" presId="urn:microsoft.com/office/officeart/2005/8/layout/pyramid1"/>
    <dgm:cxn modelId="{7CCE858B-7A4A-47DC-9B69-E05889C9FD40}" type="presParOf" srcId="{218D8D51-087A-46CC-9F5C-A8FF83D88146}" destId="{E09E8088-A1F2-48B6-89EB-AFE614413D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804F-50AB-4C9F-84B5-DF86C7260FA9}">
      <dsp:nvSpPr>
        <dsp:cNvPr id="0" name=""/>
        <dsp:cNvSpPr/>
      </dsp:nvSpPr>
      <dsp:spPr>
        <a:xfrm>
          <a:off x="2761175" y="0"/>
          <a:ext cx="2707249" cy="1488882"/>
        </a:xfrm>
        <a:prstGeom prst="trapezoid">
          <a:avLst>
            <a:gd name="adj" fmla="val 90915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Conference</a:t>
          </a:r>
          <a:endParaRPr lang="en-US" sz="2400" kern="1200" dirty="0"/>
        </a:p>
      </dsp:txBody>
      <dsp:txXfrm>
        <a:off x="2761175" y="0"/>
        <a:ext cx="2707249" cy="1488882"/>
      </dsp:txXfrm>
    </dsp:sp>
    <dsp:sp modelId="{5EE8FE4B-9CC5-4BE4-B5FB-4F8270334D65}">
      <dsp:nvSpPr>
        <dsp:cNvPr id="0" name=""/>
        <dsp:cNvSpPr/>
      </dsp:nvSpPr>
      <dsp:spPr>
        <a:xfrm>
          <a:off x="1380587" y="1488882"/>
          <a:ext cx="5468424" cy="1518540"/>
        </a:xfrm>
        <a:prstGeom prst="trapezoid">
          <a:avLst>
            <a:gd name="adj" fmla="val 90915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Restorative Chats/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Dialogue</a:t>
          </a:r>
          <a:endParaRPr lang="en-US" sz="2800" kern="1200" dirty="0"/>
        </a:p>
      </dsp:txBody>
      <dsp:txXfrm>
        <a:off x="2337561" y="1488882"/>
        <a:ext cx="3554476" cy="1518540"/>
      </dsp:txXfrm>
    </dsp:sp>
    <dsp:sp modelId="{30C13415-5CA4-4578-AC51-0AE1E12F6988}">
      <dsp:nvSpPr>
        <dsp:cNvPr id="0" name=""/>
        <dsp:cNvSpPr/>
      </dsp:nvSpPr>
      <dsp:spPr>
        <a:xfrm>
          <a:off x="0" y="3007422"/>
          <a:ext cx="8229600" cy="1518540"/>
        </a:xfrm>
        <a:prstGeom prst="trapezoid">
          <a:avLst>
            <a:gd name="adj" fmla="val 90915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Family Engagement</a:t>
          </a:r>
          <a:endParaRPr lang="en-US" sz="4000" kern="1200" dirty="0"/>
        </a:p>
      </dsp:txBody>
      <dsp:txXfrm>
        <a:off x="1440179" y="3007422"/>
        <a:ext cx="5349240" cy="1518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2227-2784-804C-963F-DAECC8DDEC7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69E3B-453C-4A47-A8BE-C9B46B7A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D2760-1ACB-4C5A-9412-A34276B696D0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5AFB-B363-4DFC-925B-78376DE6C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3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Could </a:t>
            </a:r>
            <a:r>
              <a:rPr lang="en-US" baseline="0" dirty="0" smtClean="0"/>
              <a:t>make the point that boys of color are more likely to be identified as Emotional Disturbance or Intellectual Disability rather on the autism spectrum or learning disability.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5AFB-B363-4DFC-925B-78376DE6C0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2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5AFB-B363-4DFC-925B-78376DE6C0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B12A-7433-4687-8C02-B9A8BC79D4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F279D6-DC61-422D-BF2E-3EC783CF4D4E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5EE12-74D9-4820-A223-23768AE55EE9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6079E-FEAD-4DF7-9CBD-E6949CF035FA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70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752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850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637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4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004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419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96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2972B-DEA2-43FC-AFFE-AF1A7AC772EF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7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0386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8206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2935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357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7357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124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213-B036-4A28-ACA4-7466FD96DF0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745F-AD3B-4979-822A-D006799B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3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BD6B-3A79-4BBE-9176-7453550F2E93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84E0-96AD-4B68-AC29-A197747B0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95F4-9297-4CC2-A6C6-815D379A51A5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DB04-145C-4354-8E45-EBB1B5046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5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10FE-9F68-4B25-8EBA-F427A57A8D33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85D-1E80-433C-8475-86148DA9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2A98-E65C-4FE4-9B0C-22A5B0DFD18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A987-AB97-4044-9D73-7146666E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6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48D1-CECD-4DC8-8F34-07A9F8E8444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A248-995B-43B6-945F-9161203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0FA29-7905-472A-8CC4-476D780CEB61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9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8B6F-05E1-436B-BB7D-46A13D54E5E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AE95-56C4-48AD-980B-406CA32DE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2901-3869-4845-9703-A25E0678A7E4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9C5E-6EE1-4DEB-B5A2-CFE2291B4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7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FC30-4B79-46C4-8874-EA979B02494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88DC-3893-4031-A5D9-05F26FC3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8968-F760-4BE2-909B-F0BE005DEC51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A252-9D03-465B-A49C-E5416128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1AF6-7B19-44F6-9046-106A48AA6BFD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C3E6-D938-46D1-86BD-08CF0EFF8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707A-202E-4D3B-AFDC-91DFB145836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0F4F-783B-4508-90EE-95E0A853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9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31EA-3822-493B-8163-736724CEC8C2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5358-7123-47FE-AB30-2D6FE73D6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8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9108-5DA5-49C7-A4A6-590688880DF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0655-CDB9-4DE7-B0A4-4C0A0295A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8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0F-9970-43EA-8DC6-FB782FBE5328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585A-2960-4028-935B-7B2F8B872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9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22D2-A230-4E43-9E50-9112A0714E9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3784-8A11-4C80-B01E-6E8D5C03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966" y="274638"/>
            <a:ext cx="695783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570E2-0735-4C05-9661-529B3B267513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" y="76305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6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58-1D42-4904-B092-44DCA89E7C7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B146-F4C5-40B9-9208-B9353C23B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2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5916-8425-460B-B762-DE43AE5E9AB2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BCC2-9108-4A2D-B585-057CD339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440E-AE1E-439D-BBF8-B4E61B100C9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13AE-B3BD-451D-9652-99C99438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4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EFD0-7361-4E03-9AD4-E1705A9C2A0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48A1-B098-42DF-95E2-7DB75617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48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7E22-C29E-4FCE-BAE3-D4BDAA02E85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EA99-0788-4BF7-9551-6F1A7747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5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8BA9-731A-42F8-8F2C-EA54FB9AF951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40F1-B771-4E7D-93B2-B608873C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5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47BB-BBDC-49E0-8B91-FA403D1974E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B79C-3132-41FE-BDD8-9C01FD21C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5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C0F1-33FD-4E58-B4C9-828CA206195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7D40-6477-4938-8C0A-0FB9A0088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60C-1D2B-4CDD-8B72-292FC86B4706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382B-7EAA-4B4F-86C8-95BE8B8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6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1E63-BB4C-43AE-BBEB-19A157FC238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B806-2A91-4DDA-B54A-377CF3CA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8E580-7F1B-4E5C-AA22-A559BD94F677}" type="datetime1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1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C535-ABE7-455E-9046-E1046B8FA852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0309-3CCC-4AD9-9708-517C5788A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4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CF35-C104-4216-8988-D2AF3587659D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A786-D675-4D6B-921E-FA28DFBB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3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7542-E9CF-4790-9436-B53237B964DF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C6F3-AFC4-4DD5-AC62-C8EFDD3AC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6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2AF6-FE1E-4FE6-8938-293247325545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5CAA-E7E0-40A1-90B9-C176CC988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38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67F7-198E-4938-83B4-583082011838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7399-9431-4243-8DC1-6D039D1F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6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B6DC-FAD0-4737-8B85-BAA0BCF0755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E838-7B86-4694-9C98-FB389116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81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6CB-F875-49C8-9F86-2F07605CDD42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1148-CADE-4A8A-9745-71B0CBF82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1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8A21-5167-4C28-A0C6-C5A4A4D18AB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DE16-3917-4D32-B1A8-7D95F8B2C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84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B72C-1B8E-4BC4-88CD-4F19E17DBD1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11CE-81DC-4461-A27A-B082067D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9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7DE4-D49C-4BE9-A8B9-6A4A0CD380B9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7E2D-963C-4D12-B64B-90E6D669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DF95D-0E14-47A3-9F05-DE4B1A2E1D89}" type="datetime1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9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5457-E539-4B4E-82A1-BF697FF4857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1A2E-5B0E-4511-94D4-655BDC80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7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6A46-D3B3-4447-BF4F-A05CC2F6EF43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891F-9555-4030-B8D3-937A4EBD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1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C918-E635-4079-A0E7-D49355202FA6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E850-58EC-418F-8C80-693E26B92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7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4A88-1903-4F53-9A47-51576BFFC4B3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F00F-4025-4A31-B1BC-A423AE91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06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F15F-7701-4AFA-957B-218636CD8D7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14FD-C862-4BA7-B77C-DD6240251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3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3594-EC04-4A75-AFA6-2B52379BDED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67F6-4E3D-4E81-B734-5FC7E570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4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77D-88BB-440C-9237-479AC6C6ACB1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6B56-AACD-41C4-8843-D0FE77E7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5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BCB4-DD27-4290-A28B-65ED3EC7DE4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6528-57CD-4D52-9E84-229E59F4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8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3A4D-2E1B-40E4-B988-A19E486A88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E7A6-692B-440B-AFF0-F1ED82EE38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80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7266-ACA9-46B4-998B-8FADBFFA77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84FDF-A780-464E-91A8-8814653B65F3}" type="datetime1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0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CEEF-D79B-4D9D-A58C-A629544A37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088D-552D-4D72-BEAB-7BDB284DB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67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4AA0-B848-4A77-A08C-5B4E498D4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" y="76305"/>
            <a:ext cx="1704761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0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65A8-25FE-4B68-AE7D-60913429ED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EA04-BFFA-4E3E-B4B4-D8CB950B5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04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EF64-48FC-45A6-AFB2-EBB83F25C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3DC0-8B9E-4CFC-BD9D-66162843C7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3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B66B-63CA-4CFC-8204-CB52F1BB6C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4414-5BFE-4CE2-AAB1-42F66520D5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43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9446-F26E-4CC9-A803-227159553D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629-1B2D-46CF-9C73-9E1CC70627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25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A709-9662-4FDD-BAD6-C75F8766F2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462A-637B-43CC-8001-AD034989ED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62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749A-615B-4DC1-8CFA-936E1DF80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BEC5-FA61-481C-B376-252F0DA5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46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7C12-B7F2-4824-9B1D-9D565EAEF2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92B1-5981-4FE0-BBB9-02DD4A0D4C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48709-90D8-4DFB-AD1A-DB3B9A827A43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38CB0-8AE8-418A-AB74-AD4B6060FF4F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28966" y="274638"/>
            <a:ext cx="6957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26FB77A7-E756-4F3A-B7CC-46D9F1692084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2178D7C4-53D7-43D7-BED7-A951E81073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" y="76305"/>
            <a:ext cx="1704761" cy="838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D2762-DA43-48D9-AC32-38E1BC76CB4B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B3EB4F-F7CD-45C6-BEB2-45BA102D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294774-F317-473C-B59C-FA2EB2894BF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D02503-57DA-473E-BFB0-48E86BFF5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A8554-77C4-4A73-A73C-69F709F854AB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AB77F6-3BF4-4DDB-9C67-15EA0E18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00477F-125E-4A54-98F7-3E8FE8E057A1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7A1FEE-01CC-49CC-86ED-AAF4C6FD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F3DF5B-63EE-4F0D-A727-6D9F1D7507CE}" type="datetime1">
              <a:rPr kumimoji="1" 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3/2/2017</a:t>
            </a:fld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b="1" dirty="0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3FE52A0-8A41-44EC-A192-427B6A6F9060}" type="slidenum">
              <a:rPr kumimoji="1" lang="ko-KR" altLang="en-US" b="1" smtClean="0">
                <a:solidFill>
                  <a:prstClr val="black">
                    <a:tint val="75000"/>
                  </a:prstClr>
                </a:solidFill>
                <a:ea typeface="Arial Unicode MS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b="1">
              <a:solidFill>
                <a:prstClr val="black">
                  <a:tint val="75000"/>
                </a:prstClr>
              </a:solidFill>
              <a:ea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" y="40082"/>
            <a:ext cx="1394768" cy="6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dreworks.org/events/expanding-circle-restorative-practices-special-education" TargetMode="Externa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cruz@directionservice.or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mailto:leila.peterson@schooltalkdc.org" TargetMode="External"/><Relationship Id="rId4" Type="http://schemas.openxmlformats.org/officeDocument/2006/relationships/hyperlink" Target="mailto:chawkins@directionservice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expandingcirc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reworks.org/webina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F7502-13A9-4611-8E2A-80A9E69B6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76640" cy="4190999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Expanding the Circle: </a:t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Restorative Practices in Special Education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Diana Cruz, Dispute Resolution Specialist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Candace Hawkins, Policy Analyst</a:t>
            </a:r>
            <a:b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Leila Peterson, </a:t>
            </a:r>
            <a:r>
              <a:rPr lang="en-US" sz="24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SchoolTalk</a:t>
            </a:r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 DC</a:t>
            </a:r>
            <a:b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March 7, 2017</a:t>
            </a:r>
            <a:r>
              <a:rPr 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2:30 pm – 3:45 pm ET (11:30-12:45 PT)</a:t>
            </a:r>
            <a:b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Note: The presentation is currently available on the CADRE website 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http://www.cadreworks.org/events/expanding-circle-restorative-practices-special-education</a:t>
            </a: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7760" y="5020627"/>
            <a:ext cx="8455025" cy="1477328"/>
          </a:xfrm>
          <a:prstGeom prst="rect">
            <a:avLst/>
          </a:prstGeom>
          <a:noFill/>
          <a:ln w="22225" cmpd="thickThin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Technical Stuff: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Please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enter any questions or technical difficulties into the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questions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box.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Thank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you, in advance,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for taking the time to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respond to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the brief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survey at the end of the webinar!</a:t>
            </a:r>
            <a:endParaRPr lang="en-US" sz="2000" i="1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3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228600"/>
            <a:ext cx="6957834" cy="1143000"/>
          </a:xfrm>
        </p:spPr>
        <p:txBody>
          <a:bodyPr/>
          <a:lstStyle/>
          <a:p>
            <a:r>
              <a:rPr lang="en-US" b="1" dirty="0" smtClean="0"/>
              <a:t>What the Numbers Say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students are 1.9 times as likely to be expelled from school </a:t>
            </a:r>
            <a:r>
              <a:rPr lang="en-US" u="sng" dirty="0" smtClean="0"/>
              <a:t>without educational services</a:t>
            </a:r>
            <a:r>
              <a:rPr lang="en-US" dirty="0" smtClean="0"/>
              <a:t> as white students</a:t>
            </a:r>
          </a:p>
          <a:p>
            <a:endParaRPr lang="en-US" dirty="0" smtClean="0"/>
          </a:p>
          <a:p>
            <a:r>
              <a:rPr lang="en-US" dirty="0" smtClean="0"/>
              <a:t>Black students are 2.2 times as likely to receive a referral to law enforcement or be subject to a </a:t>
            </a:r>
            <a:r>
              <a:rPr lang="en-US" u="sng" dirty="0" smtClean="0"/>
              <a:t>school-related arrest </a:t>
            </a:r>
            <a:r>
              <a:rPr lang="en-US" dirty="0" smtClean="0"/>
              <a:t>as white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381000"/>
            <a:ext cx="6957834" cy="1143000"/>
          </a:xfrm>
        </p:spPr>
        <p:txBody>
          <a:bodyPr/>
          <a:lstStyle/>
          <a:p>
            <a:r>
              <a:rPr lang="en-US" b="1" dirty="0" smtClean="0"/>
              <a:t>Identification in Special Education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639762"/>
          </a:xfrm>
        </p:spPr>
        <p:txBody>
          <a:bodyPr/>
          <a:lstStyle/>
          <a:p>
            <a:pPr algn="ctr"/>
            <a:r>
              <a:rPr lang="en-US" dirty="0" smtClean="0"/>
              <a:t>2011-12 SY: </a:t>
            </a:r>
            <a:r>
              <a:rPr lang="en-US" dirty="0"/>
              <a:t>National Center for Education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Black students</a:t>
            </a:r>
          </a:p>
          <a:p>
            <a:pPr marL="0" indent="0">
              <a:buNone/>
            </a:pPr>
            <a:r>
              <a:rPr lang="en-US" dirty="0" smtClean="0"/>
              <a:t>19% of IDEA eligible students</a:t>
            </a:r>
          </a:p>
          <a:p>
            <a:r>
              <a:rPr lang="en-US" dirty="0" smtClean="0"/>
              <a:t>27% of students w/ED</a:t>
            </a:r>
          </a:p>
          <a:p>
            <a:r>
              <a:rPr lang="en-US" dirty="0" smtClean="0"/>
              <a:t>28% of students w/ID</a:t>
            </a:r>
          </a:p>
          <a:p>
            <a:r>
              <a:rPr lang="en-US" dirty="0" smtClean="0"/>
              <a:t>14% of students w/Autism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White students</a:t>
            </a:r>
          </a:p>
          <a:p>
            <a:pPr marL="0" indent="0">
              <a:buNone/>
            </a:pPr>
            <a:r>
              <a:rPr lang="en-US" dirty="0" smtClean="0"/>
              <a:t>54% of IDEA eligible students</a:t>
            </a:r>
          </a:p>
          <a:p>
            <a:r>
              <a:rPr lang="en-US" dirty="0" smtClean="0"/>
              <a:t>54% of students w/ED</a:t>
            </a:r>
          </a:p>
          <a:p>
            <a:r>
              <a:rPr lang="en-US" dirty="0" smtClean="0"/>
              <a:t>47% of students w/ID</a:t>
            </a:r>
          </a:p>
          <a:p>
            <a:r>
              <a:rPr lang="en-US" dirty="0" smtClean="0"/>
              <a:t>60% of students w/Autism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57200"/>
            <a:ext cx="6526917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Behavior is Communication</a:t>
            </a:r>
            <a:endParaRPr lang="en-US" b="1" dirty="0"/>
          </a:p>
        </p:txBody>
      </p:sp>
      <p:pic>
        <p:nvPicPr>
          <p:cNvPr id="9" name="Content Placeholder 8" descr="photo of BF Skinner and quote &quot;give me a child and I'll shape him into anything&quot;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77" y="1438275"/>
            <a:ext cx="3989445" cy="199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533400" y="3657600"/>
            <a:ext cx="7772400" cy="27432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Disruptive or problematic behavior by a student might be caused by:</a:t>
            </a:r>
            <a:endParaRPr lang="is-IS" sz="32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 manifestation of the disability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Result of frustration, anger, anxiety, depression as a result of not having educational needs met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Or a combination of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381000"/>
            <a:ext cx="6957834" cy="1143000"/>
          </a:xfrm>
        </p:spPr>
        <p:txBody>
          <a:bodyPr/>
          <a:lstStyle/>
          <a:p>
            <a:r>
              <a:rPr lang="en-US" b="1" dirty="0" smtClean="0"/>
              <a:t>Flipping the Switch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Too often problematic </a:t>
            </a:r>
            <a:r>
              <a:rPr lang="en-US" dirty="0"/>
              <a:t>behavior flips the switch to a focus on controlling or punishing </a:t>
            </a:r>
            <a:r>
              <a:rPr lang="en-US" dirty="0" smtClean="0"/>
              <a:t>behavior</a:t>
            </a:r>
          </a:p>
          <a:p>
            <a:r>
              <a:rPr lang="en-US" dirty="0"/>
              <a:t>A</a:t>
            </a:r>
            <a:r>
              <a:rPr lang="en-US" dirty="0" smtClean="0"/>
              <a:t>ddressing </a:t>
            </a:r>
            <a:r>
              <a:rPr lang="en-US" dirty="0"/>
              <a:t>educational needs </a:t>
            </a:r>
            <a:r>
              <a:rPr lang="en-US" dirty="0" smtClean="0"/>
              <a:t>becomes secondary</a:t>
            </a:r>
            <a:endParaRPr lang="en-US" dirty="0"/>
          </a:p>
        </p:txBody>
      </p:sp>
      <p:pic>
        <p:nvPicPr>
          <p:cNvPr id="6" name="Content Placeholder 5" descr="off switch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2143125" cy="2143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957834" cy="1371600"/>
          </a:xfrm>
        </p:spPr>
        <p:txBody>
          <a:bodyPr>
            <a:noAutofit/>
          </a:bodyPr>
          <a:lstStyle/>
          <a:p>
            <a:r>
              <a:rPr lang="en-US" sz="3200" dirty="0"/>
              <a:t>Restorative DC is working with </a:t>
            </a:r>
            <a:r>
              <a:rPr lang="en-US" sz="3200" b="1" dirty="0"/>
              <a:t>11 </a:t>
            </a:r>
            <a:r>
              <a:rPr lang="en-US" sz="3200" dirty="0" smtClean="0"/>
              <a:t>schools to </a:t>
            </a:r>
            <a:r>
              <a:rPr lang="en-US" sz="3200" dirty="0"/>
              <a:t>implement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Whole </a:t>
            </a:r>
            <a:r>
              <a:rPr lang="en-US" sz="3200" b="1" dirty="0"/>
              <a:t>School Restorative Model</a:t>
            </a:r>
          </a:p>
        </p:txBody>
      </p:sp>
      <p:pic>
        <p:nvPicPr>
          <p:cNvPr id="4" name="image01.png" descr="-build and maintain helathy relationships&#10;-create just and equitable learning evironments&#10;-repair harm and transform conflict&#10;&#10;leadershi;, staff engagement; postive school culture and climate; restorative discipline, policies, &amp; practices; youth engagement; community engagement; assessment" title="Whole School Restorative Model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88776" y="1752600"/>
            <a:ext cx="4966448" cy="4267200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088776" y="6172200"/>
            <a:ext cx="6064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Adapted from Evans, K.R. and Lester, J.N. (2013). Restorative Justice in Education: what we know so far. Middle School Journal. 44(5), 57-63.</a:t>
            </a:r>
          </a:p>
        </p:txBody>
      </p:sp>
    </p:spTree>
    <p:extLst>
      <p:ext uri="{BB962C8B-B14F-4D97-AF65-F5344CB8AC3E}">
        <p14:creationId xmlns:p14="http://schemas.microsoft.com/office/powerpoint/2010/main" val="39140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957834" cy="1143000"/>
          </a:xfrm>
        </p:spPr>
        <p:txBody>
          <a:bodyPr>
            <a:normAutofit fontScale="90000"/>
          </a:bodyPr>
          <a:lstStyle/>
          <a:p>
            <a:r>
              <a:rPr lang="en" b="1" dirty="0"/>
              <a:t>Why restorative practices </a:t>
            </a:r>
            <a:r>
              <a:rPr lang="en" b="1" dirty="0" smtClean="0"/>
              <a:t/>
            </a:r>
            <a:br>
              <a:rPr lang="en" b="1" dirty="0" smtClean="0"/>
            </a:br>
            <a:r>
              <a:rPr lang="en" b="1" dirty="0" smtClean="0"/>
              <a:t>for </a:t>
            </a:r>
            <a:r>
              <a:rPr lang="en" b="1" dirty="0"/>
              <a:t>sped processes?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Team members (especially parents) have lots of feelings around the special education experience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Helps team move from </a:t>
            </a:r>
            <a:r>
              <a:rPr lang="en" dirty="0" smtClean="0"/>
              <a:t>letter</a:t>
            </a:r>
            <a:r>
              <a:rPr lang="en-US" dirty="0" smtClean="0"/>
              <a:t>-</a:t>
            </a:r>
            <a:r>
              <a:rPr lang="en" dirty="0" smtClean="0"/>
              <a:t>of</a:t>
            </a:r>
            <a:r>
              <a:rPr lang="en-US" dirty="0" smtClean="0"/>
              <a:t>-</a:t>
            </a:r>
            <a:r>
              <a:rPr lang="en" dirty="0" smtClean="0"/>
              <a:t>the</a:t>
            </a:r>
            <a:r>
              <a:rPr lang="en-US" dirty="0" smtClean="0"/>
              <a:t>-</a:t>
            </a:r>
            <a:r>
              <a:rPr lang="en" dirty="0" smtClean="0"/>
              <a:t>law </a:t>
            </a:r>
            <a:r>
              <a:rPr lang="en" dirty="0"/>
              <a:t>to </a:t>
            </a:r>
            <a:r>
              <a:rPr lang="en" dirty="0" smtClean="0"/>
              <a:t>spirit</a:t>
            </a:r>
            <a:r>
              <a:rPr lang="en-US" dirty="0" smtClean="0"/>
              <a:t>-</a:t>
            </a:r>
            <a:r>
              <a:rPr lang="en" dirty="0" smtClean="0"/>
              <a:t>of</a:t>
            </a:r>
            <a:r>
              <a:rPr lang="en-US" dirty="0" smtClean="0"/>
              <a:t>-</a:t>
            </a:r>
            <a:r>
              <a:rPr lang="en" dirty="0" smtClean="0"/>
              <a:t>the</a:t>
            </a:r>
            <a:r>
              <a:rPr lang="en-US" dirty="0" smtClean="0"/>
              <a:t>-</a:t>
            </a:r>
            <a:r>
              <a:rPr lang="en" dirty="0" smtClean="0"/>
              <a:t>law</a:t>
            </a:r>
            <a:endParaRPr lang="en"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Good practice is </a:t>
            </a:r>
            <a:r>
              <a:rPr lang="en" dirty="0" smtClean="0"/>
              <a:t>good </a:t>
            </a:r>
            <a:r>
              <a:rPr lang="en" dirty="0"/>
              <a:t>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457200"/>
            <a:ext cx="6957834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Applying the circle process</a:t>
            </a:r>
            <a:br>
              <a:rPr lang="en-US" b="1" dirty="0" smtClean="0"/>
            </a:br>
            <a:r>
              <a:rPr lang="en-US" b="1" dirty="0" smtClean="0"/>
              <a:t> to IEP meetings</a:t>
            </a:r>
            <a:endParaRPr lang="en-US" b="1" dirty="0"/>
          </a:p>
        </p:txBody>
      </p:sp>
      <p:pic>
        <p:nvPicPr>
          <p:cNvPr id="3" name="Picture 2" descr="photo of notecards with attributes written on th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0833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9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228600"/>
            <a:ext cx="6957834" cy="1143000"/>
          </a:xfrm>
        </p:spPr>
        <p:txBody>
          <a:bodyPr/>
          <a:lstStyle/>
          <a:p>
            <a:r>
              <a:rPr lang="en" b="1" dirty="0"/>
              <a:t>Meeting Set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 dirty="0"/>
              <a:t>Circular Seating:</a:t>
            </a:r>
            <a:r>
              <a:rPr lang="en" i="1" dirty="0"/>
              <a:t> equality and connectedness &amp; improves focus and visibility</a:t>
            </a:r>
          </a:p>
          <a:p>
            <a:pPr marL="457200" lvl="0" indent="-16668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dirty="0"/>
              <a:t>Plan for documentation, while still keeping the integrity of the circle and the focus on the </a:t>
            </a:r>
            <a:r>
              <a:rPr lang="en" dirty="0" smtClean="0"/>
              <a:t>centerpiece. </a:t>
            </a:r>
            <a:r>
              <a:rPr lang="en" dirty="0"/>
              <a:t>(Ex: laptop vs. flip chart, or both)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 dirty="0"/>
              <a:t>Centerpiece: </a:t>
            </a:r>
            <a:r>
              <a:rPr lang="en" i="1" dirty="0"/>
              <a:t>Include items representing the values of the core self, the foundational principles, a shared </a:t>
            </a:r>
            <a:r>
              <a:rPr lang="en" i="1" dirty="0" smtClean="0"/>
              <a:t>vision.</a:t>
            </a:r>
            <a:endParaRPr lang="en" i="1" dirty="0"/>
          </a:p>
          <a:p>
            <a:pPr marL="457200" lvl="0" indent="-16668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dirty="0" smtClean="0"/>
              <a:t>Focus </a:t>
            </a:r>
            <a:r>
              <a:rPr lang="en" dirty="0"/>
              <a:t>the meeting on the student and values of inclusion and education. ALL can contribute items. (Ex. student work, photos, personal items)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i="1" dirty="0"/>
              <a:t>Talking piece:</a:t>
            </a:r>
            <a:r>
              <a:rPr lang="en" i="1" dirty="0"/>
              <a:t> </a:t>
            </a:r>
            <a:r>
              <a:rPr lang="en" i="1" dirty="0" smtClean="0"/>
              <a:t>Support </a:t>
            </a:r>
            <a:r>
              <a:rPr lang="en" i="1" dirty="0"/>
              <a:t>the sanctity of the space, full expression of emotions, thoughtful reflection, and equal voice.</a:t>
            </a:r>
          </a:p>
          <a:p>
            <a:pPr marL="457200" lvl="0" indent="-16668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dirty="0"/>
              <a:t>Involve students and families in creating or choosing what will be </a:t>
            </a:r>
            <a:r>
              <a:rPr lang="en" dirty="0" smtClean="0"/>
              <a:t>used</a:t>
            </a: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228600"/>
            <a:ext cx="6957834" cy="1143000"/>
          </a:xfrm>
        </p:spPr>
        <p:txBody>
          <a:bodyPr/>
          <a:lstStyle/>
          <a:p>
            <a:r>
              <a:rPr lang="en" b="1" dirty="0"/>
              <a:t>Keeping the Circle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b="1" i="1" dirty="0"/>
              <a:t>Facilitator/Keeper:</a:t>
            </a:r>
            <a:r>
              <a:rPr lang="en" sz="2800" i="1" dirty="0"/>
              <a:t> Creates and maintains a space for speaking honestly and openly. Does not control issues or outcomes.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800" dirty="0"/>
              <a:t>Do not have the person responsible for this student’s IEP be the facilitator.</a:t>
            </a:r>
          </a:p>
          <a:p>
            <a:pPr lvl="0">
              <a:spcBef>
                <a:spcPts val="0"/>
              </a:spcBef>
              <a:buNone/>
            </a:pPr>
            <a:endParaRPr lang="en" sz="2800" b="1" dirty="0" smtClean="0"/>
          </a:p>
          <a:p>
            <a:pPr lvl="0">
              <a:spcBef>
                <a:spcPts val="0"/>
              </a:spcBef>
              <a:buNone/>
            </a:pPr>
            <a:r>
              <a:rPr lang="en" sz="2800" b="1" i="1" dirty="0" smtClean="0"/>
              <a:t>Values/Guidelines</a:t>
            </a:r>
            <a:r>
              <a:rPr lang="en" sz="2800" b="1" i="1" dirty="0"/>
              <a:t>:</a:t>
            </a:r>
            <a:r>
              <a:rPr lang="en" sz="2800" i="1" dirty="0"/>
              <a:t> voluntariness, confidentiality, safety, </a:t>
            </a:r>
            <a:r>
              <a:rPr lang="en" sz="2800" i="1" dirty="0" smtClean="0"/>
              <a:t>openness</a:t>
            </a:r>
            <a:endParaRPr lang="en" sz="2800" i="1" dirty="0"/>
          </a:p>
          <a:p>
            <a:pPr marL="457200" lvl="0" indent="-228600">
              <a:spcBef>
                <a:spcPts val="0"/>
              </a:spcBef>
            </a:pPr>
            <a:r>
              <a:rPr lang="en" sz="2800" dirty="0"/>
              <a:t>Can be established before or during circle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0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957834" cy="1143000"/>
          </a:xfrm>
        </p:spPr>
        <p:txBody>
          <a:bodyPr/>
          <a:lstStyle/>
          <a:p>
            <a:r>
              <a:rPr lang="en" b="1" dirty="0"/>
              <a:t>Key Elements of the flow (agenda)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49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 smtClean="0"/>
              <a:t>Opening Ceremony</a:t>
            </a:r>
            <a:r>
              <a:rPr lang="en" sz="2400" dirty="0" smtClean="0"/>
              <a:t> – marks the circle as a special space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/>
              <a:t>Explain the process/Set guidelines </a:t>
            </a:r>
            <a:r>
              <a:rPr lang="en" sz="2400" dirty="0" smtClean="0"/>
              <a:t>– involve participants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/>
              <a:t>Guiding Questions</a:t>
            </a:r>
            <a:r>
              <a:rPr lang="en" sz="2400" dirty="0" smtClean="0"/>
              <a:t> – per student/family-centered IEP process</a:t>
            </a:r>
          </a:p>
          <a:p>
            <a:pPr marL="914400" lvl="0" indent="-317500">
              <a:spcBef>
                <a:spcPts val="0"/>
              </a:spcBef>
              <a:buSzPct val="100000"/>
            </a:pPr>
            <a:r>
              <a:rPr lang="en" sz="2400" dirty="0" smtClean="0"/>
              <a:t>Get acquainted</a:t>
            </a:r>
          </a:p>
          <a:p>
            <a:pPr marL="914400" lvl="0" indent="-317500">
              <a:spcBef>
                <a:spcPts val="0"/>
              </a:spcBef>
              <a:buSzPct val="100000"/>
            </a:pPr>
            <a:r>
              <a:rPr lang="en" sz="2400" dirty="0" smtClean="0"/>
              <a:t>Storytelling</a:t>
            </a:r>
          </a:p>
          <a:p>
            <a:pPr marL="914400" lvl="0" indent="-317500">
              <a:spcBef>
                <a:spcPts val="0"/>
              </a:spcBef>
              <a:buSzPct val="100000"/>
            </a:pPr>
            <a:r>
              <a:rPr lang="en" sz="2400" dirty="0" smtClean="0"/>
              <a:t>Explore issues and concerns</a:t>
            </a:r>
          </a:p>
          <a:p>
            <a:pPr marL="914400" lvl="0" indent="-317500">
              <a:spcBef>
                <a:spcPts val="0"/>
              </a:spcBef>
              <a:buSzPct val="100000"/>
            </a:pPr>
            <a:r>
              <a:rPr lang="en" sz="2400" dirty="0" smtClean="0"/>
              <a:t>Clarify future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/>
              <a:t>Agreements</a:t>
            </a:r>
            <a:r>
              <a:rPr lang="en" sz="2400" dirty="0" smtClean="0"/>
              <a:t> – made by consensus, can everyone live with it?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/>
              <a:t>Closing Ceremony </a:t>
            </a:r>
            <a:r>
              <a:rPr lang="en" sz="2400" dirty="0" smtClean="0"/>
              <a:t>– acknowledge, affirm connections, convey hope</a:t>
            </a:r>
            <a:endParaRPr lang="en" sz="27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957834" cy="762000"/>
          </a:xfrm>
        </p:spPr>
        <p:txBody>
          <a:bodyPr/>
          <a:lstStyle/>
          <a:p>
            <a:r>
              <a:rPr lang="en-US" sz="4000" b="1" dirty="0" smtClean="0"/>
              <a:t>What is Restorative Justice?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“Restorative justice promotes values and principles that use inclusive, collaborative approaches for being in community.” </a:t>
            </a:r>
          </a:p>
          <a:p>
            <a:r>
              <a:rPr lang="en-US" dirty="0" smtClean="0"/>
              <a:t>Validates the experiences and needs of everyone</a:t>
            </a:r>
          </a:p>
          <a:p>
            <a:r>
              <a:rPr lang="en-US" dirty="0" smtClean="0"/>
              <a:t>Focuses on relationship and community</a:t>
            </a:r>
          </a:p>
          <a:p>
            <a:r>
              <a:rPr lang="en-US" dirty="0" smtClean="0"/>
              <a:t>Promotes healing over alienation 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The Little Book of Restorative Discipline for Schools</a:t>
            </a:r>
            <a:r>
              <a:rPr lang="en-US" sz="1800" dirty="0" smtClean="0"/>
              <a:t>, </a:t>
            </a:r>
            <a:r>
              <a:rPr lang="en-US" sz="1800" dirty="0" err="1" smtClean="0"/>
              <a:t>Amstutz</a:t>
            </a:r>
            <a:r>
              <a:rPr lang="en-US" sz="1800" dirty="0" smtClean="0"/>
              <a:t> &amp; Mullet (2005)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381000"/>
            <a:ext cx="6957834" cy="1143000"/>
          </a:xfrm>
        </p:spPr>
        <p:txBody>
          <a:bodyPr>
            <a:noAutofit/>
          </a:bodyPr>
          <a:lstStyle/>
          <a:p>
            <a:r>
              <a:rPr lang="en" sz="3600" b="1" dirty="0" smtClean="0"/>
              <a:t>Tips for Restorative </a:t>
            </a:r>
            <a:br>
              <a:rPr lang="en" sz="3600" b="1" dirty="0" smtClean="0"/>
            </a:br>
            <a:r>
              <a:rPr lang="en" sz="3600" b="1" dirty="0" smtClean="0"/>
              <a:t>Approaches in</a:t>
            </a:r>
            <a:r>
              <a:rPr lang="en-US" sz="3600" b="1" dirty="0" smtClean="0"/>
              <a:t> </a:t>
            </a:r>
            <a:r>
              <a:rPr lang="en" sz="3600" b="1" dirty="0" smtClean="0"/>
              <a:t>IEP</a:t>
            </a:r>
            <a:r>
              <a:rPr lang="en-US" sz="3600" b="1" dirty="0" smtClean="0"/>
              <a:t> Meetings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Choose an IEP meeting that you don’t expect to be too complicated or contentious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Provide all participants with advance notice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Keep in mind that you may have to spend extra </a:t>
            </a:r>
            <a:r>
              <a:rPr lang="en" dirty="0" smtClean="0"/>
              <a:t>time </a:t>
            </a:r>
            <a:r>
              <a:rPr lang="en" dirty="0"/>
              <a:t>with students, families, and school staff to prepare them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Consider student-led approach for guidance in how to prepare and involve the student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Allow adequate time for </a:t>
            </a:r>
            <a:r>
              <a:rPr lang="en-US" dirty="0" smtClean="0"/>
              <a:t>the </a:t>
            </a:r>
            <a:r>
              <a:rPr lang="en" dirty="0" smtClean="0"/>
              <a:t>meeting</a:t>
            </a:r>
            <a:endParaRPr lang="en-US" dirty="0" smtClean="0"/>
          </a:p>
          <a:p>
            <a:pPr marL="228600" lvl="0" indent="0">
              <a:spcBef>
                <a:spcPts val="0"/>
              </a:spcBef>
              <a:buNone/>
            </a:pP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28600" lvl="0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NOTE: We assume the involvement of an experienced RJ practitioner</a:t>
            </a:r>
            <a:endParaRPr lang="en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3083" y="228600"/>
            <a:ext cx="695783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Conflict Prevention and Intervention</a:t>
            </a:r>
            <a:endParaRPr lang="en-US" b="1" dirty="0"/>
          </a:p>
        </p:txBody>
      </p:sp>
      <p:graphicFrame>
        <p:nvGraphicFramePr>
          <p:cNvPr id="4" name="Content Placeholder 4" descr="Conference&#10;Restorative Chats/Dialogue&#10;Family Engagement&#10;" title="pyramid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192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3083" y="381000"/>
            <a:ext cx="6957834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Restorative Process for </a:t>
            </a:r>
            <a:br>
              <a:rPr lang="en-US" sz="3600" b="1" dirty="0" smtClean="0"/>
            </a:br>
            <a:r>
              <a:rPr lang="en-US" sz="3600" b="1" dirty="0" smtClean="0"/>
              <a:t>Active/Post Dispute</a:t>
            </a:r>
            <a:endParaRPr lang="en-US" sz="36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514350" indent="-288925"/>
            <a:r>
              <a:rPr lang="en-US" dirty="0" smtClean="0"/>
              <a:t>Address feelings of hurt, betrayal, anger, hostility</a:t>
            </a:r>
          </a:p>
          <a:p>
            <a:pPr marL="514350" indent="-288925"/>
            <a:r>
              <a:rPr lang="en-US" dirty="0" smtClean="0"/>
              <a:t>Promote empathy and understanding</a:t>
            </a:r>
          </a:p>
          <a:p>
            <a:pPr marL="514350" indent="-288925"/>
            <a:r>
              <a:rPr lang="en-US" dirty="0" smtClean="0"/>
              <a:t>Strengthen relationship </a:t>
            </a:r>
          </a:p>
          <a:p>
            <a:pPr marL="514350" indent="-288925"/>
            <a:r>
              <a:rPr lang="en-US" dirty="0"/>
              <a:t>R</a:t>
            </a:r>
            <a:r>
              <a:rPr lang="en-US" dirty="0" smtClean="0"/>
              <a:t>ebuild trust</a:t>
            </a:r>
          </a:p>
          <a:p>
            <a:pPr marL="514350" indent="-288925"/>
            <a:r>
              <a:rPr lang="en-US" dirty="0"/>
              <a:t>P</a:t>
            </a:r>
            <a:r>
              <a:rPr lang="en-US" dirty="0" smtClean="0"/>
              <a:t>romote </a:t>
            </a:r>
            <a:r>
              <a:rPr lang="en-US" dirty="0"/>
              <a:t>cooperation</a:t>
            </a:r>
          </a:p>
          <a:p>
            <a:pPr marL="514350" indent="-288925"/>
            <a:r>
              <a:rPr lang="en-US" dirty="0" smtClean="0"/>
              <a:t>Find a way forward</a:t>
            </a:r>
          </a:p>
          <a:p>
            <a:pPr marL="514350" indent="-288925"/>
            <a:r>
              <a:rPr lang="en-US" dirty="0" smtClean="0"/>
              <a:t>Restore focus on the student</a:t>
            </a:r>
          </a:p>
        </p:txBody>
      </p:sp>
      <p:pic>
        <p:nvPicPr>
          <p:cNvPr id="7" name="Content Placeholder 6" descr="student looking frustrated in team meet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14612"/>
            <a:ext cx="3771149" cy="21859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57834" cy="1143000"/>
          </a:xfrm>
        </p:spPr>
        <p:txBody>
          <a:bodyPr/>
          <a:lstStyle/>
          <a:p>
            <a:r>
              <a:rPr lang="en-US" b="1" dirty="0" smtClean="0"/>
              <a:t>Restorative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happened?</a:t>
            </a:r>
          </a:p>
          <a:p>
            <a:r>
              <a:rPr lang="en-US" dirty="0" smtClean="0"/>
              <a:t>What has it been like for you?</a:t>
            </a:r>
          </a:p>
          <a:p>
            <a:r>
              <a:rPr lang="en-US" dirty="0"/>
              <a:t>What did you want to happen?</a:t>
            </a:r>
          </a:p>
          <a:p>
            <a:r>
              <a:rPr lang="en-US" dirty="0" smtClean="0"/>
              <a:t>What has been the worst part?</a:t>
            </a:r>
          </a:p>
          <a:p>
            <a:r>
              <a:rPr lang="en-US" dirty="0" smtClean="0"/>
              <a:t>What is needed to make you feel better?</a:t>
            </a:r>
          </a:p>
          <a:p>
            <a:r>
              <a:rPr lang="en-US" dirty="0" smtClean="0"/>
              <a:t>What can I do to help?</a:t>
            </a:r>
          </a:p>
          <a:p>
            <a:r>
              <a:rPr lang="en-US" dirty="0" smtClean="0"/>
              <a:t>What can we do to make sure this doesn’t happen again?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1800" i="1" dirty="0" smtClean="0"/>
              <a:t>Restorative </a:t>
            </a:r>
            <a:r>
              <a:rPr lang="en-US" sz="1800" i="1" dirty="0"/>
              <a:t>Practices and Special Needs</a:t>
            </a:r>
            <a:r>
              <a:rPr lang="en-US" sz="1800" dirty="0"/>
              <a:t>, Burnett &amp; </a:t>
            </a:r>
            <a:r>
              <a:rPr lang="en-US" sz="1800" dirty="0" err="1"/>
              <a:t>Thorsborne</a:t>
            </a:r>
            <a:r>
              <a:rPr lang="en-US" sz="1800" dirty="0"/>
              <a:t> (2015)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457200"/>
            <a:ext cx="6957834" cy="1143000"/>
          </a:xfrm>
        </p:spPr>
        <p:txBody>
          <a:bodyPr/>
          <a:lstStyle/>
          <a:p>
            <a:r>
              <a:rPr lang="en-US" b="1" dirty="0" smtClean="0"/>
              <a:t>Questions/Comments</a:t>
            </a:r>
            <a:endParaRPr lang="en-US" b="1" dirty="0"/>
          </a:p>
        </p:txBody>
      </p:sp>
      <p:pic>
        <p:nvPicPr>
          <p:cNvPr id="5" name="Content Placeholder 3" descr="photo of boy with question mark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3893279" cy="2590800"/>
          </a:xfrm>
        </p:spPr>
      </p:pic>
      <p:sp>
        <p:nvSpPr>
          <p:cNvPr id="3" name="TextBox 2"/>
          <p:cNvSpPr txBox="1"/>
          <p:nvPr/>
        </p:nvSpPr>
        <p:spPr>
          <a:xfrm>
            <a:off x="1676400" y="4540984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Contact:</a:t>
            </a:r>
          </a:p>
          <a:p>
            <a:r>
              <a:rPr lang="en-US" sz="2000" dirty="0" smtClean="0"/>
              <a:t>Diana Cruz: </a:t>
            </a:r>
            <a:r>
              <a:rPr lang="en-US" sz="2000" dirty="0" smtClean="0">
                <a:hlinkClick r:id="rId3"/>
              </a:rPr>
              <a:t>dcruz@directionservice.org</a:t>
            </a:r>
            <a:endParaRPr lang="en-US" sz="2000" dirty="0" smtClean="0"/>
          </a:p>
          <a:p>
            <a:r>
              <a:rPr lang="en-US" sz="2000" dirty="0" smtClean="0"/>
              <a:t>Candace Hawkins: </a:t>
            </a:r>
            <a:r>
              <a:rPr lang="en-US" sz="2000" dirty="0" smtClean="0">
                <a:hlinkClick r:id="rId4"/>
              </a:rPr>
              <a:t>chawkins@directionservice.org</a:t>
            </a:r>
            <a:endParaRPr lang="en-US" sz="2000" dirty="0" smtClean="0"/>
          </a:p>
          <a:p>
            <a:r>
              <a:rPr lang="en-US" sz="2000" dirty="0" smtClean="0"/>
              <a:t>Leila Peterson: </a:t>
            </a:r>
            <a:r>
              <a:rPr lang="en-US" sz="2000" dirty="0" smtClean="0">
                <a:hlinkClick r:id="rId5"/>
              </a:rPr>
              <a:t>leila.peterson@schooltalkdc.org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6" name="Picture 2" descr="school talk DC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43600"/>
            <a:ext cx="215547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2209799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latin typeface="Cambria" panose="02040503050406030204" pitchFamily="18" charset="0"/>
              </a:rPr>
              <a:t>Thank you for joining us!</a:t>
            </a:r>
            <a:br>
              <a:rPr lang="en-US" sz="4900" b="1" dirty="0" smtClean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</a:rPr>
              <a:t>Please take a few minutes to respond to this brief survey about </a:t>
            </a:r>
            <a:r>
              <a:rPr lang="en-US" sz="3600" i="1" dirty="0">
                <a:latin typeface="Cambria" panose="02040503050406030204" pitchFamily="18" charset="0"/>
              </a:rPr>
              <a:t>your experience:</a:t>
            </a:r>
            <a:br>
              <a:rPr lang="en-US" sz="3600" i="1" dirty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  <a:hlinkClick r:id="rId3"/>
              </a:rPr>
              <a:t>Webinar Survey  https://www.surveymonkey.com/r/expandingcircle</a:t>
            </a:r>
            <a:r>
              <a:rPr lang="en-US" sz="3600" i="1" dirty="0" smtClean="0">
                <a:latin typeface="Cambria" panose="02040503050406030204" pitchFamily="18" charset="0"/>
              </a:rPr>
              <a:t/>
            </a:r>
            <a:br>
              <a:rPr lang="en-US" sz="3600" i="1" dirty="0" smtClean="0">
                <a:latin typeface="Cambria" panose="02040503050406030204" pitchFamily="18" charset="0"/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26" name="Picture 2" descr="Survey Image" title="Surve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124200" cy="279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0F22-E1CD-4BC2-84C1-296EDEA50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4" y="1219200"/>
            <a:ext cx="9164053" cy="5334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Upcoming </a:t>
            </a:r>
            <a:r>
              <a:rPr lang="en-US" sz="3600" b="1" dirty="0" smtClean="0">
                <a:latin typeface="Cambria" panose="02040503050406030204" pitchFamily="18" charset="0"/>
              </a:rPr>
              <a:t>Webinar</a:t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2800" b="1" i="1" dirty="0">
                <a:latin typeface="Cambria" panose="02040503050406030204" pitchFamily="18" charset="0"/>
              </a:rPr>
              <a:t> </a:t>
            </a:r>
            <a:r>
              <a:rPr lang="en-US" sz="2800" b="1" i="1" dirty="0">
                <a:latin typeface="Cambria" panose="02040503050406030204" pitchFamily="18" charset="0"/>
              </a:rPr>
              <a:t>Written State Complaints: </a:t>
            </a: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>Issues</a:t>
            </a:r>
            <a:r>
              <a:rPr lang="en-US" sz="2800" b="1" i="1" dirty="0">
                <a:latin typeface="Cambria" panose="02040503050406030204" pitchFamily="18" charset="0"/>
              </a:rPr>
              <a:t>, Outcomes, and Remedies from A Road Less Traveled </a:t>
            </a: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>June 6</a:t>
            </a:r>
            <a:r>
              <a:rPr lang="en-US" sz="2800" b="1" i="1" dirty="0" smtClean="0">
                <a:latin typeface="Cambria" panose="02040503050406030204" pitchFamily="18" charset="0"/>
              </a:rPr>
              <a:t>, </a:t>
            </a:r>
            <a:r>
              <a:rPr lang="en-US" sz="2800" b="1" i="1" dirty="0" smtClean="0">
                <a:latin typeface="Cambria" panose="02040503050406030204" pitchFamily="18" charset="0"/>
              </a:rPr>
              <a:t>2017 11:30-12:45 PST</a:t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800" b="1" i="1" dirty="0" smtClean="0">
                <a:latin typeface="Cambria" panose="02040503050406030204" pitchFamily="18" charset="0"/>
              </a:rPr>
              <a:t/>
            </a:r>
            <a:br>
              <a:rPr lang="en-US" sz="2800" b="1" i="1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>Presenter:</a:t>
            </a: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>Perry </a:t>
            </a:r>
            <a:r>
              <a:rPr lang="en-US" sz="2700" dirty="0" err="1" smtClean="0">
                <a:latin typeface="Cambria" panose="02040503050406030204" pitchFamily="18" charset="0"/>
              </a:rPr>
              <a:t>Zirkel</a:t>
            </a:r>
            <a:r>
              <a:rPr lang="en-US" sz="2700" dirty="0">
                <a:latin typeface="Cambria" panose="02040503050406030204" pitchFamily="18" charset="0"/>
              </a:rPr>
              <a:t>, University Professor Emeritus of Education and </a:t>
            </a:r>
            <a:r>
              <a:rPr lang="en-US" sz="2700" dirty="0" smtClean="0">
                <a:latin typeface="Cambria" panose="02040503050406030204" pitchFamily="18" charset="0"/>
              </a:rPr>
              <a:t>Law,</a:t>
            </a:r>
            <a:r>
              <a:rPr lang="en-US" sz="2700" dirty="0">
                <a:latin typeface="Cambria" panose="02040503050406030204" pitchFamily="18" charset="0"/>
              </a:rPr>
              <a:t/>
            </a:r>
            <a:br>
              <a:rPr lang="en-US" sz="2700" dirty="0">
                <a:latin typeface="Cambria" panose="02040503050406030204" pitchFamily="18" charset="0"/>
              </a:rPr>
            </a:br>
            <a:r>
              <a:rPr lang="en-US" sz="2700" dirty="0">
                <a:latin typeface="Cambria" panose="02040503050406030204" pitchFamily="18" charset="0"/>
              </a:rPr>
              <a:t>Lehigh University</a:t>
            </a:r>
            <a:br>
              <a:rPr lang="en-US" sz="2700" dirty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dirty="0" smtClean="0">
                <a:latin typeface="Cambria" panose="02040503050406030204" pitchFamily="18" charset="0"/>
              </a:rPr>
              <a:t/>
            </a:r>
            <a:br>
              <a:rPr lang="en-US" sz="2700" dirty="0" smtClean="0">
                <a:latin typeface="Cambria" panose="02040503050406030204" pitchFamily="18" charset="0"/>
              </a:rPr>
            </a:b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Registration Open Soon – Check the 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3"/>
              </a:rPr>
              <a:t>CADRE Website</a:t>
            </a:r>
            <a:r>
              <a:rPr lang="en-US" sz="27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!</a:t>
            </a:r>
            <a:endParaRPr lang="en-US" sz="2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51" name="Picture 3" descr="Image of Computer Screen" title="Image of Computer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219200" cy="12192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083" y="457200"/>
            <a:ext cx="695783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Restorative Practices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Strengthening </a:t>
            </a:r>
            <a:r>
              <a:rPr lang="en-US" sz="4000" b="1" dirty="0"/>
              <a:t>Family Engagement 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Parent </a:t>
            </a:r>
            <a:r>
              <a:rPr lang="en-US" sz="2800" dirty="0"/>
              <a:t>involvement at home and at school has a measurable impact on student performance in school, and is </a:t>
            </a:r>
            <a:r>
              <a:rPr lang="en-US" sz="2800" dirty="0" smtClean="0"/>
              <a:t>particularly </a:t>
            </a:r>
            <a:r>
              <a:rPr lang="en-US" sz="2800" dirty="0"/>
              <a:t>important for English learners and students from low-income families.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Improved communication </a:t>
            </a:r>
            <a:r>
              <a:rPr lang="en-US" sz="2800" dirty="0"/>
              <a:t>between teachers and parents increases student engagement as measured by homework </a:t>
            </a:r>
            <a:r>
              <a:rPr lang="en-US" sz="2800" dirty="0" smtClean="0"/>
              <a:t>completion </a:t>
            </a:r>
            <a:r>
              <a:rPr lang="en-US" sz="2800" dirty="0"/>
              <a:t>rates, on-task behavior and class </a:t>
            </a:r>
            <a:r>
              <a:rPr lang="en-US" sz="2800" dirty="0" smtClean="0"/>
              <a:t>participation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At-risk </a:t>
            </a:r>
            <a:r>
              <a:rPr lang="en-US" sz="2800" dirty="0"/>
              <a:t>behaviors such as alcohol use, violence and other </a:t>
            </a:r>
            <a:r>
              <a:rPr lang="en-US" sz="2800" dirty="0" smtClean="0"/>
              <a:t>anti-social </a:t>
            </a:r>
            <a:r>
              <a:rPr lang="en-US" sz="2800" dirty="0"/>
              <a:t>behaviors decrease as parent involvement increases.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600" dirty="0"/>
              <a:t>(Thigpen &amp; </a:t>
            </a:r>
            <a:r>
              <a:rPr lang="en-US" sz="2600" dirty="0" err="1"/>
              <a:t>Freedburg</a:t>
            </a:r>
            <a:r>
              <a:rPr lang="en-US" sz="2600" dirty="0"/>
              <a:t>, 2014)</a:t>
            </a: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083" y="304800"/>
            <a:ext cx="6957834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Restorative Questioning </a:t>
            </a:r>
            <a:br>
              <a:rPr lang="en-US" sz="3600" b="1" dirty="0" smtClean="0"/>
            </a:br>
            <a:r>
              <a:rPr lang="en-US" sz="3600" b="1" dirty="0" smtClean="0"/>
              <a:t>to Engage Families</a:t>
            </a:r>
            <a:endParaRPr lang="en-US" sz="3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expect from the school?</a:t>
            </a:r>
          </a:p>
          <a:p>
            <a:r>
              <a:rPr lang="en-US" dirty="0" smtClean="0"/>
              <a:t>What do you think of the school?</a:t>
            </a:r>
          </a:p>
          <a:p>
            <a:r>
              <a:rPr lang="en-US" dirty="0" smtClean="0"/>
              <a:t>What are </a:t>
            </a:r>
            <a:r>
              <a:rPr lang="en-US" dirty="0"/>
              <a:t>the </a:t>
            </a:r>
            <a:r>
              <a:rPr lang="en-US" dirty="0" smtClean="0"/>
              <a:t>barriers to your involvement?</a:t>
            </a:r>
          </a:p>
          <a:p>
            <a:r>
              <a:rPr lang="en-US" dirty="0"/>
              <a:t>What do you expect from parents?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Restorative Practices and Special Needs</a:t>
            </a:r>
            <a:r>
              <a:rPr lang="en-US" sz="2000" dirty="0" smtClean="0"/>
              <a:t>, Burnett </a:t>
            </a:r>
            <a:r>
              <a:rPr lang="en-US" sz="2000" dirty="0"/>
              <a:t>&amp; </a:t>
            </a:r>
            <a:r>
              <a:rPr lang="en-US" sz="2000" dirty="0" err="1"/>
              <a:t>Thorsborne</a:t>
            </a:r>
            <a:r>
              <a:rPr lang="en-US" sz="2000" dirty="0"/>
              <a:t> (2015)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083" y="304800"/>
            <a:ext cx="6957834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Restorative Chats/Questions </a:t>
            </a:r>
            <a:br>
              <a:rPr lang="en-US" sz="3600" b="1" dirty="0" smtClean="0"/>
            </a:br>
            <a:r>
              <a:rPr lang="en-US" sz="3600" b="1" dirty="0" smtClean="0"/>
              <a:t>to Address Parent Concerns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respect</a:t>
            </a:r>
          </a:p>
          <a:p>
            <a:r>
              <a:rPr lang="en-US" dirty="0" smtClean="0"/>
              <a:t>Develop </a:t>
            </a:r>
            <a:r>
              <a:rPr lang="en-US" dirty="0"/>
              <a:t>empathy and understanding</a:t>
            </a:r>
          </a:p>
          <a:p>
            <a:r>
              <a:rPr lang="en-US" dirty="0"/>
              <a:t>Clarify </a:t>
            </a:r>
            <a:r>
              <a:rPr lang="en-US" dirty="0" smtClean="0"/>
              <a:t>concerns and expectations</a:t>
            </a:r>
            <a:endParaRPr lang="en-US" dirty="0"/>
          </a:p>
          <a:p>
            <a:r>
              <a:rPr lang="en-US" dirty="0" smtClean="0"/>
              <a:t>Define responsibility</a:t>
            </a:r>
          </a:p>
          <a:p>
            <a:r>
              <a:rPr lang="en-US" dirty="0" smtClean="0"/>
              <a:t>Strengthen relationship</a:t>
            </a:r>
          </a:p>
          <a:p>
            <a:r>
              <a:rPr lang="en-US" dirty="0" smtClean="0"/>
              <a:t>Build trust </a:t>
            </a:r>
          </a:p>
          <a:p>
            <a:r>
              <a:rPr lang="en-US" dirty="0" smtClean="0"/>
              <a:t>Prevent further conflict</a:t>
            </a:r>
            <a:endParaRPr lang="en-US" dirty="0"/>
          </a:p>
        </p:txBody>
      </p:sp>
      <p:pic>
        <p:nvPicPr>
          <p:cNvPr id="8" name="Picture 2" descr="heart sitting at desk -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87746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4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5783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Two Paradigms for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Addressing </a:t>
            </a:r>
            <a:r>
              <a:rPr lang="en-US" sz="4000" b="1" dirty="0"/>
              <a:t>Wrongs</a:t>
            </a:r>
          </a:p>
        </p:txBody>
      </p:sp>
      <p:pic>
        <p:nvPicPr>
          <p:cNvPr id="2050" name="Picture 2" descr="retributive vs restorative comparison chart&#10;retributive - what rule was broken? Who did it? What do they deserve as punishment?&#10;restorative - who has been harmed? how were they harmed? what ar the obligations/needs of those whohave been harmed? how can the harm be repaired and who is obligated to make the repair?" title="Two Paradigms for addressing wron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133600"/>
            <a:ext cx="8229600" cy="37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083" y="304800"/>
            <a:ext cx="6957834" cy="1143000"/>
          </a:xfrm>
        </p:spPr>
        <p:txBody>
          <a:bodyPr/>
          <a:lstStyle/>
          <a:p>
            <a:r>
              <a:rPr lang="en-US" b="1" dirty="0" smtClean="0"/>
              <a:t>Guiding Questions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</a:t>
            </a:r>
            <a:r>
              <a:rPr lang="en-US" dirty="0"/>
              <a:t>has been hurt?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their needs? </a:t>
            </a:r>
            <a:endParaRPr lang="en-US" dirty="0" smtClean="0"/>
          </a:p>
          <a:p>
            <a:r>
              <a:rPr lang="en-US" dirty="0" smtClean="0"/>
              <a:t>Whose obligations </a:t>
            </a:r>
            <a:r>
              <a:rPr lang="en-US" dirty="0"/>
              <a:t>are these?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causes? </a:t>
            </a: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has a stake in the </a:t>
            </a:r>
            <a:r>
              <a:rPr lang="en-US" dirty="0" smtClean="0"/>
              <a:t>situation</a:t>
            </a:r>
            <a:r>
              <a:rPr lang="en-US" dirty="0"/>
              <a:t>? </a:t>
            </a:r>
          </a:p>
          <a:p>
            <a:r>
              <a:rPr lang="en-US" dirty="0" smtClean="0"/>
              <a:t>What </a:t>
            </a:r>
            <a:r>
              <a:rPr lang="en-US" dirty="0"/>
              <a:t>is the appropriate process to involve stakeholders in an effort to address causes and put things right?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i="1" dirty="0" smtClean="0"/>
              <a:t>The Little </a:t>
            </a:r>
            <a:r>
              <a:rPr lang="en-US" sz="2600" i="1" dirty="0"/>
              <a:t>Book of </a:t>
            </a:r>
            <a:r>
              <a:rPr lang="en-US" sz="2600" i="1" dirty="0" smtClean="0"/>
              <a:t>Restorative Justice, </a:t>
            </a:r>
            <a:r>
              <a:rPr lang="en-US" sz="2600" dirty="0" err="1" smtClean="0"/>
              <a:t>Zehr</a:t>
            </a:r>
            <a:r>
              <a:rPr lang="en-US" sz="2600" dirty="0" smtClean="0"/>
              <a:t> (2015)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228600"/>
            <a:ext cx="6957834" cy="1143000"/>
          </a:xfrm>
        </p:spPr>
        <p:txBody>
          <a:bodyPr/>
          <a:lstStyle/>
          <a:p>
            <a:r>
              <a:rPr lang="en-US" b="1" dirty="0" smtClean="0"/>
              <a:t>Why Use RJ in Schools?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Shift in current practices due to the long term impact of traditional approach to discipline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7" name="Picture 3" descr="comic - teacher and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2482"/>
            <a:ext cx="4705350" cy="32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228600"/>
            <a:ext cx="6957834" cy="1143000"/>
          </a:xfrm>
        </p:spPr>
        <p:txBody>
          <a:bodyPr/>
          <a:lstStyle/>
          <a:p>
            <a:r>
              <a:rPr lang="en-US" b="1" dirty="0" smtClean="0"/>
              <a:t>Nationwide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Student with disabilities make up 14% of the student population nationwide </a:t>
            </a:r>
          </a:p>
          <a:p>
            <a:endParaRPr lang="en-US" dirty="0"/>
          </a:p>
        </p:txBody>
      </p:sp>
      <p:pic>
        <p:nvPicPr>
          <p:cNvPr id="5" name="Picture 2" descr="hispanic/lationo = 24/7%&#10;black/african american = 15.5%&#10;white = 50.3%&#10;asian - 4.8%&#10;american indian or alaskan native 1.1%&#10;two or more races 3.1%&#10;boys = 51.4%&#10;girls = 48.6%&#10;english learners = 9.9%&#10;students with disabilities = 14%" title="nationwide student demograph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1" y="1926703"/>
            <a:ext cx="4062412" cy="36224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992080"/>
            <a:ext cx="345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2013-2014 CIVIL RIGHTS DATA COLLECTION</a:t>
            </a:r>
          </a:p>
          <a:p>
            <a:pPr algn="r"/>
            <a:r>
              <a:rPr lang="en-US" sz="1200" dirty="0" smtClean="0"/>
              <a:t>U.S. Department of Education Office for Civil Rights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94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304800"/>
            <a:ext cx="6957834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The Effects of </a:t>
            </a:r>
            <a:br>
              <a:rPr lang="en-US" sz="3800" b="1" dirty="0" smtClean="0"/>
            </a:br>
            <a:r>
              <a:rPr lang="en-US" sz="3800" b="1" dirty="0" smtClean="0"/>
              <a:t>Suspension and Expulsion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Young students who are expelled or suspended are as much as </a:t>
            </a:r>
            <a:r>
              <a:rPr lang="en-US" b="1" dirty="0" smtClean="0"/>
              <a:t>10 times </a:t>
            </a:r>
            <a:r>
              <a:rPr lang="en-US" dirty="0" smtClean="0"/>
              <a:t>more likely to:</a:t>
            </a:r>
          </a:p>
          <a:p>
            <a:pPr lvl="1"/>
            <a:r>
              <a:rPr lang="en-US" dirty="0" smtClean="0"/>
              <a:t>drop out of high school </a:t>
            </a:r>
          </a:p>
          <a:p>
            <a:pPr lvl="1"/>
            <a:r>
              <a:rPr lang="en-US" dirty="0" smtClean="0"/>
              <a:t>experience grade retention </a:t>
            </a:r>
          </a:p>
          <a:p>
            <a:pPr lvl="1"/>
            <a:r>
              <a:rPr lang="en-US" dirty="0" smtClean="0"/>
              <a:t>hold negative school attitudes</a:t>
            </a:r>
          </a:p>
          <a:p>
            <a:pPr lvl="1"/>
            <a:r>
              <a:rPr lang="en-US" dirty="0" smtClean="0"/>
              <a:t>face incarceration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200" dirty="0" smtClean="0"/>
              <a:t>U.S. DEPARTMENT OF HEALTH AND HUMAN SERVICES </a:t>
            </a:r>
          </a:p>
          <a:p>
            <a:pPr marL="0" indent="0">
              <a:buNone/>
            </a:pPr>
            <a:r>
              <a:rPr lang="en-US" sz="1200" dirty="0" smtClean="0"/>
              <a:t>U.S. DEPARTMENT OF EDUCATION </a:t>
            </a:r>
          </a:p>
          <a:p>
            <a:pPr marL="0" indent="0">
              <a:buNone/>
            </a:pPr>
            <a:r>
              <a:rPr lang="en-US" sz="1200" dirty="0" smtClean="0"/>
              <a:t>POLICY STATEMENT ON EXPULSION AND SUSPENSION </a:t>
            </a:r>
          </a:p>
          <a:p>
            <a:pPr marL="0" indent="0">
              <a:buNone/>
            </a:pPr>
            <a:r>
              <a:rPr lang="en-US" sz="1200" dirty="0" smtClean="0"/>
              <a:t>POLICIES IN EARLY CHILDHOOD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304800"/>
            <a:ext cx="6957834" cy="1143000"/>
          </a:xfrm>
        </p:spPr>
        <p:txBody>
          <a:bodyPr/>
          <a:lstStyle/>
          <a:p>
            <a:r>
              <a:rPr lang="en-US" b="1" dirty="0" smtClean="0"/>
              <a:t>What the Numbers Say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with disabilities served by IDEA are more than twice as likely to receive one or more out-of-school suspensions as students without disabilities (12% v 5%).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student walking through school hallw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71337"/>
            <a:ext cx="3877392" cy="3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5992080"/>
            <a:ext cx="345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2013-2014 CIVIL RIGHTS DATA COLLECTION</a:t>
            </a:r>
          </a:p>
          <a:p>
            <a:pPr algn="r"/>
            <a:r>
              <a:rPr lang="en-US" sz="1200" dirty="0" smtClean="0"/>
              <a:t>U.S. Department of Education Office for Civil Rights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16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D7C4-53D7-43D7-BED7-A951E8107357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83" y="304800"/>
            <a:ext cx="6957834" cy="1143000"/>
          </a:xfrm>
        </p:spPr>
        <p:txBody>
          <a:bodyPr/>
          <a:lstStyle/>
          <a:p>
            <a:r>
              <a:rPr lang="en-US" b="1" dirty="0" smtClean="0"/>
              <a:t>What the Numbers </a:t>
            </a:r>
            <a:r>
              <a:rPr lang="en-US" b="1" dirty="0" smtClean="0"/>
              <a:t>Say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More than </a:t>
            </a:r>
            <a:r>
              <a:rPr lang="en-US" b="1" dirty="0" smtClean="0"/>
              <a:t>one out of five </a:t>
            </a:r>
            <a:r>
              <a:rPr lang="en-US" dirty="0" smtClean="0"/>
              <a:t>male students of color* with disabilities served by IDEA received one or more out-of-school suspensions, compared to </a:t>
            </a:r>
            <a:r>
              <a:rPr lang="en-US" b="1" dirty="0" smtClean="0"/>
              <a:t>one out of ten </a:t>
            </a:r>
            <a:r>
              <a:rPr lang="en-US" dirty="0" smtClean="0"/>
              <a:t>white male students with disabilities served by IDEA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600" dirty="0"/>
          </a:p>
        </p:txBody>
      </p:sp>
      <p:pic>
        <p:nvPicPr>
          <p:cNvPr id="5" name="Content Placeholder 4" descr="empty classroom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2236"/>
            <a:ext cx="4090109" cy="2687364"/>
          </a:xfrm>
        </p:spPr>
      </p:pic>
      <p:sp>
        <p:nvSpPr>
          <p:cNvPr id="6" name="TextBox 5"/>
          <p:cNvSpPr txBox="1"/>
          <p:nvPr/>
        </p:nvSpPr>
        <p:spPr>
          <a:xfrm>
            <a:off x="304800" y="549058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*American Indian or Alaska Native (23%),</a:t>
            </a:r>
          </a:p>
          <a:p>
            <a:pPr algn="r"/>
            <a:r>
              <a:rPr lang="en-US" sz="1200" dirty="0" smtClean="0"/>
              <a:t>Native Hawaiian or other Pacific Islander (23%), </a:t>
            </a:r>
          </a:p>
          <a:p>
            <a:pPr algn="r"/>
            <a:r>
              <a:rPr lang="en-US" sz="1200" dirty="0" smtClean="0"/>
              <a:t>black (25%), and multiracial (27%)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4324" y="548651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2013-2014 CIVIL RIGHTS DATA COLLECTION</a:t>
            </a:r>
          </a:p>
          <a:p>
            <a:pPr algn="r"/>
            <a:r>
              <a:rPr lang="en-US" sz="1200" dirty="0" smtClean="0"/>
              <a:t>U.S. Department of Education Office for Civil Rights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Transpar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eelBackground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13898</TotalTime>
  <Words>1303</Words>
  <Application>Microsoft Office PowerPoint</Application>
  <PresentationFormat>On-screen Show (4:3)</PresentationFormat>
  <Paragraphs>214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CADRETransparent</vt:lpstr>
      <vt:lpstr>1_Office Theme</vt:lpstr>
      <vt:lpstr>2_Office Theme</vt:lpstr>
      <vt:lpstr>3_Office Theme</vt:lpstr>
      <vt:lpstr>4_Office Theme</vt:lpstr>
      <vt:lpstr>WheelBackgroundLogo</vt:lpstr>
      <vt:lpstr>  Expanding the Circle:  Restorative Practices in Special Education  Diana Cruz, Dispute Resolution Specialist Candace Hawkins, Policy Analyst Leila Peterson, SchoolTalk DC  March 7, 2017 2:30 pm – 3:45 pm ET (11:30-12:45 PT) Note: The presentation is currently available on the CADRE website http://www.cadreworks.org/events/expanding-circle-restorative-practices-special-education  </vt:lpstr>
      <vt:lpstr>What is Restorative Justice?</vt:lpstr>
      <vt:lpstr>Two Paradigms for  Addressing Wrongs</vt:lpstr>
      <vt:lpstr>Guiding Questions</vt:lpstr>
      <vt:lpstr>Why Use RJ in Schools?</vt:lpstr>
      <vt:lpstr>Nationwide Data</vt:lpstr>
      <vt:lpstr>The Effects of  Suspension and Expulsion</vt:lpstr>
      <vt:lpstr>What the Numbers Say</vt:lpstr>
      <vt:lpstr>What the Numbers Say</vt:lpstr>
      <vt:lpstr>What the Numbers Say</vt:lpstr>
      <vt:lpstr>Identification in Special Education</vt:lpstr>
      <vt:lpstr>Behavior is Communication</vt:lpstr>
      <vt:lpstr>Flipping the Switch</vt:lpstr>
      <vt:lpstr>Restorative DC is working with 11 schools to implement a  Whole School Restorative Model</vt:lpstr>
      <vt:lpstr>Why restorative practices  for sped processes?</vt:lpstr>
      <vt:lpstr>Applying the circle process  to IEP meetings</vt:lpstr>
      <vt:lpstr>Meeting Set up</vt:lpstr>
      <vt:lpstr>Keeping the Circle</vt:lpstr>
      <vt:lpstr>Key Elements of the flow (agenda)</vt:lpstr>
      <vt:lpstr>Tips for Restorative  Approaches in IEP Meetings</vt:lpstr>
      <vt:lpstr>Conflict Prevention and Intervention</vt:lpstr>
      <vt:lpstr>Restorative Process for  Active/Post Dispute</vt:lpstr>
      <vt:lpstr>Restorative Questions</vt:lpstr>
      <vt:lpstr>Questions/Comments</vt:lpstr>
      <vt:lpstr>  Thank you for joining us! Please take a few minutes to respond to this brief survey about your experience: Webinar Survey  https://www.surveymonkey.com/r/expandingcircle </vt:lpstr>
      <vt:lpstr>Upcoming Webinar   Written State Complaints:  Issues, Outcomes, and Remedies from A Road Less Traveled   June 6, 2017 11:30-12:45 PST  Presenter: Perry Zirkel, University Professor Emeritus of Education and Law, Lehigh University   Registration Open Soon – Check the CADRE Website!</vt:lpstr>
      <vt:lpstr>Restorative Practices  Strengthening Family Engagement </vt:lpstr>
      <vt:lpstr>Restorative Questioning  to Engage Families</vt:lpstr>
      <vt:lpstr>Restorative Chats/Questions  to Address Parent Concerns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Circle:  Restorative Practices in Special Education</dc:title>
  <dc:creator>Diana Cruz</dc:creator>
  <cp:lastModifiedBy>Noella Bernal</cp:lastModifiedBy>
  <cp:revision>53</cp:revision>
  <cp:lastPrinted>2017-02-14T14:49:00Z</cp:lastPrinted>
  <dcterms:created xsi:type="dcterms:W3CDTF">2017-02-02T16:10:20Z</dcterms:created>
  <dcterms:modified xsi:type="dcterms:W3CDTF">2017-03-06T17:51:20Z</dcterms:modified>
</cp:coreProperties>
</file>