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56" r:id="rId4"/>
  </p:sldMasterIdLst>
  <p:notesMasterIdLst>
    <p:notesMasterId r:id="rId44"/>
  </p:notesMasterIdLst>
  <p:sldIdLst>
    <p:sldId id="681" r:id="rId5"/>
    <p:sldId id="788" r:id="rId6"/>
    <p:sldId id="683" r:id="rId7"/>
    <p:sldId id="640" r:id="rId8"/>
    <p:sldId id="652" r:id="rId9"/>
    <p:sldId id="651" r:id="rId10"/>
    <p:sldId id="653" r:id="rId11"/>
    <p:sldId id="386" r:id="rId12"/>
    <p:sldId id="431" r:id="rId13"/>
    <p:sldId id="404" r:id="rId14"/>
    <p:sldId id="398" r:id="rId15"/>
    <p:sldId id="429" r:id="rId16"/>
    <p:sldId id="430" r:id="rId17"/>
    <p:sldId id="405" r:id="rId18"/>
    <p:sldId id="423" r:id="rId19"/>
    <p:sldId id="426" r:id="rId20"/>
    <p:sldId id="427" r:id="rId21"/>
    <p:sldId id="428" r:id="rId22"/>
    <p:sldId id="432" r:id="rId23"/>
    <p:sldId id="424" r:id="rId24"/>
    <p:sldId id="256" r:id="rId25"/>
    <p:sldId id="257" r:id="rId26"/>
    <p:sldId id="789" r:id="rId27"/>
    <p:sldId id="259" r:id="rId28"/>
    <p:sldId id="260" r:id="rId29"/>
    <p:sldId id="790" r:id="rId30"/>
    <p:sldId id="264" r:id="rId31"/>
    <p:sldId id="267" r:id="rId32"/>
    <p:sldId id="268" r:id="rId33"/>
    <p:sldId id="265" r:id="rId34"/>
    <p:sldId id="266" r:id="rId35"/>
    <p:sldId id="791" r:id="rId36"/>
    <p:sldId id="792" r:id="rId37"/>
    <p:sldId id="793" r:id="rId38"/>
    <p:sldId id="794" r:id="rId39"/>
    <p:sldId id="795" r:id="rId40"/>
    <p:sldId id="796" r:id="rId41"/>
    <p:sldId id="258" r:id="rId42"/>
    <p:sldId id="261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EB9139-0273-41BA-974E-EBE50F645A56}" v="224" dt="2023-09-11T23:46:18.728"/>
    <p1510:client id="{628B4217-96EB-D775-58B5-93A958701683}" v="717" dt="2023-09-12T00:52:04.700"/>
    <p1510:client id="{C072371F-2707-4C8E-83FD-4006DA81B984}" v="208" dt="2023-09-11T22:36:48.2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50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microsoft.com/office/2018/10/relationships/authors" Target="NUL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F8B5B8-72D1-4710-870C-A8A7B624C3B8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3350AFF4-8057-45A4-BE7F-18D3231B78AD}">
      <dgm:prSet phldrT="[Text]" phldr="0"/>
      <dgm:spPr/>
      <dgm:t>
        <a:bodyPr/>
        <a:lstStyle/>
        <a:p>
          <a:pPr algn="ctr" rtl="0"/>
          <a:r>
            <a:rPr lang="en-US">
              <a:latin typeface="Candara"/>
            </a:rPr>
            <a:t>Your Story</a:t>
          </a:r>
          <a:endParaRPr lang="en-US"/>
        </a:p>
      </dgm:t>
    </dgm:pt>
    <dgm:pt modelId="{1A84F7DB-773F-4574-8538-FF0BA1E6D750}" type="parTrans" cxnId="{7828A05F-430D-4880-A698-761904E3A16A}">
      <dgm:prSet/>
      <dgm:spPr/>
      <dgm:t>
        <a:bodyPr/>
        <a:lstStyle/>
        <a:p>
          <a:pPr algn="ctr"/>
          <a:endParaRPr lang="en-US"/>
        </a:p>
      </dgm:t>
    </dgm:pt>
    <dgm:pt modelId="{E19D7001-6951-4550-AC74-C911F55F312E}" type="sibTrans" cxnId="{7828A05F-430D-4880-A698-761904E3A16A}">
      <dgm:prSet/>
      <dgm:spPr/>
      <dgm:t>
        <a:bodyPr/>
        <a:lstStyle/>
        <a:p>
          <a:pPr algn="ctr"/>
          <a:endParaRPr lang="en-US"/>
        </a:p>
      </dgm:t>
    </dgm:pt>
    <dgm:pt modelId="{C28F88DB-B35E-46F1-ACF8-84BC61EC1AB9}">
      <dgm:prSet phldr="0"/>
      <dgm:spPr/>
      <dgm:t>
        <a:bodyPr/>
        <a:lstStyle/>
        <a:p>
          <a:pPr algn="ctr" rtl="0"/>
          <a:r>
            <a:rPr lang="en-US">
              <a:latin typeface="Candara"/>
            </a:rPr>
            <a:t>My Story</a:t>
          </a:r>
        </a:p>
      </dgm:t>
    </dgm:pt>
    <dgm:pt modelId="{E56CF256-F25C-4348-98BE-EAE5229C0410}" type="parTrans" cxnId="{3E4972CC-1161-4F6E-8064-8CE7F73E82AF}">
      <dgm:prSet/>
      <dgm:spPr/>
    </dgm:pt>
    <dgm:pt modelId="{29F23816-6B05-478E-8353-83E682A68C5D}" type="sibTrans" cxnId="{3E4972CC-1161-4F6E-8064-8CE7F73E82AF}">
      <dgm:prSet/>
      <dgm:spPr/>
    </dgm:pt>
    <dgm:pt modelId="{085BD661-BFB6-433C-A11F-4AFE075E8C14}" type="pres">
      <dgm:prSet presAssocID="{35F8B5B8-72D1-4710-870C-A8A7B624C3B8}" presName="compositeShape" presStyleCnt="0">
        <dgm:presLayoutVars>
          <dgm:chMax val="7"/>
          <dgm:dir/>
          <dgm:resizeHandles val="exact"/>
        </dgm:presLayoutVars>
      </dgm:prSet>
      <dgm:spPr/>
    </dgm:pt>
    <dgm:pt modelId="{F1E7AE74-26DE-4A33-836D-CD70FD1648F4}" type="pres">
      <dgm:prSet presAssocID="{C28F88DB-B35E-46F1-ACF8-84BC61EC1AB9}" presName="circ1" presStyleLbl="vennNode1" presStyleIdx="0" presStyleCnt="2"/>
      <dgm:spPr/>
    </dgm:pt>
    <dgm:pt modelId="{BFD7A0E9-BB6A-40F0-BDC4-9A0EFD0E6C2C}" type="pres">
      <dgm:prSet presAssocID="{C28F88DB-B35E-46F1-ACF8-84BC61EC1AB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3D7CBC5-60CA-48BC-92CA-ED2BE3B9EDC5}" type="pres">
      <dgm:prSet presAssocID="{3350AFF4-8057-45A4-BE7F-18D3231B78AD}" presName="circ2" presStyleLbl="vennNode1" presStyleIdx="1" presStyleCnt="2"/>
      <dgm:spPr/>
    </dgm:pt>
    <dgm:pt modelId="{A8241179-24F8-41B1-8E45-8F89A8FC18F9}" type="pres">
      <dgm:prSet presAssocID="{3350AFF4-8057-45A4-BE7F-18D3231B78A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828A05F-430D-4880-A698-761904E3A16A}" srcId="{35F8B5B8-72D1-4710-870C-A8A7B624C3B8}" destId="{3350AFF4-8057-45A4-BE7F-18D3231B78AD}" srcOrd="1" destOrd="0" parTransId="{1A84F7DB-773F-4574-8538-FF0BA1E6D750}" sibTransId="{E19D7001-6951-4550-AC74-C911F55F312E}"/>
    <dgm:cxn modelId="{7BD36144-95EC-4874-90BE-37F6F692B5F4}" type="presOf" srcId="{35F8B5B8-72D1-4710-870C-A8A7B624C3B8}" destId="{085BD661-BFB6-433C-A11F-4AFE075E8C14}" srcOrd="0" destOrd="0" presId="urn:microsoft.com/office/officeart/2005/8/layout/venn1"/>
    <dgm:cxn modelId="{BB59D44F-E213-4BC9-AAA9-442E29E67625}" type="presOf" srcId="{C28F88DB-B35E-46F1-ACF8-84BC61EC1AB9}" destId="{F1E7AE74-26DE-4A33-836D-CD70FD1648F4}" srcOrd="0" destOrd="0" presId="urn:microsoft.com/office/officeart/2005/8/layout/venn1"/>
    <dgm:cxn modelId="{20A65F84-2B68-4B08-B19C-8C4674A7D480}" type="presOf" srcId="{3350AFF4-8057-45A4-BE7F-18D3231B78AD}" destId="{A8241179-24F8-41B1-8E45-8F89A8FC18F9}" srcOrd="1" destOrd="0" presId="urn:microsoft.com/office/officeart/2005/8/layout/venn1"/>
    <dgm:cxn modelId="{0454E0A7-2DE1-4F3F-9E51-A9DA5B486DA5}" type="presOf" srcId="{3350AFF4-8057-45A4-BE7F-18D3231B78AD}" destId="{63D7CBC5-60CA-48BC-92CA-ED2BE3B9EDC5}" srcOrd="0" destOrd="0" presId="urn:microsoft.com/office/officeart/2005/8/layout/venn1"/>
    <dgm:cxn modelId="{0A9C36AB-2BBB-4716-8FBA-560B40E71011}" type="presOf" srcId="{C28F88DB-B35E-46F1-ACF8-84BC61EC1AB9}" destId="{BFD7A0E9-BB6A-40F0-BDC4-9A0EFD0E6C2C}" srcOrd="1" destOrd="0" presId="urn:microsoft.com/office/officeart/2005/8/layout/venn1"/>
    <dgm:cxn modelId="{3E4972CC-1161-4F6E-8064-8CE7F73E82AF}" srcId="{35F8B5B8-72D1-4710-870C-A8A7B624C3B8}" destId="{C28F88DB-B35E-46F1-ACF8-84BC61EC1AB9}" srcOrd="0" destOrd="0" parTransId="{E56CF256-F25C-4348-98BE-EAE5229C0410}" sibTransId="{29F23816-6B05-478E-8353-83E682A68C5D}"/>
    <dgm:cxn modelId="{3339EC83-5B6A-404C-8099-D907E8C748B3}" type="presParOf" srcId="{085BD661-BFB6-433C-A11F-4AFE075E8C14}" destId="{F1E7AE74-26DE-4A33-836D-CD70FD1648F4}" srcOrd="0" destOrd="0" presId="urn:microsoft.com/office/officeart/2005/8/layout/venn1"/>
    <dgm:cxn modelId="{408723DB-2F33-4ED0-870E-0D473DB9B76A}" type="presParOf" srcId="{085BD661-BFB6-433C-A11F-4AFE075E8C14}" destId="{BFD7A0E9-BB6A-40F0-BDC4-9A0EFD0E6C2C}" srcOrd="1" destOrd="0" presId="urn:microsoft.com/office/officeart/2005/8/layout/venn1"/>
    <dgm:cxn modelId="{BF2706D6-9E8F-494B-9FDD-A42A8E0F4AA6}" type="presParOf" srcId="{085BD661-BFB6-433C-A11F-4AFE075E8C14}" destId="{63D7CBC5-60CA-48BC-92CA-ED2BE3B9EDC5}" srcOrd="2" destOrd="0" presId="urn:microsoft.com/office/officeart/2005/8/layout/venn1"/>
    <dgm:cxn modelId="{B8221A67-1A9F-484D-B36A-EBF4B486A1C5}" type="presParOf" srcId="{085BD661-BFB6-433C-A11F-4AFE075E8C14}" destId="{A8241179-24F8-41B1-8E45-8F89A8FC18F9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E7AE74-26DE-4A33-836D-CD70FD1648F4}">
      <dsp:nvSpPr>
        <dsp:cNvPr id="0" name=""/>
        <dsp:cNvSpPr/>
      </dsp:nvSpPr>
      <dsp:spPr>
        <a:xfrm>
          <a:off x="1723348" y="8086"/>
          <a:ext cx="2956727" cy="295672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>
              <a:latin typeface="Candara"/>
            </a:rPr>
            <a:t>My Story</a:t>
          </a:r>
        </a:p>
      </dsp:txBody>
      <dsp:txXfrm>
        <a:off x="2136225" y="356748"/>
        <a:ext cx="1704779" cy="2259404"/>
      </dsp:txXfrm>
    </dsp:sp>
    <dsp:sp modelId="{63D7CBC5-60CA-48BC-92CA-ED2BE3B9EDC5}">
      <dsp:nvSpPr>
        <dsp:cNvPr id="0" name=""/>
        <dsp:cNvSpPr/>
      </dsp:nvSpPr>
      <dsp:spPr>
        <a:xfrm>
          <a:off x="3854323" y="8086"/>
          <a:ext cx="2956727" cy="2956727"/>
        </a:xfrm>
        <a:prstGeom prst="ellipse">
          <a:avLst/>
        </a:prstGeom>
        <a:solidFill>
          <a:schemeClr val="accent5">
            <a:alpha val="50000"/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>
              <a:latin typeface="Candara"/>
            </a:rPr>
            <a:t>Your Story</a:t>
          </a:r>
          <a:endParaRPr lang="en-US" sz="5900" kern="1200"/>
        </a:p>
      </dsp:txBody>
      <dsp:txXfrm>
        <a:off x="4693394" y="356748"/>
        <a:ext cx="1704779" cy="22594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13369-36F4-6647-B8A4-C004B2BD00FE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98AB8-2154-9441-8C41-B1339B768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86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57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60EC3DDF-BCDC-9EEB-97B1-F6608E74AE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54E99129-C70F-F12E-616D-BB3484DD4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EDD3C266-C92A-CEA4-FC09-F7A4594B8A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55650" indent="-2905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63638" indent="-231775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30363" indent="-231775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95500" indent="-231775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527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30099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671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9243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fld id="{71649A81-1B24-4902-AC56-12E07E6A5E20}" type="slidenum">
              <a:rPr lang="en-US" altLang="en-US">
                <a:latin typeface="Calibri" panose="020F0502020204030204" pitchFamily="34" charset="0"/>
              </a:rPr>
              <a:pPr/>
              <a:t>20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4023-DD65-0D4E-A9B4-7309DBC6351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47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4023-DD65-0D4E-A9B4-7309DBC6351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91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" name="Google Shape;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9" name="Google Shape;109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6" name="Google Shape;126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5097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CACDF6D9-61EC-2420-6E64-4A4FDC2DF1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59F403EA-DE55-D30F-D154-0A18CAE20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48911D5A-642B-89FE-F337-ED6E4A55C1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55650" indent="-2905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63638" indent="-231775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30363" indent="-231775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95500" indent="-231775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527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30099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671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9243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fld id="{3673A8A2-8720-465A-8D9B-D2C205220022}" type="slidenum">
              <a:rPr lang="en-US" altLang="en-US">
                <a:latin typeface="Calibri" panose="020F0502020204030204" pitchFamily="34" charset="0"/>
              </a:rPr>
              <a:pPr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E8267EA2-DC93-A8FA-62E4-73D1667117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B3B91056-5BAE-E1DB-8A56-17DC2D3C4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F8366EBC-154C-CAC1-88C8-E450723D52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55650" indent="-2905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63638" indent="-231775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30363" indent="-231775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95500" indent="-231775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527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30099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671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9243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fld id="{75A91228-EA5A-47E2-A366-E0691146C48A}" type="slidenum">
              <a:rPr lang="en-US" altLang="en-US">
                <a:latin typeface="Calibri" panose="020F0502020204030204" pitchFamily="34" charset="0"/>
              </a:rPr>
              <a:pPr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14CEED2B-015D-6451-B7DB-2F488C010C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B6076622-6DBB-7B61-0496-BEEB324B6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8300EFBF-D415-C246-5602-1C8E01E869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55650" indent="-2905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63638" indent="-231775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30363" indent="-231775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95500" indent="-231775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527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30099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671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9243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fld id="{96A61F70-0B92-4B85-88EE-A450B7A455ED}" type="slidenum">
              <a:rPr lang="en-US" altLang="en-US">
                <a:latin typeface="Calibri" panose="020F0502020204030204" pitchFamily="34" charset="0"/>
              </a:rPr>
              <a:pPr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7E622604-F9B6-5352-6DF8-4F287DB15B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9BDC6C69-6672-7948-8450-5450DD2F1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AC38AFA4-A7F2-86A8-8C43-48DBB6B019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55650" indent="-2905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63638" indent="-231775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30363" indent="-231775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95500" indent="-231775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527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30099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671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9243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fld id="{7A7EC35B-87A0-4015-8031-19DCEB87EE36}" type="slidenum">
              <a:rPr lang="en-US" altLang="en-US">
                <a:latin typeface="Calibri" panose="020F0502020204030204" pitchFamily="34" charset="0"/>
              </a:rPr>
              <a:pPr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23FFAB11-DD62-CEB8-44FC-E81EE39338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EAED66D2-B872-81ED-2767-4B2653EEC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77DE2452-E4B0-A73A-DCA2-C66E8DC8BC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55650" indent="-2905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63638" indent="-231775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30363" indent="-231775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95500" indent="-231775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527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30099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671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9243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fld id="{D66DE8D5-FED9-4EBE-B5EC-9BD3A81484FD}" type="slidenum">
              <a:rPr lang="en-US" altLang="en-US">
                <a:latin typeface="Calibri" panose="020F0502020204030204" pitchFamily="34" charset="0"/>
              </a:rPr>
              <a:pPr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1E37A506-7F6D-C6CC-1A77-82F2BCDA80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6E524CBC-F599-937C-8690-48736FD5C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327AB2DA-9055-F565-46E4-5E28ED56F7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55650" indent="-2905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63638" indent="-231775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30363" indent="-231775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95500" indent="-231775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527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30099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671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9243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fld id="{75DBC8E1-7726-4A84-AEE7-6772AF6DE83F}" type="slidenum">
              <a:rPr lang="en-US" altLang="en-US">
                <a:latin typeface="Calibri" panose="020F0502020204030204" pitchFamily="34" charset="0"/>
              </a:rPr>
              <a:pPr/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59262E87-1CBF-0192-3474-DCF2840C87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890F728D-C5E3-D7C5-E8FB-E5B55D9D8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86B4FE63-BD9D-CA80-42FD-3322725721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55650" indent="-290513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63638" indent="-231775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30363" indent="-231775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95500" indent="-231775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527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30099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671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9243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fld id="{91B7D4E6-0273-4373-8F80-69E48D6E0E13}" type="slidenum">
              <a:rPr lang="en-US" altLang="en-US">
                <a:latin typeface="Calibri" panose="020F0502020204030204" pitchFamily="34" charset="0"/>
              </a:rPr>
              <a:pPr/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0A8D5-4BA4-E0CC-6EF8-9C9292AC4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BEBF65-11EE-7307-E01B-BA1E4A77CA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275C6-7348-1E81-CDC6-58975644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050BC-CBE4-446E-8BEA-C4A52DBB9ABD}" type="datetime4">
              <a:rPr lang="en-US" smtClean="0"/>
              <a:t>September 11,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6FA9F-79B2-B501-C29C-FD4FD5CF9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5AB6-CB31-ED18-DC82-87B0AB6D4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A011-92C4-41D9-82B9-BF8E62DAE0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17529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584F6-5DAA-77C5-7AB4-BC46C2066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1934D7-B531-A33D-B1B6-C635C2B9D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76DC2-E136-4FC4-EDFE-A4BD6C695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4044-BFEB-4874-A437-277F64495F12}" type="datetime4">
              <a:rPr lang="en-US" smtClean="0"/>
              <a:t>September 11,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936DD-BC78-4850-A79D-A19BB87CB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594B7-CB27-1FD1-471A-8700F86FD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A011-92C4-41D9-82B9-BF8E62DAE0D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CD6D2471-75EA-452C-08C1-7BBF4E338C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376987"/>
            <a:ext cx="1014004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274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ADE94A-5509-FCFA-E99D-896E51EADB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9D7B62-ED51-9A68-4FE1-E2DF043132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EFBEE-8B22-6CEC-7AEF-0A51F6137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A678-458A-43FD-B6C3-AF68D8B6CAE2}" type="datetime4">
              <a:rPr lang="en-US" smtClean="0"/>
              <a:pPr/>
              <a:t>September 11,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11EC6-2E2B-F0AE-7B96-799DB6453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EBA74-58C5-2624-30DE-6B1F69590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BBCE-B637-4BED-9891-2CD104F8AED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7DE44063-67D5-A3E5-9DC3-9137360E76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6376987"/>
            <a:ext cx="1014004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337064F-23AB-4B6B-DAE1-C716FF642344}"/>
              </a:ext>
            </a:extLst>
          </p:cNvPr>
          <p:cNvSpPr txBox="1">
            <a:spLocks/>
          </p:cNvSpPr>
          <p:nvPr userDrawn="1"/>
        </p:nvSpPr>
        <p:spPr>
          <a:xfrm>
            <a:off x="6934200" y="64674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0EA011-92C4-41D9-82B9-BF8E62DAE0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17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01F2D-08DC-2EA7-0180-154C0F702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F8BC4-5C1A-A830-C998-7E6F27183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77B58-950F-3D1D-7DD3-F8693C466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CE2D-9B34-43A1-A331-901E72B7FAE5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CDFF2-BB05-4834-22A8-30A1509A4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FBA14-73DB-84B4-97B5-2C813CAB2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BBCE-B637-4BED-9891-2CD104F8A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46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1D14D-9C18-49C5-9A36-15E0F99B6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10FFF-C4CE-9C8E-5860-D893F567C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EF8C3-495A-6A0B-5743-AD754D0DE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050BC-CBE4-446E-8BEA-C4A52DBB9ABD}" type="datetime4">
              <a:rPr lang="en-US" smtClean="0"/>
              <a:t>September 11,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1A2C7-D24C-5A74-8E67-06E848C6D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8BEE7-3B71-3192-677A-3DBBBD438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A011-92C4-41D9-82B9-BF8E62DAE0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69949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10CAF-49FD-E91C-F990-5610BCDB5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1C321-6EEB-1E57-356A-1143951BE3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FF564D-3598-FF13-5A75-E30AD902D3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88B2EC-C71C-55F1-E679-A503C1C58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CE2D-9B34-43A1-A331-901E72B7FAE5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6B7FF6-463B-2936-574E-FB58FF7A5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19110-2790-BEBB-3D13-A03ED45F6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BBCE-B637-4BED-9891-2CD104F8A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35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1F7CC-B04A-F266-4AF4-029936AA9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532E7C-0DAC-22E6-B5A5-C9F9FE72C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12C98-F2BF-D0CC-C91D-847F22E50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FD1F49-39B0-8E6B-35E4-9D6246F52D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92ABB0-2C0D-7CDB-87AC-2B9F9CD472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4EDC8D-2114-B13C-3DFC-EC9DFF88A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CAB9-C65E-43D3-87B7-C103F7396C22}" type="datetime4">
              <a:rPr lang="en-US" smtClean="0"/>
              <a:pPr/>
              <a:t>September 11,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4AE4E9-1071-023B-121D-D0033BE35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A44599-7B12-6B19-EA6C-E0032BFED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A011-92C4-41D9-82B9-BF8E62DAE0D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E883B874-7277-9EAF-5AB2-0AFA33FE6C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376987"/>
            <a:ext cx="1014004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391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6F9E2-E883-6D98-A03C-F0FFBAE70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7E9336-474A-12EB-055F-B9C998E2C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9609-DE3D-4C1C-97B2-196BE7B027D9}" type="datetime4">
              <a:rPr lang="en-US" smtClean="0"/>
              <a:t>September 11,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C1F74D-899F-0A35-0562-CA2DCE6C2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612AE1-7CC5-D765-2EB8-88633E063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A011-92C4-41D9-82B9-BF8E62DAE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16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07BADE-731D-D377-DAD6-8F21BC6AA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DB09-4806-4330-80F9-DB3D0F356652}" type="datetime4">
              <a:rPr lang="en-US" smtClean="0"/>
              <a:t>September 11,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35C23D-A2F2-82E8-9D50-FFEBAB79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E91F9A-CA6A-1919-A45E-50835EF19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BBCE-B637-4BED-9891-2CD104F8AED8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A82EAB-636C-1DA9-B8EA-B3CBB90C7E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376987"/>
            <a:ext cx="1014004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1D127-4B88-7C2F-C246-911C4877BD07}"/>
              </a:ext>
            </a:extLst>
          </p:cNvPr>
          <p:cNvSpPr txBox="1">
            <a:spLocks/>
          </p:cNvSpPr>
          <p:nvPr userDrawn="1"/>
        </p:nvSpPr>
        <p:spPr>
          <a:xfrm>
            <a:off x="6934200" y="64674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0EA011-92C4-41D9-82B9-BF8E62DAE0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08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920D-B794-8409-0B88-E76F387CC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A2C31-4F3B-5F16-376F-351E3DF21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EA7F0D-67F7-AF65-FD2E-E8982E8121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D40736-3F73-0A6C-0417-E0832ABCB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F516-89B2-443C-BAF5-03D8B060BE56}" type="datetime4">
              <a:rPr lang="en-US" smtClean="0"/>
              <a:t>September 11,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35F9C-0E2C-898C-77D5-42AD2C109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6DEE0E-7D0B-DA33-13A3-E78B4750E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A011-92C4-41D9-82B9-BF8E62DAE0D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DF59EDDE-DC21-4914-D167-C8615EC718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376987"/>
            <a:ext cx="1014004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364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D4855-2CEF-EFD4-FAA6-075F317D8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80B25F-8D75-2E3C-217E-AD53A75016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353B67-C5B4-18F0-A384-DEC6F2C1E9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27B09-F831-17DA-A54C-1CC8D04CC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E09D6-C57C-4C95-9000-ECF36C62C90F}" type="datetime4">
              <a:rPr lang="en-US" smtClean="0"/>
              <a:pPr/>
              <a:t>September 11,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BEC1A2-4E9D-A010-ACB7-42D027C2C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3EC37A-1FFB-C1C6-CBB3-0ECC8EDE2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A011-92C4-41D9-82B9-BF8E62DAE0D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D3F07A77-4DAF-9F18-966B-A939C9A7B6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376987"/>
            <a:ext cx="1014004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069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93B109-0B68-2E19-E156-F4EBBED3E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542CF-E427-8067-FE17-A862F942E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594B0-8677-1564-389D-8CF88702B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ECCD0-2054-4ADF-98E1-DD56623CB20B}" type="datetime1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CC179-ABCB-C634-827E-97215BCF97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DF197-9DF0-0A80-9E29-C71A4EE4F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DE183-8E68-2F4D-8BDF-6BCCFF36C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arryferlazzo.edublogs.org/2013/06/04/the-power-of-storie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MitchDitkoff/wisdom-at-work-quotes-on-story-32503536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0ahUKEwjF7bmI6ZzTAhUL0oMKHR3nAIgQjRwIBw&amp;url=https://www.i-scoop.eu/art-storytelling-6-content-marketing-context-questions/&amp;bvm=bv.152180690,d.amc&amp;psig=AFQjCNHouAJqZmGD5I_62XjeolKwyo6tMA&amp;ust=1492014307821625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Awv1sSyJJro" TargetMode="External"/><Relationship Id="rId3" Type="http://schemas.openxmlformats.org/officeDocument/2006/relationships/hyperlink" Target="http://www.ncwwi.org/" TargetMode="External"/><Relationship Id="rId7" Type="http://schemas.openxmlformats.org/officeDocument/2006/relationships/hyperlink" Target="https://www.youtube.com/watch?v=T6D7opL4X-Y" TargetMode="External"/><Relationship Id="rId12" Type="http://schemas.openxmlformats.org/officeDocument/2006/relationships/hyperlink" Target="https://www.youtube.com/watch?v=7uoniQwo3oQ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panadvocacy.org/span-stories-project/" TargetMode="External"/><Relationship Id="rId11" Type="http://schemas.openxmlformats.org/officeDocument/2006/relationships/hyperlink" Target="https://www.youtube.com/watch?v=ifhVUJlja2U" TargetMode="External"/><Relationship Id="rId5" Type="http://schemas.openxmlformats.org/officeDocument/2006/relationships/hyperlink" Target="https://www.zerotothree.org/resources/481-how-to-advocate-through-stories-tell-the-solutions-story" TargetMode="External"/><Relationship Id="rId10" Type="http://schemas.openxmlformats.org/officeDocument/2006/relationships/hyperlink" Target="https://www.youtube.com/watch?v=WO9aV3vhQ-w" TargetMode="External"/><Relationship Id="rId4" Type="http://schemas.openxmlformats.org/officeDocument/2006/relationships/hyperlink" Target="https://www.classy.org/blog/infographic-nonprofit-storytelling/" TargetMode="External"/><Relationship Id="rId9" Type="http://schemas.openxmlformats.org/officeDocument/2006/relationships/hyperlink" Target="https://www.youtube.com/watch?v=2Nd7k2MU8l0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kserc.org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cadreworks.org/events/potential-storytelling-conflict-engagement-and-building-relationships" TargetMode="Externa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hyperlink" Target="http://www.youtube.com/watch?v=yVGR8DxDmYo" TargetMode="Externa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2TW_qwTRHXwgAoNUyUDDqfm1CSJTB2If/view?usp=share_link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6.jpeg"/><Relationship Id="rId4" Type="http://schemas.openxmlformats.org/officeDocument/2006/relationships/hyperlink" Target="https://drive.google.com/file/d/1yvwJqEUd5wVTkB9l1Wd19UF4eXvsTfkA/view?usp=share_link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cadre@directionservice.org" TargetMode="External"/><Relationship Id="rId2" Type="http://schemas.openxmlformats.org/officeDocument/2006/relationships/hyperlink" Target="http://www.cadreworks.org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cadreworks.org/subscribe-cadre-caucus-e-newsletter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r/R2RK7LH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urveymonkey.com/r/StorytellingWebinarSEPT23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bakingcompany.com/blog/pop-story-gimme-a-culture-of-storytelli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slideshare.net/MitchDitkoff/wisdom-at-work-quotes-on-story-32503536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7EF912-89F7-44DF-BEF0-92AFF3A02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23489" y="0"/>
            <a:ext cx="5620511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D2A377-3268-48FE-8F64-954786040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8600" y="6456277"/>
            <a:ext cx="990600" cy="274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 CADRE Logo: The Center for Appropriate Dispute Resolution in Special Education">
            <a:extLst>
              <a:ext uri="{FF2B5EF4-FFF2-40B4-BE49-F238E27FC236}">
                <a16:creationId xmlns:a16="http://schemas.microsoft.com/office/drawing/2014/main" id="{4A342BFE-E42B-4E58-8EC4-3B882F6367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1981200"/>
            <a:ext cx="5890838" cy="2259602"/>
          </a:xfrm>
          <a:prstGeom prst="rect">
            <a:avLst/>
          </a:prstGeom>
        </p:spPr>
      </p:pic>
      <p:sp>
        <p:nvSpPr>
          <p:cNvPr id="4" name="Content Placeholder 3" descr=" &#10;&#10;">
            <a:extLst>
              <a:ext uri="{FF2B5EF4-FFF2-40B4-BE49-F238E27FC236}">
                <a16:creationId xmlns:a16="http://schemas.microsoft.com/office/drawing/2014/main" id="{2D51B240-EDBC-4D6E-B6AA-7B2EADB8D71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00517" y="3888771"/>
            <a:ext cx="4552965" cy="249387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200" b="1">
                <a:solidFill>
                  <a:schemeClr val="bg1"/>
                </a:solidFill>
                <a:latin typeface="Candara" panose="020E0502030303020204" pitchFamily="34" charset="0"/>
              </a:rPr>
              <a:t>Kiran Singh Sirah </a:t>
            </a:r>
          </a:p>
          <a:p>
            <a:pPr marL="0" indent="0" algn="ctr">
              <a:buNone/>
            </a:pPr>
            <a:r>
              <a:rPr lang="en-US" sz="3200" b="1">
                <a:solidFill>
                  <a:schemeClr val="bg1"/>
                </a:solidFill>
                <a:latin typeface="Candara" panose="020E0502030303020204" pitchFamily="34" charset="0"/>
              </a:rPr>
              <a:t>Diana MTK Autin</a:t>
            </a:r>
            <a:endParaRPr lang="en-US" sz="360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 algn="ctr">
              <a:buNone/>
            </a:pPr>
            <a:r>
              <a:rPr lang="en-US" sz="3200" b="1">
                <a:solidFill>
                  <a:schemeClr val="bg1"/>
                </a:solidFill>
                <a:latin typeface="Candara" panose="020E0502030303020204" pitchFamily="34" charset="0"/>
              </a:rPr>
              <a:t> Jo  Anne Blades</a:t>
            </a:r>
          </a:p>
          <a:p>
            <a:pPr marL="0" indent="0" algn="ctr">
              <a:buNone/>
            </a:pPr>
            <a:r>
              <a:rPr lang="en-US" sz="3200" b="1">
                <a:solidFill>
                  <a:schemeClr val="bg1"/>
                </a:solidFill>
                <a:latin typeface="Candara" panose="020E0502030303020204" pitchFamily="34" charset="0"/>
              </a:rPr>
              <a:t>Marc Purchin</a:t>
            </a:r>
          </a:p>
          <a:p>
            <a:pPr marL="0" indent="0" algn="ctr">
              <a:buNone/>
            </a:pPr>
            <a:endParaRPr lang="en-US" sz="1800" b="1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 algn="ctr">
              <a:buNone/>
            </a:pPr>
            <a:endParaRPr lang="en-US" sz="1800" b="1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 algn="ctr">
              <a:buNone/>
            </a:pPr>
            <a:r>
              <a:rPr lang="en-US" sz="160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September 12, 2023</a:t>
            </a:r>
            <a:endParaRPr lang="en-US" sz="1425">
              <a:solidFill>
                <a:schemeClr val="bg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1800">
              <a:solidFill>
                <a:schemeClr val="bg1"/>
              </a:solidFill>
            </a:endParaRPr>
          </a:p>
          <a:p>
            <a:pPr algn="ctr"/>
            <a:endParaRPr lang="en-US" sz="105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A7E215E-9457-AE99-67B8-6B27AF257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8760" y="1372066"/>
            <a:ext cx="477338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Candara" panose="020E0502030303020204" pitchFamily="34" charset="0"/>
              </a:rPr>
              <a:t>The Potential of Storytelling in Conflict Engagement and Building Relationships</a:t>
            </a:r>
            <a:br>
              <a:rPr lang="en-US" sz="4400" b="1">
                <a:solidFill>
                  <a:schemeClr val="bg1"/>
                </a:solidFill>
                <a:latin typeface="Candara" panose="020E0502030303020204" pitchFamily="34" charset="0"/>
              </a:rPr>
            </a:b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802444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the power of stories">
            <a:hlinkClick r:id="rId3"/>
            <a:extLst>
              <a:ext uri="{FF2B5EF4-FFF2-40B4-BE49-F238E27FC236}">
                <a16:creationId xmlns:a16="http://schemas.microsoft.com/office/drawing/2014/main" id="{AC64C208-47D3-6F64-95BA-BAC97CE90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12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FFD9BD-06EF-2D1A-9742-04165182BF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1325563"/>
            <a:ext cx="78867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Quote from Jerome Bruner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6FF63302-F5F2-C8AA-C349-488981F3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85" y="-985955"/>
            <a:ext cx="7773015" cy="107489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b="1" i="1">
                <a:latin typeface="+mn-lt"/>
              </a:rPr>
              <a:t>Why</a:t>
            </a:r>
            <a:r>
              <a:rPr lang="en-US" altLang="en-US" sz="3600">
                <a:latin typeface="+mn-lt"/>
              </a:rPr>
              <a:t> We Use Stories as Tools for Change</a:t>
            </a:r>
            <a:endParaRPr lang="en-US" altLang="en-US" sz="3600">
              <a:latin typeface="+mn-lt"/>
              <a:cs typeface="Calibri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BA8BDD4E-9416-7DFF-DB58-6059B1633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8800"/>
            <a:ext cx="7924800" cy="420687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3000"/>
              <a:t>Stories powerfully illustrate strengths and weakness of existing policies, practices, and systems, and highlight needed improvement, for:</a:t>
            </a:r>
          </a:p>
          <a:p>
            <a:pPr lvl="1" eaLnBrk="1" hangingPunct="1"/>
            <a:r>
              <a:rPr lang="en-US" altLang="en-US" sz="2700"/>
              <a:t>Legislators</a:t>
            </a:r>
          </a:p>
          <a:p>
            <a:pPr lvl="1" eaLnBrk="1" hangingPunct="1"/>
            <a:r>
              <a:rPr lang="en-US" altLang="en-US" sz="2700"/>
              <a:t>Administrative policymakers</a:t>
            </a:r>
          </a:p>
          <a:p>
            <a:pPr lvl="1" eaLnBrk="1" hangingPunct="1"/>
            <a:r>
              <a:rPr lang="en-US" altLang="en-US" sz="2700"/>
              <a:t>Providers</a:t>
            </a:r>
          </a:p>
          <a:p>
            <a:pPr lvl="1" eaLnBrk="1" hangingPunct="1"/>
            <a:r>
              <a:rPr lang="en-US" altLang="en-US" sz="2700"/>
              <a:t>Parent leaders</a:t>
            </a:r>
          </a:p>
          <a:p>
            <a:pPr lvl="1" eaLnBrk="1" hangingPunct="1"/>
            <a:r>
              <a:rPr lang="en-US" altLang="en-US" sz="2700"/>
              <a:t>General public</a:t>
            </a:r>
          </a:p>
          <a:p>
            <a:pPr eaLnBrk="1" hangingPunct="1"/>
            <a:r>
              <a:rPr lang="en-US" altLang="en-US" sz="3000"/>
              <a:t>It’s all about relationships!</a:t>
            </a:r>
          </a:p>
          <a:p>
            <a:pPr eaLnBrk="1" hangingPunct="1"/>
            <a:endParaRPr lang="en-US" altLang="en-US" sz="30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534A39-AFDB-0F2F-6DC3-1ED90D322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BBCE-B637-4BED-9891-2CD104F8AED8}" type="slidenum">
              <a:rPr lang="en-US" sz="1200" dirty="0" smtClean="0">
                <a:latin typeface="Candara"/>
              </a:rPr>
              <a:t>11</a:t>
            </a:fld>
            <a:endParaRPr lang="en-US" sz="1200">
              <a:latin typeface="Candara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24BFCD9-57E2-1225-5B71-28E2B74AEB5A}"/>
              </a:ext>
            </a:extLst>
          </p:cNvPr>
          <p:cNvSpPr txBox="1">
            <a:spLocks/>
          </p:cNvSpPr>
          <p:nvPr/>
        </p:nvSpPr>
        <p:spPr>
          <a:xfrm>
            <a:off x="575099" y="267857"/>
            <a:ext cx="7995557" cy="132556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/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</a:rPr>
              <a:t>Why</a:t>
            </a:r>
            <a: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</a:rPr>
              <a:t> We Use Stories as Tools for Change</a:t>
            </a:r>
            <a:endParaRPr 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E25DF373-0C80-EB9E-5047-B552F774F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14" y="-1588180"/>
            <a:ext cx="8077200" cy="1508125"/>
          </a:xfrm>
        </p:spPr>
        <p:txBody>
          <a:bodyPr/>
          <a:lstStyle/>
          <a:p>
            <a:pPr>
              <a:defRPr/>
            </a:pPr>
            <a:r>
              <a:rPr lang="en-US" altLang="en-US" sz="3600" b="1" i="1">
                <a:latin typeface="+mn-lt"/>
              </a:rPr>
              <a:t>Why</a:t>
            </a:r>
            <a:r>
              <a:rPr lang="en-US" altLang="en-US" sz="3600">
                <a:latin typeface="+mn-lt"/>
              </a:rPr>
              <a:t> We Use Stories as Tools for Change </a:t>
            </a:r>
            <a:r>
              <a:rPr lang="en-US" altLang="en-US" sz="3600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129DECE4-9F32-1CDC-C708-657263415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8800"/>
            <a:ext cx="7924800" cy="4206875"/>
          </a:xfrm>
        </p:spPr>
        <p:txBody>
          <a:bodyPr>
            <a:normAutofit lnSpcReduction="10000"/>
          </a:bodyPr>
          <a:lstStyle/>
          <a:p>
            <a:r>
              <a:rPr lang="en-US" altLang="en-US" sz="2500"/>
              <a:t>Stories convey meaning, build empathy and community, and motivate action</a:t>
            </a:r>
          </a:p>
          <a:p>
            <a:r>
              <a:rPr lang="en-US" altLang="en-US" sz="2500"/>
              <a:t>Stories can engage both feeling/emotion and logic/rationality</a:t>
            </a:r>
          </a:p>
          <a:p>
            <a:r>
              <a:rPr lang="en-US" altLang="en-US" sz="2500"/>
              <a:t>Stories can highlight injustice and create the case for change</a:t>
            </a:r>
          </a:p>
          <a:p>
            <a:r>
              <a:rPr lang="en-US" altLang="en-US" sz="2500"/>
              <a:t>Storytelling as a tool for social change is the purposeful use of a specific narrative form (story) to present the lived experience of individuals/groups in a way that helps others perceive the reality of that experience – they provide windows into the impact of policies on people’s lives</a:t>
            </a:r>
          </a:p>
          <a:p>
            <a:pPr eaLnBrk="1" hangingPunct="1"/>
            <a:endParaRPr lang="en-US" altLang="en-US" sz="3000">
              <a:latin typeface="Goudy Old Style" panose="02020502050305020303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6288464-0643-59AF-7409-44A834179F0F}"/>
              </a:ext>
            </a:extLst>
          </p:cNvPr>
          <p:cNvSpPr txBox="1">
            <a:spLocks/>
          </p:cNvSpPr>
          <p:nvPr/>
        </p:nvSpPr>
        <p:spPr>
          <a:xfrm>
            <a:off x="575099" y="267857"/>
            <a:ext cx="7995557" cy="132556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/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</a:rPr>
              <a:t>Why</a:t>
            </a:r>
            <a: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</a:rPr>
              <a:t> We Use Stories as Tools for Change</a:t>
            </a:r>
            <a:endParaRPr 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D8F62D-7B16-3B8A-AC90-86B8A9097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BBCE-B637-4BED-9891-2CD104F8AED8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2CDFDCF8-6022-63E9-9E94-07CC127E4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257" y="-1653494"/>
            <a:ext cx="8077200" cy="1508125"/>
          </a:xfrm>
        </p:spPr>
        <p:txBody>
          <a:bodyPr/>
          <a:lstStyle/>
          <a:p>
            <a:pPr>
              <a:defRPr/>
            </a:pPr>
            <a:r>
              <a:rPr lang="en-US" altLang="en-US" sz="3600" b="1" i="1">
                <a:latin typeface="+mn-lt"/>
              </a:rPr>
              <a:t>Why</a:t>
            </a:r>
            <a:r>
              <a:rPr lang="en-US" altLang="en-US" sz="3600">
                <a:latin typeface="+mn-lt"/>
              </a:rPr>
              <a:t> We Use Stories as Tools for Change </a:t>
            </a:r>
            <a:r>
              <a:rPr lang="en-US" altLang="en-US" sz="360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750C7220-4C0D-78B8-DBE8-5C0AE1BEC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8800"/>
            <a:ext cx="7924800" cy="4206875"/>
          </a:xfrm>
        </p:spPr>
        <p:txBody>
          <a:bodyPr>
            <a:normAutofit lnSpcReduction="10000"/>
          </a:bodyPr>
          <a:lstStyle/>
          <a:p>
            <a:r>
              <a:rPr lang="en-US" altLang="en-US" sz="2400"/>
              <a:t>People operate in society based largely on default perceptions of reality and also the societal meta-narratives from which we learn about people based on their age, class, race, gender, location, education, and legal history</a:t>
            </a:r>
          </a:p>
          <a:p>
            <a:r>
              <a:rPr lang="en-US" altLang="en-US" sz="2400"/>
              <a:t>The more exposure listeners have to stories from those they consider “other” in some way, the more clarity they have about another’s personal experience</a:t>
            </a:r>
          </a:p>
          <a:p>
            <a:r>
              <a:rPr lang="en-US" altLang="en-US" sz="2400"/>
              <a:t>The listener’s perceptions of others and their relation to them changes</a:t>
            </a:r>
          </a:p>
          <a:p>
            <a:r>
              <a:rPr lang="en-US" altLang="en-US" sz="2400"/>
              <a:t>Listeners often begin to question and evaluate the source of their ideas about others and whether those ideas are valid</a:t>
            </a:r>
          </a:p>
          <a:p>
            <a:r>
              <a:rPr lang="en-US" altLang="en-US" sz="2400"/>
              <a:t>Hearts can be opened – relationships are developed!</a:t>
            </a:r>
            <a:endParaRPr lang="en-US" altLang="en-US" sz="2400">
              <a:latin typeface="Goudy Old Style" panose="02020502050305020303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53CA7F3-E65E-BD9F-FE13-6B4186D62291}"/>
              </a:ext>
            </a:extLst>
          </p:cNvPr>
          <p:cNvSpPr txBox="1">
            <a:spLocks/>
          </p:cNvSpPr>
          <p:nvPr/>
        </p:nvSpPr>
        <p:spPr>
          <a:xfrm>
            <a:off x="575099" y="267857"/>
            <a:ext cx="7995557" cy="132556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/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</a:rPr>
              <a:t>Why</a:t>
            </a:r>
            <a: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</a:rPr>
              <a:t> We Use Stories as Tools for Change</a:t>
            </a:r>
            <a:endParaRPr 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4205A5-DC92-BF3E-A224-DF6DA1F89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BBCE-B637-4BED-9891-2CD104F8AED8}" type="slidenum">
              <a:rPr lang="en-US" sz="1200" dirty="0" smtClean="0">
                <a:latin typeface="Candara"/>
              </a:rPr>
              <a:t>13</a:t>
            </a:fld>
            <a:endParaRPr lang="en-US" sz="1200">
              <a:latin typeface="Candar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" descr="Related image">
            <a:hlinkClick r:id="rId3"/>
            <a:extLst>
              <a:ext uri="{FF2B5EF4-FFF2-40B4-BE49-F238E27FC236}">
                <a16:creationId xmlns:a16="http://schemas.microsoft.com/office/drawing/2014/main" id="{F00CBB66-6413-CBFD-6C8A-FC21ECFFC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703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36CD267-66B2-682D-D72A-AE1B526694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1325563"/>
            <a:ext cx="78867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Quote from Muriel </a:t>
            </a:r>
            <a:r>
              <a:rPr lang="en-US" err="1"/>
              <a:t>Ruykeser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6EE086-2F83-5DD7-52E0-06E4ABACB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BBCE-B637-4BED-9891-2CD104F8AED8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ood Stories Compel People to Change&#10;&#10;The way we feel&#10;Stories Demand an emotional investment.&#10;&#10;The way we think&#10;stories pique and hold interest.&#10;&#10;The way we act&#10;Stories bring energy to the message.&#10;&#10;The way we behave&#10;Stories cause us to take action.">
            <a:hlinkClick r:id="rId3"/>
            <a:extLst>
              <a:ext uri="{FF2B5EF4-FFF2-40B4-BE49-F238E27FC236}">
                <a16:creationId xmlns:a16="http://schemas.microsoft.com/office/drawing/2014/main" id="{616A353F-2226-C192-A014-E1CC9A965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20908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7291A6-DB5D-3EDD-376C-E53B1C57618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1325563"/>
            <a:ext cx="78867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Good Stories Compel People to Change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70ECBC-DEFD-8772-004B-44F416BE9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BBCE-B637-4BED-9891-2CD104F8AED8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8D660B7-D239-93A4-792F-2594435688B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94658" y="-1566408"/>
            <a:ext cx="8077200" cy="1181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How</a:t>
            </a: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We Use Stories as Tools for Change:</a:t>
            </a:r>
          </a:p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Family Resource Specialist Vignettes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CD76D361-BA13-7AF6-C5DF-B0C5BC821A4E}"/>
              </a:ext>
            </a:extLst>
          </p:cNvPr>
          <p:cNvSpPr txBox="1">
            <a:spLocks/>
          </p:cNvSpPr>
          <p:nvPr/>
        </p:nvSpPr>
        <p:spPr bwMode="auto">
          <a:xfrm>
            <a:off x="685800" y="2209800"/>
            <a:ext cx="7924800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000"/>
              <a:t>Shared with funders, federal and state agencies, federal and state legislators, media</a:t>
            </a:r>
          </a:p>
          <a:p>
            <a:pPr eaLnBrk="1" hangingPunct="1"/>
            <a:r>
              <a:rPr lang="en-US" altLang="en-US" sz="3000"/>
              <a:t>Examples and Impact</a:t>
            </a:r>
          </a:p>
          <a:p>
            <a:pPr lvl="1" eaLnBrk="1" hangingPunct="1"/>
            <a:r>
              <a:rPr lang="en-US" altLang="en-US" sz="2700"/>
              <a:t>Affordable Care Act advocacy</a:t>
            </a:r>
          </a:p>
          <a:p>
            <a:pPr lvl="1" eaLnBrk="1" hangingPunct="1"/>
            <a:r>
              <a:rPr lang="en-US" altLang="en-US" sz="2700"/>
              <a:t>Family to Family Health Information Center funding advocacy</a:t>
            </a:r>
          </a:p>
          <a:p>
            <a:pPr eaLnBrk="1" hangingPunct="1"/>
            <a:endParaRPr lang="en-US" altLang="en-US" sz="2700">
              <a:latin typeface="Goudy Old Style" panose="02020502050305020303" pitchFamily="18" charset="0"/>
            </a:endParaRPr>
          </a:p>
          <a:p>
            <a:pPr eaLnBrk="1" hangingPunct="1"/>
            <a:endParaRPr lang="en-US" altLang="en-US" sz="2700">
              <a:latin typeface="Goudy Old Style" panose="02020502050305020303" pitchFamily="18" charset="0"/>
            </a:endParaRPr>
          </a:p>
          <a:p>
            <a:pPr eaLnBrk="1" hangingPunct="1"/>
            <a:endParaRPr lang="en-US" altLang="en-US" sz="3000">
              <a:latin typeface="Goudy Old Style" panose="02020502050305020303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54CDBD8-CFFC-D4BA-7D73-4399788343D7}"/>
              </a:ext>
            </a:extLst>
          </p:cNvPr>
          <p:cNvSpPr txBox="1">
            <a:spLocks/>
          </p:cNvSpPr>
          <p:nvPr/>
        </p:nvSpPr>
        <p:spPr>
          <a:xfrm>
            <a:off x="390042" y="469770"/>
            <a:ext cx="8376557" cy="132556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/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</a:rPr>
              <a:t>HOW</a:t>
            </a:r>
            <a: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</a:rPr>
              <a:t> We Use Stories as Tools for Change:</a:t>
            </a:r>
          </a:p>
          <a:p>
            <a:pPr algn="ctr" defTabSz="457200"/>
            <a: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</a:rPr>
              <a:t>Family Resource Specialist Vignettes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D3B082-759D-268E-B00A-1DFFD19EE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BBCE-B637-4BED-9891-2CD104F8AED8}" type="slidenum">
              <a:rPr lang="en-US" sz="1200" dirty="0" smtClean="0">
                <a:latin typeface="Candara"/>
              </a:rPr>
              <a:t>16</a:t>
            </a:fld>
            <a:endParaRPr lang="en-US" sz="1200">
              <a:latin typeface="Candara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E55F2CD-F477-C3FE-8A57-265AC9F14F7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51387" y="-1596256"/>
            <a:ext cx="8077200" cy="121315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How </a:t>
            </a: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We Use Stories as Tools for Change:</a:t>
            </a:r>
          </a:p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Telling your Story to Make a Change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0D068213-04FF-0D0D-695A-C98EE9D1E48D}"/>
              </a:ext>
            </a:extLst>
          </p:cNvPr>
          <p:cNvSpPr txBox="1">
            <a:spLocks/>
          </p:cNvSpPr>
          <p:nvPr/>
        </p:nvSpPr>
        <p:spPr bwMode="auto">
          <a:xfrm>
            <a:off x="990600" y="2037735"/>
            <a:ext cx="7391400" cy="399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000"/>
              <a:t>Telling your Story to Make a Change training and follow-up support for family leaders examples and impact</a:t>
            </a:r>
          </a:p>
          <a:p>
            <a:pPr lvl="1" eaLnBrk="1" hangingPunct="1"/>
            <a:r>
              <a:rPr lang="en-US" altLang="en-US" sz="2700"/>
              <a:t>Statewide Children’s System of Care for Children with Mental Health and Behavioral Challenges</a:t>
            </a:r>
          </a:p>
          <a:p>
            <a:pPr lvl="1" eaLnBrk="1" hangingPunct="1"/>
            <a:r>
              <a:rPr lang="en-US" altLang="en-US" sz="2700"/>
              <a:t>Statewide Primary Child-Child Psychiatrist Consultation</a:t>
            </a:r>
          </a:p>
          <a:p>
            <a:pPr lvl="1" eaLnBrk="1" hangingPunct="1"/>
            <a:r>
              <a:rPr lang="en-US" altLang="en-US" sz="2700"/>
              <a:t>Community Doulas</a:t>
            </a:r>
          </a:p>
          <a:p>
            <a:pPr eaLnBrk="1" hangingPunct="1"/>
            <a:endParaRPr lang="en-US" altLang="en-US" sz="2700">
              <a:latin typeface="Goudy Old Style" panose="02020502050305020303" pitchFamily="18" charset="0"/>
            </a:endParaRPr>
          </a:p>
          <a:p>
            <a:pPr eaLnBrk="1" hangingPunct="1"/>
            <a:endParaRPr lang="en-US" altLang="en-US" sz="2700">
              <a:latin typeface="Goudy Old Style" panose="02020502050305020303" pitchFamily="18" charset="0"/>
            </a:endParaRPr>
          </a:p>
          <a:p>
            <a:pPr eaLnBrk="1" hangingPunct="1"/>
            <a:endParaRPr lang="en-US" altLang="en-US" sz="3000">
              <a:latin typeface="Goudy Old Style" panose="02020502050305020303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AC5179C-8F71-7038-EB14-391AFE0C1636}"/>
              </a:ext>
            </a:extLst>
          </p:cNvPr>
          <p:cNvSpPr txBox="1">
            <a:spLocks/>
          </p:cNvSpPr>
          <p:nvPr/>
        </p:nvSpPr>
        <p:spPr>
          <a:xfrm>
            <a:off x="496441" y="399540"/>
            <a:ext cx="8376557" cy="132556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/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</a:rPr>
              <a:t>HOW</a:t>
            </a:r>
            <a: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</a:rPr>
              <a:t> We Use Stories as Tools for Change:</a:t>
            </a:r>
          </a:p>
          <a:p>
            <a:pPr algn="ctr" defTabSz="457200"/>
            <a: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</a:rPr>
              <a:t>Telling your Story to Make a Change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00434-1419-533E-48A1-89D0A5705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BBCE-B637-4BED-9891-2CD104F8AED8}" type="slidenum">
              <a:rPr lang="en-US" sz="1200" dirty="0" smtClean="0">
                <a:latin typeface="Candara"/>
              </a:rPr>
              <a:t>17</a:t>
            </a:fld>
            <a:endParaRPr lang="en-US" sz="1200">
              <a:latin typeface="Candara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87C74B0-4E9B-7861-224F-459AE1ED0B9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1000" y="-1214284"/>
            <a:ext cx="8077200" cy="15081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How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We Use Stories as Tools for Change:</a:t>
            </a:r>
          </a:p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Parent Leader and Professional Development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302E620A-A9E4-C5CE-7EAC-FA8386D2B928}"/>
              </a:ext>
            </a:extLst>
          </p:cNvPr>
          <p:cNvSpPr txBox="1">
            <a:spLocks/>
          </p:cNvSpPr>
          <p:nvPr/>
        </p:nvSpPr>
        <p:spPr bwMode="auto">
          <a:xfrm>
            <a:off x="685800" y="1828800"/>
            <a:ext cx="79248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000"/>
              <a:t>Using stories in Parent Leader and Professional development examples and impact:</a:t>
            </a:r>
          </a:p>
          <a:p>
            <a:pPr lvl="1" eaLnBrk="1" hangingPunct="1"/>
            <a:r>
              <a:rPr lang="en-US" altLang="en-US" sz="2700"/>
              <a:t>Parent-led screening training for professionals</a:t>
            </a:r>
          </a:p>
          <a:p>
            <a:pPr lvl="1" eaLnBrk="1" hangingPunct="1"/>
            <a:r>
              <a:rPr lang="en-US" altLang="en-US" sz="2700"/>
              <a:t>SPAN Resource Parent and Special Education Volunteer Advocate training for parent leaders</a:t>
            </a:r>
          </a:p>
          <a:p>
            <a:pPr lvl="1" eaLnBrk="1" hangingPunct="1"/>
            <a:r>
              <a:rPr lang="en-US" altLang="en-US" sz="2700"/>
              <a:t>Staff development on the child welfare system</a:t>
            </a:r>
          </a:p>
          <a:p>
            <a:pPr eaLnBrk="1" hangingPunct="1"/>
            <a:endParaRPr lang="en-US" altLang="en-US" sz="2700">
              <a:latin typeface="Goudy Old Style" panose="02020502050305020303" pitchFamily="18" charset="0"/>
            </a:endParaRPr>
          </a:p>
          <a:p>
            <a:pPr eaLnBrk="1" hangingPunct="1"/>
            <a:endParaRPr lang="en-US" altLang="en-US" sz="3000">
              <a:latin typeface="Goudy Old Style" panose="02020502050305020303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7670628-7E7B-8695-67E7-F314672A6A53}"/>
              </a:ext>
            </a:extLst>
          </p:cNvPr>
          <p:cNvSpPr txBox="1">
            <a:spLocks/>
          </p:cNvSpPr>
          <p:nvPr/>
        </p:nvSpPr>
        <p:spPr>
          <a:xfrm>
            <a:off x="390042" y="223964"/>
            <a:ext cx="8376557" cy="132556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/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</a:rPr>
              <a:t>HOW</a:t>
            </a:r>
            <a: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</a:rPr>
              <a:t> We Use Stories as Tools for Change:</a:t>
            </a:r>
          </a:p>
          <a:p>
            <a:pPr algn="ctr" defTabSz="457200"/>
            <a: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</a:rPr>
              <a:t>Parent Leader and Professional Development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0D7F86-F061-E7A2-51B2-775480FFD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BBCE-B637-4BED-9891-2CD104F8AED8}" type="slidenum">
              <a:rPr lang="en-US" sz="1200" dirty="0" smtClean="0">
                <a:latin typeface="Candara"/>
              </a:rPr>
              <a:t>18</a:t>
            </a:fld>
            <a:endParaRPr lang="en-US" sz="1200">
              <a:latin typeface="Candar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0B96C15-22F5-67A5-F728-101F1F5A235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0323" y="-882445"/>
            <a:ext cx="8077200" cy="69696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Tools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4F60EA8E-C8EF-21BD-4CF4-2CFBD5EB3723}"/>
              </a:ext>
            </a:extLst>
          </p:cNvPr>
          <p:cNvSpPr txBox="1">
            <a:spLocks/>
          </p:cNvSpPr>
          <p:nvPr/>
        </p:nvSpPr>
        <p:spPr bwMode="auto">
          <a:xfrm>
            <a:off x="685800" y="1828800"/>
            <a:ext cx="79248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000"/>
              <a:t>Family Resource Specialist vignette template</a:t>
            </a:r>
          </a:p>
          <a:p>
            <a:pPr eaLnBrk="1" hangingPunct="1"/>
            <a:r>
              <a:rPr lang="en-US" altLang="en-US" sz="3000"/>
              <a:t>Telling your Story to Make a Change Family Story Guide and Template</a:t>
            </a:r>
          </a:p>
          <a:p>
            <a:pPr eaLnBrk="1" hangingPunct="1"/>
            <a:r>
              <a:rPr lang="en-US" altLang="en-US" sz="3000"/>
              <a:t>Maternal and Child Health Block Grant Family Story Template</a:t>
            </a:r>
          </a:p>
          <a:p>
            <a:pPr eaLnBrk="1" hangingPunct="1"/>
            <a:r>
              <a:rPr lang="en-US" altLang="en-US" sz="3000"/>
              <a:t>Healthcare Family Story Book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D83E9B9-AEF4-E594-81EC-98B8982D8FA9}"/>
              </a:ext>
            </a:extLst>
          </p:cNvPr>
          <p:cNvSpPr txBox="1">
            <a:spLocks/>
          </p:cNvSpPr>
          <p:nvPr/>
        </p:nvSpPr>
        <p:spPr>
          <a:xfrm>
            <a:off x="390042" y="469770"/>
            <a:ext cx="8376557" cy="103059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/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</a:rPr>
              <a:t>Tools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6DB8FC-C6C3-FE5B-DC6B-8832AA140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BBCE-B637-4BED-9891-2CD104F8AED8}" type="slidenum">
              <a:rPr lang="en-US" sz="1200" dirty="0" smtClean="0">
                <a:latin typeface="Candara"/>
              </a:rPr>
              <a:t>19</a:t>
            </a:fld>
            <a:endParaRPr lang="en-US" sz="1200">
              <a:latin typeface="Candar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39236DE4-CC61-466F-07D3-F8F87F413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933" y="186861"/>
            <a:ext cx="7676133" cy="818029"/>
          </a:xfr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defTabSz="457200"/>
            <a:r>
              <a:rPr lang="en-US" sz="48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+mn-ea"/>
                <a:cs typeface="+mn-cs"/>
              </a:rPr>
              <a:t>Accessibility</a:t>
            </a:r>
          </a:p>
        </p:txBody>
      </p:sp>
      <p:sp>
        <p:nvSpPr>
          <p:cNvPr id="3" name="Content Placeholder 2" descr="Using Closed Captioning.  To start using CC, clic the caption button.">
            <a:extLst>
              <a:ext uri="{FF2B5EF4-FFF2-40B4-BE49-F238E27FC236}">
                <a16:creationId xmlns:a16="http://schemas.microsoft.com/office/drawing/2014/main" id="{948FCF2B-3237-4596-B397-06AE46C68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698" y="1423564"/>
            <a:ext cx="4884656" cy="12038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/>
              <a:t>Using Closed Captioning</a:t>
            </a:r>
          </a:p>
          <a:p>
            <a:r>
              <a:rPr lang="en-US" sz="1600"/>
              <a:t>To start using CC, click the caption button.</a:t>
            </a:r>
            <a:endParaRPr lang="en-US" sz="6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6DEECF-17B7-4D57-A73B-819B45FBF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288" t="62671" r="47598" b="28011"/>
          <a:stretch/>
        </p:blipFill>
        <p:spPr>
          <a:xfrm>
            <a:off x="6025278" y="1368588"/>
            <a:ext cx="1003843" cy="648491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619A134-E7CF-4FB4-B2BC-F1F8CC16D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231349" y="1692833"/>
            <a:ext cx="561109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55708A5-08D7-4086-A893-A683C9C9E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252353" y="4359165"/>
            <a:ext cx="561109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121A506-5C04-4942-A7AC-CFD783377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268904" y="5467896"/>
            <a:ext cx="561109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AD1E92A-3BF2-45AA-A71F-1EB6B5D9A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016" t="7592" r="14276" b="19744"/>
          <a:stretch/>
        </p:blipFill>
        <p:spPr>
          <a:xfrm>
            <a:off x="6285268" y="2638210"/>
            <a:ext cx="483865" cy="51677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C9345D-0D27-49A1-B4BC-D50C084F8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64911" y="2251841"/>
            <a:ext cx="90937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A01460A-BB3A-469B-9EC5-03A948046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80762" y="2297917"/>
            <a:ext cx="5160390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s-ES" b="1">
                <a:solidFill>
                  <a:prstClr val="black"/>
                </a:solidFill>
                <a:latin typeface="Calibri" panose="020F0502020204030204"/>
              </a:rPr>
              <a:t>Uso de la interpretación de idiomas</a:t>
            </a:r>
            <a:endParaRPr lang="es-ES" sz="1100" b="1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 defTabSz="685800">
              <a:buFont typeface="Arial" panose="020B0604020202020204" pitchFamily="34" charset="0"/>
              <a:buChar char="•"/>
            </a:pPr>
            <a:endParaRPr lang="es-ES" sz="1100" b="1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 defTabSz="685800">
              <a:buFont typeface="Arial" panose="020B0604020202020204" pitchFamily="34" charset="0"/>
              <a:buChar char="•"/>
            </a:pPr>
            <a:r>
              <a:rPr lang="es-ES" sz="1600">
                <a:solidFill>
                  <a:prstClr val="black"/>
                </a:solidFill>
                <a:latin typeface="Calibri" panose="020F0502020204030204"/>
              </a:rPr>
              <a:t>Hagan clic en el icono de interpretación.</a:t>
            </a:r>
            <a:endParaRPr lang="en-US" sz="160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en-US" sz="160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en-US" sz="160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en-US" sz="160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 defTabSz="685800"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prstClr val="black"/>
                </a:solidFill>
                <a:latin typeface="Calibri" panose="020F0502020204030204"/>
              </a:rPr>
              <a:t>Seleccionen</a:t>
            </a:r>
            <a:r>
              <a:rPr lang="en-US" sz="1600">
                <a:solidFill>
                  <a:prstClr val="black"/>
                </a:solidFill>
                <a:latin typeface="Calibri" panose="020F0502020204030204"/>
              </a:rPr>
              <a:t> “Spanish”.</a:t>
            </a:r>
          </a:p>
          <a:p>
            <a:pPr defTabSz="685800"/>
            <a:endParaRPr lang="en-US" sz="160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 defTabSz="685800"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prstClr val="black"/>
                </a:solidFill>
                <a:latin typeface="Calibri" panose="020F0502020204030204"/>
              </a:rPr>
              <a:t>Después</a:t>
            </a:r>
            <a:r>
              <a:rPr lang="en-US" sz="1600">
                <a:solidFill>
                  <a:prstClr val="black"/>
                </a:solidFill>
                <a:latin typeface="Calibri" panose="020F0502020204030204"/>
              </a:rPr>
              <a:t> de </a:t>
            </a:r>
            <a:r>
              <a:rPr lang="en-US" sz="1600" err="1">
                <a:solidFill>
                  <a:prstClr val="black"/>
                </a:solidFill>
                <a:latin typeface="Calibri" panose="020F0502020204030204"/>
              </a:rPr>
              <a:t>seleccionar</a:t>
            </a:r>
            <a:r>
              <a:rPr lang="en-US" sz="1600">
                <a:solidFill>
                  <a:prstClr val="black"/>
                </a:solidFill>
                <a:latin typeface="Calibri" panose="020F0502020204030204"/>
              </a:rPr>
              <a:t> “</a:t>
            </a:r>
            <a:r>
              <a:rPr lang="en-US" sz="1600" err="1">
                <a:solidFill>
                  <a:prstClr val="black"/>
                </a:solidFill>
                <a:latin typeface="Calibri" panose="020F0502020204030204"/>
              </a:rPr>
              <a:t>español</a:t>
            </a:r>
            <a:r>
              <a:rPr lang="en-US" sz="1600">
                <a:solidFill>
                  <a:prstClr val="black"/>
                </a:solidFill>
                <a:latin typeface="Calibri" panose="020F0502020204030204"/>
              </a:rPr>
              <a:t>”, </a:t>
            </a:r>
            <a:r>
              <a:rPr lang="es-ES" sz="1600">
                <a:solidFill>
                  <a:prstClr val="black"/>
                </a:solidFill>
                <a:latin typeface="Calibri" panose="020F0502020204030204"/>
              </a:rPr>
              <a:t>hagan clic </a:t>
            </a:r>
            <a:r>
              <a:rPr lang="en-US" sz="1600">
                <a:solidFill>
                  <a:prstClr val="black"/>
                </a:solidFill>
                <a:latin typeface="Calibri" panose="020F0502020204030204"/>
              </a:rPr>
              <a:t>"Mute Original Audio“.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43D8324-E380-4C6A-8BBA-C9B246896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252352" y="3886200"/>
            <a:ext cx="561109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679F985C-C97E-4EA2-90AB-177073B87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70" t="38840"/>
          <a:stretch/>
        </p:blipFill>
        <p:spPr>
          <a:xfrm>
            <a:off x="6285268" y="3333953"/>
            <a:ext cx="2312194" cy="1329756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4199FF9-6184-414A-9EB8-593F2D9D1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252353" y="2896599"/>
            <a:ext cx="561109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4027CE1-F552-4768-9530-3D924733C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6" y="4859857"/>
            <a:ext cx="9112786" cy="22862"/>
          </a:xfrm>
          <a:prstGeom prst="rect">
            <a:avLst/>
          </a:prstGeom>
        </p:spPr>
      </p:pic>
      <p:sp>
        <p:nvSpPr>
          <p:cNvPr id="19" name="Content Placeholder 2" descr="Using ASL. To pin the intepreter, hoveer over the video of the participant you want to pin and click. From the menu, click pin.">
            <a:extLst>
              <a:ext uri="{FF2B5EF4-FFF2-40B4-BE49-F238E27FC236}">
                <a16:creationId xmlns:a16="http://schemas.microsoft.com/office/drawing/2014/main" id="{732C54C3-E22C-46B7-ADBC-BDE4709E2417}"/>
              </a:ext>
            </a:extLst>
          </p:cNvPr>
          <p:cNvSpPr txBox="1">
            <a:spLocks/>
          </p:cNvSpPr>
          <p:nvPr/>
        </p:nvSpPr>
        <p:spPr>
          <a:xfrm>
            <a:off x="493225" y="4989841"/>
            <a:ext cx="4884658" cy="150303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</a:pPr>
            <a:r>
              <a:rPr lang="en-US" sz="1800" b="1">
                <a:solidFill>
                  <a:prstClr val="black"/>
                </a:solidFill>
                <a:latin typeface="Calibri" panose="020F0502020204030204"/>
              </a:rPr>
              <a:t>Using ASL</a:t>
            </a:r>
            <a:endParaRPr lang="en-US" sz="1800">
              <a:solidFill>
                <a:prstClr val="black"/>
              </a:solidFill>
              <a:latin typeface="Calibri" panose="020F0502020204030204"/>
            </a:endParaRPr>
          </a:p>
          <a:p>
            <a:pPr marL="171450" indent="-171450" defTabSz="685800">
              <a:spcBef>
                <a:spcPts val="750"/>
              </a:spcBef>
            </a:pPr>
            <a:r>
              <a:rPr lang="en-US" sz="1600">
                <a:solidFill>
                  <a:prstClr val="black"/>
                </a:solidFill>
                <a:latin typeface="Calibri" panose="020F0502020204030204"/>
              </a:rPr>
              <a:t>On the toolbar, click the interpretation icon.</a:t>
            </a:r>
          </a:p>
          <a:p>
            <a:pPr marL="171450" indent="-171450" defTabSz="685800">
              <a:spcBef>
                <a:spcPts val="750"/>
              </a:spcBef>
            </a:pPr>
            <a:r>
              <a:rPr lang="en-US" sz="1600">
                <a:solidFill>
                  <a:prstClr val="black"/>
                </a:solidFill>
                <a:latin typeface="Calibri" panose="020F0502020204030204"/>
              </a:rPr>
              <a:t>Under “Watch,” choose the available channel to view. </a:t>
            </a:r>
          </a:p>
          <a:p>
            <a:pPr marL="0" indent="0" defTabSz="685800">
              <a:spcBef>
                <a:spcPts val="750"/>
              </a:spcBef>
              <a:buNone/>
            </a:pPr>
            <a:r>
              <a:rPr lang="en-US" sz="1600">
                <a:solidFill>
                  <a:prstClr val="black"/>
                </a:solidFill>
                <a:latin typeface="Calibri" panose="020F0502020204030204"/>
              </a:rPr>
              <a:t>A floating video window will appear of the interpreter that you can resize or move as needed. </a:t>
            </a:r>
            <a:endParaRPr lang="en-US" sz="20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318AA2-6161-CA7D-3C69-6F2071EE9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3249" y="6591810"/>
            <a:ext cx="762000" cy="271463"/>
          </a:xfrm>
        </p:spPr>
        <p:txBody>
          <a:bodyPr/>
          <a:lstStyle/>
          <a:p>
            <a:fld id="{55ADE183-8E68-2F4D-8BDF-6BCCFF36C9AF}" type="slidenum">
              <a:rPr lang="en-US" sz="1200" dirty="0" smtClean="0">
                <a:latin typeface="Candara"/>
              </a:rPr>
              <a:t>2</a:t>
            </a:fld>
            <a:endParaRPr lang="en-US" sz="1200">
              <a:latin typeface="Candara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A30CC59-0A5F-4031-9652-0EDDDDD86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016" t="7592" r="14276" b="19744"/>
          <a:stretch/>
        </p:blipFill>
        <p:spPr>
          <a:xfrm>
            <a:off x="6285266" y="5157214"/>
            <a:ext cx="483865" cy="51677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49AAE7-089C-4C9D-A39F-770356CB8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-1" b="71434"/>
          <a:stretch/>
        </p:blipFill>
        <p:spPr>
          <a:xfrm>
            <a:off x="6220271" y="5763004"/>
            <a:ext cx="2476278" cy="785963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8425BEA-85FB-4270-90B3-802295DEB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268904" y="6401346"/>
            <a:ext cx="581301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564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>
            <a:extLst>
              <a:ext uri="{FF2B5EF4-FFF2-40B4-BE49-F238E27FC236}">
                <a16:creationId xmlns:a16="http://schemas.microsoft.com/office/drawing/2014/main" id="{46F14E9D-6A54-3893-6073-1E6343A94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521" y="-900778"/>
            <a:ext cx="7886700" cy="6254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>
                <a:latin typeface="+mn-lt"/>
              </a:rPr>
              <a:t>Other resources</a:t>
            </a:r>
          </a:p>
        </p:txBody>
      </p:sp>
      <p:sp>
        <p:nvSpPr>
          <p:cNvPr id="73731" name="Content Placeholder 2">
            <a:extLst>
              <a:ext uri="{FF2B5EF4-FFF2-40B4-BE49-F238E27FC236}">
                <a16:creationId xmlns:a16="http://schemas.microsoft.com/office/drawing/2014/main" id="{5985B47C-42C5-5411-A279-0023B55C4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43000"/>
            <a:ext cx="7886700" cy="53340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/>
              <a:t>Storytelling as a Catalyst for Systems Change: </a:t>
            </a:r>
            <a:r>
              <a:rPr lang="en-US" altLang="en-US">
                <a:hlinkClick r:id="rId3"/>
              </a:rPr>
              <a:t>www.ncwwi.org</a:t>
            </a:r>
            <a:r>
              <a:rPr lang="en-US" altLang="en-US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/>
              <a:t>Infographic &amp; free Download Guide to Nonprofit Storytelling: </a:t>
            </a:r>
            <a:r>
              <a:rPr lang="en-US" altLang="en-US">
                <a:hlinkClick r:id="rId4"/>
              </a:rPr>
              <a:t>https://www.classy.org/blog/infographic-nonprofit-storytelling/</a:t>
            </a:r>
            <a:r>
              <a:rPr lang="en-US" altLang="en-US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/>
              <a:t>Zero to Three: How to Advocate through Stories: </a:t>
            </a:r>
            <a:r>
              <a:rPr lang="en-US" altLang="en-US">
                <a:hlinkClick r:id="rId5"/>
              </a:rPr>
              <a:t>https://www.zerotothree.org/resources/481-how-to-advocate-through-stories-tell-the-solutions-story</a:t>
            </a:r>
            <a:r>
              <a:rPr lang="en-US" altLang="en-US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/>
              <a:t>SPAN Stories Project: </a:t>
            </a:r>
            <a:r>
              <a:rPr lang="en-US" altLang="en-US">
                <a:hlinkClick r:id="rId6"/>
              </a:rPr>
              <a:t>https://spanadvocacy.org/span-stories-project/</a:t>
            </a:r>
            <a:r>
              <a:rPr lang="en-US" altLang="en-US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/>
              <a:t>An example of parent and self-advocate stories about autism, child care, school district use of child welfare to intimidate parents, how to make schools safe for LGBTQ youth, living deaf-blind in Iowa, developing self-advocacy skills in a child with deaf-blindness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hlinkClick r:id="rId7"/>
              </a:rPr>
              <a:t>https://www.youtube.com/watch?v=T6D7opL4X-Y</a:t>
            </a:r>
            <a:endParaRPr lang="en-US" altLang="en-US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hlinkClick r:id="rId8"/>
              </a:rPr>
              <a:t>https://www.youtube.com/watch?v=Awv1sSyJJro</a:t>
            </a:r>
            <a:endParaRPr lang="en-US" altLang="en-US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hlinkClick r:id="rId9"/>
              </a:rPr>
              <a:t>https://www.youtube.com/watch?v=2Nd7k2MU8l0</a:t>
            </a:r>
            <a:endParaRPr lang="en-US" altLang="en-US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hlinkClick r:id="rId10"/>
              </a:rPr>
              <a:t>https://www.youtube.com/watch?v=WO9aV3vhQ-w</a:t>
            </a:r>
            <a:endParaRPr lang="en-US" altLang="en-US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hlinkClick r:id="rId11"/>
              </a:rPr>
              <a:t>https://www.youtube.com/watch?v=ifhVUJlja2U</a:t>
            </a:r>
            <a:endParaRPr lang="en-US" altLang="en-US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hlinkClick r:id="rId12"/>
              </a:rPr>
              <a:t>https://www.youtube.com/watch?v=7uoniQwo3oQ</a:t>
            </a:r>
            <a:r>
              <a:rPr lang="en-US" altLang="en-US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/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/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b="1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5C7A59B-0D62-A419-0D1E-85F88E59EDCB}"/>
              </a:ext>
            </a:extLst>
          </p:cNvPr>
          <p:cNvSpPr txBox="1">
            <a:spLocks/>
          </p:cNvSpPr>
          <p:nvPr/>
        </p:nvSpPr>
        <p:spPr>
          <a:xfrm>
            <a:off x="390042" y="469770"/>
            <a:ext cx="8376557" cy="6250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/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</a:rPr>
              <a:t>Other 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07A529-BCA8-B6A5-24BD-0CB0B40BF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BBCE-B637-4BED-9891-2CD104F8AED8}" type="slidenum">
              <a:rPr lang="en-US" sz="1200" dirty="0" smtClean="0">
                <a:latin typeface="Candara"/>
              </a:rPr>
              <a:t>20</a:t>
            </a:fld>
            <a:endParaRPr lang="en-US" sz="1200">
              <a:latin typeface="Candar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7328" y="-1555658"/>
            <a:ext cx="7772400" cy="1470025"/>
          </a:xfrm>
        </p:spPr>
        <p:txBody>
          <a:bodyPr/>
          <a:lstStyle/>
          <a:p>
            <a:r>
              <a:rPr lang="en-US"/>
              <a:t>Perspectives</a:t>
            </a:r>
            <a:br>
              <a:rPr lang="en-US"/>
            </a:br>
            <a:r>
              <a:rPr lang="en-US"/>
              <a:t> on Stories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8740"/>
            <a:ext cx="6400800" cy="2437955"/>
          </a:xfrm>
        </p:spPr>
        <p:txBody>
          <a:bodyPr>
            <a:normAutofit/>
          </a:bodyPr>
          <a:lstStyle/>
          <a:p>
            <a:r>
              <a:rPr lang="en-US" b="1" i="1"/>
              <a:t>Dispute Resolution Manager</a:t>
            </a:r>
          </a:p>
          <a:p>
            <a:endParaRPr lang="en-US"/>
          </a:p>
          <a:p>
            <a:r>
              <a:rPr lang="en-US" sz="2400"/>
              <a:t>Jo Anne Blades</a:t>
            </a:r>
          </a:p>
          <a:p>
            <a:r>
              <a:rPr lang="en-US" sz="2400"/>
              <a:t>Special Education Resolution Center</a:t>
            </a:r>
          </a:p>
          <a:p>
            <a:r>
              <a:rPr lang="en-US" sz="2400"/>
              <a:t>Oklahoma State University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66F7E09-639B-6E4D-E0D6-0504EDB79408}"/>
              </a:ext>
            </a:extLst>
          </p:cNvPr>
          <p:cNvSpPr txBox="1">
            <a:spLocks/>
          </p:cNvSpPr>
          <p:nvPr/>
        </p:nvSpPr>
        <p:spPr>
          <a:xfrm>
            <a:off x="390042" y="1096577"/>
            <a:ext cx="8376557" cy="132556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/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</a:rPr>
              <a:t>Perspectives on Stories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54EC9-33CE-18D8-73D6-B26FF52E1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A011-92C4-41D9-82B9-BF8E62DAE0D2}" type="slidenum">
              <a:rPr lang="en-US" sz="1200" dirty="0" smtClean="0">
                <a:latin typeface="Candara"/>
              </a:rPr>
              <a:pPr/>
              <a:t>21</a:t>
            </a:fld>
            <a:endParaRPr lang="en-US" sz="1200"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4025201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295" y="-1429261"/>
            <a:ext cx="7886700" cy="1325563"/>
          </a:xfrm>
        </p:spPr>
        <p:txBody>
          <a:bodyPr/>
          <a:lstStyle/>
          <a:p>
            <a:r>
              <a:rPr lang="en-US"/>
              <a:t>Dispute Resolution Manager</a:t>
            </a:r>
          </a:p>
        </p:txBody>
      </p:sp>
      <p:pic>
        <p:nvPicPr>
          <p:cNvPr id="4" name="Content Placeholder 3" descr="CADRE Continuum stages of conflict: prevention - family engagement, participant and stakeholder training, stakeholder council, collaborative rule making; disagreement - parent to parent assistance, case manager, telephone intermediary; conflict - facilitation, mediation models, ombudsperson, third party opinion/consultation; procedural safeguards - resolution meeting, mediation under IDEA, written state complaints, due process hearings; legal review - hearing appeal, litigation legislation. &#10;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803" r="-18803"/>
          <a:stretch>
            <a:fillRect/>
          </a:stretch>
        </p:blipFill>
        <p:spPr/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3C81E44-5C8A-742F-CE84-B0BB90E5E327}"/>
              </a:ext>
            </a:extLst>
          </p:cNvPr>
          <p:cNvSpPr txBox="1">
            <a:spLocks/>
          </p:cNvSpPr>
          <p:nvPr/>
        </p:nvSpPr>
        <p:spPr>
          <a:xfrm>
            <a:off x="390042" y="469770"/>
            <a:ext cx="8376557" cy="95685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/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</a:rPr>
              <a:t>Dispute Resolution Manager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B4E19-841E-2573-1909-B43EDD937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BBCE-B637-4BED-9891-2CD104F8AED8}" type="slidenum">
              <a:rPr lang="en-US" sz="1200" dirty="0" smtClean="0">
                <a:latin typeface="Candara"/>
              </a:rPr>
              <a:t>22</a:t>
            </a:fld>
            <a:endParaRPr lang="en-US" sz="1200">
              <a:latin typeface="Candar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38993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715" y="-1380100"/>
            <a:ext cx="7886700" cy="1325563"/>
          </a:xfrm>
        </p:spPr>
        <p:txBody>
          <a:bodyPr/>
          <a:lstStyle/>
          <a:p>
            <a:r>
              <a:rPr lang="en-US"/>
              <a:t>Dispute Resolution Manager </a:t>
            </a:r>
            <a:r>
              <a:rPr lang="en-US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14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Early Intervention </a:t>
            </a:r>
            <a:endParaRPr lang="en-US" sz="3600">
              <a:cs typeface="Calibri"/>
            </a:endParaRPr>
          </a:p>
          <a:p>
            <a:pPr lvl="1"/>
            <a:r>
              <a:rPr lang="en-US" sz="3200"/>
              <a:t>Participant and Stakeholder Training</a:t>
            </a:r>
            <a:endParaRPr lang="en-US" sz="3200">
              <a:cs typeface="Calibri"/>
            </a:endParaRPr>
          </a:p>
          <a:p>
            <a:pPr lvl="2"/>
            <a:r>
              <a:rPr lang="en-US" sz="2400"/>
              <a:t>Teach the importance of stories in our lives.</a:t>
            </a:r>
            <a:endParaRPr lang="en-US" sz="2400">
              <a:cs typeface="Calibri"/>
            </a:endParaRPr>
          </a:p>
          <a:p>
            <a:pPr lvl="2"/>
            <a:r>
              <a:rPr lang="en-US" sz="2400"/>
              <a:t>Use theories upon how those stories are created.</a:t>
            </a:r>
            <a:endParaRPr lang="en-US" sz="2400">
              <a:cs typeface="Calibri"/>
            </a:endParaRPr>
          </a:p>
          <a:p>
            <a:pPr lvl="2"/>
            <a:r>
              <a:rPr lang="en-US" sz="2400"/>
              <a:t>Theories developed by Chris Argyris (1923-2013).</a:t>
            </a:r>
            <a:endParaRPr lang="en-US" sz="2400">
              <a:cs typeface="Calibri"/>
            </a:endParaRPr>
          </a:p>
          <a:p>
            <a:pPr lvl="2"/>
            <a:r>
              <a:rPr lang="en-US" sz="2400"/>
              <a:t>We add these concepts in our training of</a:t>
            </a:r>
            <a:endParaRPr lang="en-US" sz="2400">
              <a:cs typeface="Calibri"/>
            </a:endParaRPr>
          </a:p>
          <a:p>
            <a:pPr lvl="3"/>
            <a:r>
              <a:rPr lang="en-US" sz="2000"/>
              <a:t>Neutrals that perform services.</a:t>
            </a:r>
            <a:endParaRPr lang="en-US" sz="2000">
              <a:cs typeface="Calibri"/>
            </a:endParaRPr>
          </a:p>
          <a:p>
            <a:pPr lvl="3"/>
            <a:r>
              <a:rPr lang="en-US" sz="2000"/>
              <a:t>SERC Advisory Council</a:t>
            </a:r>
            <a:endParaRPr lang="en-US" sz="2000">
              <a:cs typeface="Calibri"/>
            </a:endParaRPr>
          </a:p>
          <a:p>
            <a:pPr lvl="3"/>
            <a:r>
              <a:rPr lang="en-US" sz="2000"/>
              <a:t>Stakeholder training in communication for parents and schools (See </a:t>
            </a:r>
            <a:r>
              <a:rPr lang="en-US" sz="2000">
                <a:hlinkClick r:id="rId3"/>
              </a:rPr>
              <a:t>www.okserc.org</a:t>
            </a:r>
            <a:r>
              <a:rPr lang="en-US" sz="2000"/>
              <a:t> - Stakeholder Training &amp; Wisdom Wednesday Webinars) </a:t>
            </a:r>
            <a:endParaRPr lang="en-US" sz="2000">
              <a:cs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4F8ABA5-2303-ED78-5AC8-5E2788C019B3}"/>
              </a:ext>
            </a:extLst>
          </p:cNvPr>
          <p:cNvSpPr txBox="1">
            <a:spLocks/>
          </p:cNvSpPr>
          <p:nvPr/>
        </p:nvSpPr>
        <p:spPr>
          <a:xfrm>
            <a:off x="390042" y="469770"/>
            <a:ext cx="8376557" cy="95685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/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</a:rPr>
              <a:t>Dispute Resolution Manager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E004C-7328-C525-100E-F5BFBB963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BBCE-B637-4BED-9891-2CD104F8AED8}" type="slidenum">
              <a:rPr lang="en-US" sz="1200" dirty="0" smtClean="0">
                <a:latin typeface="Candara"/>
              </a:rPr>
              <a:t>23</a:t>
            </a:fld>
            <a:endParaRPr lang="en-US" sz="1200">
              <a:latin typeface="Candar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4455649"/>
      </p:ext>
    </p:extLst>
  </p:cSld>
  <p:clrMapOvr>
    <a:masterClrMapping/>
  </p:clrMapOvr>
  <p:extLst mod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682" y="-1503003"/>
            <a:ext cx="7886700" cy="1325563"/>
          </a:xfrm>
        </p:spPr>
        <p:txBody>
          <a:bodyPr/>
          <a:lstStyle/>
          <a:p>
            <a:r>
              <a:rPr lang="en-US"/>
              <a:t>The Ladder of Inference</a:t>
            </a:r>
          </a:p>
        </p:txBody>
      </p:sp>
      <p:pic>
        <p:nvPicPr>
          <p:cNvPr id="4" name="Content Placeholder 3" descr="Ladder of Inference - I select data from what I observer, I add meanings cultural and personal, I Make assumptions based on the meanings I added, I draw Conclusions, I adopt beliefs about the world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68"/>
          <a:stretch/>
        </p:blipFill>
        <p:spPr>
          <a:xfrm>
            <a:off x="628650" y="1715012"/>
            <a:ext cx="7923632" cy="4675522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CE1D170-8201-5B0A-855B-B841E2DBCE3E}"/>
              </a:ext>
            </a:extLst>
          </p:cNvPr>
          <p:cNvSpPr txBox="1">
            <a:spLocks/>
          </p:cNvSpPr>
          <p:nvPr/>
        </p:nvSpPr>
        <p:spPr>
          <a:xfrm>
            <a:off x="390042" y="469770"/>
            <a:ext cx="8376557" cy="115349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/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</a:rPr>
              <a:t>The Ladder of Inference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5F5F3-F2D3-E71F-777D-6EB6D76B6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BBCE-B637-4BED-9891-2CD104F8AED8}" type="slidenum">
              <a:rPr lang="en-US" sz="1200" dirty="0" smtClean="0">
                <a:latin typeface="Candara"/>
              </a:rPr>
              <a:t>24</a:t>
            </a:fld>
            <a:endParaRPr lang="en-US" sz="1200">
              <a:latin typeface="Candar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4682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5" y="-1404681"/>
            <a:ext cx="7886700" cy="1325563"/>
          </a:xfrm>
        </p:spPr>
        <p:txBody>
          <a:bodyPr/>
          <a:lstStyle/>
          <a:p>
            <a:r>
              <a:rPr lang="en-US"/>
              <a:t>Dispute Resolution Manger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Prevention and Disagreement Stages</a:t>
            </a:r>
            <a:endParaRPr lang="en-US" sz="3200">
              <a:cs typeface="Calibri"/>
            </a:endParaRPr>
          </a:p>
          <a:p>
            <a:pPr lvl="1"/>
            <a:r>
              <a:rPr lang="en-US" sz="2800"/>
              <a:t>Telephone contacts with consumers </a:t>
            </a:r>
            <a:r>
              <a:rPr lang="mr-IN" sz="2800">
                <a:cs typeface="Mangal"/>
              </a:rPr>
              <a:t>–</a:t>
            </a:r>
            <a:r>
              <a:rPr lang="en-US" sz="2800"/>
              <a:t> parents or school representatives.</a:t>
            </a:r>
            <a:endParaRPr lang="en-US" sz="2800">
              <a:cs typeface="Calibri"/>
            </a:endParaRPr>
          </a:p>
          <a:p>
            <a:pPr lvl="2"/>
            <a:r>
              <a:rPr lang="en-US" sz="2000"/>
              <a:t>We have people answer the phone and give forms or general information.</a:t>
            </a:r>
            <a:endParaRPr lang="en-US" sz="2000">
              <a:cs typeface="Calibri"/>
            </a:endParaRPr>
          </a:p>
          <a:p>
            <a:pPr lvl="2"/>
            <a:r>
              <a:rPr lang="en-US" sz="2000"/>
              <a:t>Intake, however, is more of a formal system component. Intake involves a dedicated time for listening to the story that is being shared.</a:t>
            </a:r>
            <a:endParaRPr lang="en-US" sz="2000">
              <a:cs typeface="Calibri"/>
            </a:endParaRPr>
          </a:p>
          <a:p>
            <a:pPr marL="914400" lvl="2" indent="0">
              <a:buNone/>
            </a:pPr>
            <a:endParaRPr lang="en-US"/>
          </a:p>
          <a:p>
            <a:pPr lvl="2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C14106F-E335-D8FD-973A-B30FB75CE599}"/>
              </a:ext>
            </a:extLst>
          </p:cNvPr>
          <p:cNvSpPr txBox="1">
            <a:spLocks/>
          </p:cNvSpPr>
          <p:nvPr/>
        </p:nvSpPr>
        <p:spPr>
          <a:xfrm>
            <a:off x="390042" y="469770"/>
            <a:ext cx="8376557" cy="95685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/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</a:rPr>
              <a:t>Dispute Resolution Manager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F57E8E1-224C-A30B-8F47-D1225A8E1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BBCE-B637-4BED-9891-2CD104F8AED8}" type="slidenum">
              <a:rPr lang="en-US" sz="1200" dirty="0" smtClean="0">
                <a:latin typeface="Candara"/>
              </a:rPr>
              <a:t>25</a:t>
            </a:fld>
            <a:endParaRPr lang="en-US" sz="1200">
              <a:latin typeface="Candar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32322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973" y="-1429261"/>
            <a:ext cx="7886700" cy="1325563"/>
          </a:xfrm>
        </p:spPr>
        <p:txBody>
          <a:bodyPr/>
          <a:lstStyle/>
          <a:p>
            <a:r>
              <a:rPr lang="en-US"/>
              <a:t>Intake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48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Intake with a party takes time. </a:t>
            </a:r>
            <a:endParaRPr lang="en-US" sz="3200">
              <a:cs typeface="Calibri"/>
            </a:endParaRPr>
          </a:p>
          <a:p>
            <a:r>
              <a:rPr lang="en-US" sz="3200"/>
              <a:t>I listen to the party’s story  and ask questions.</a:t>
            </a:r>
            <a:endParaRPr lang="en-US" sz="3200">
              <a:cs typeface="Calibri"/>
            </a:endParaRPr>
          </a:p>
          <a:p>
            <a:pPr lvl="1"/>
            <a:r>
              <a:rPr lang="en-US" sz="2400"/>
              <a:t>The sharing party experiences their story as true.</a:t>
            </a:r>
            <a:endParaRPr lang="en-US" sz="2400">
              <a:cs typeface="Calibri"/>
            </a:endParaRPr>
          </a:p>
          <a:p>
            <a:pPr lvl="1"/>
            <a:r>
              <a:rPr lang="en-US" sz="2400"/>
              <a:t>While they share, I discover hidden and embedded stories within the story they are currently  telling me. These stories tell me more about the person </a:t>
            </a:r>
            <a:r>
              <a:rPr lang="mr-IN" sz="2400">
                <a:cs typeface="Mangal"/>
              </a:rPr>
              <a:t>–</a:t>
            </a:r>
            <a:r>
              <a:rPr lang="en-US" sz="2400"/>
              <a:t> their assumptions, judgments, or fears.</a:t>
            </a:r>
            <a:endParaRPr lang="en-US" sz="2400">
              <a:cs typeface="Calibri"/>
            </a:endParaRPr>
          </a:p>
          <a:p>
            <a:pPr lvl="1"/>
            <a:r>
              <a:rPr lang="en-US" sz="2400"/>
              <a:t>I acknowledge the story they told me. I begin asking questions  to develop curiosity.</a:t>
            </a:r>
            <a:endParaRPr lang="en-US" sz="2400">
              <a:cs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60F889-FAD8-3688-2BB3-D428063C1F4B}"/>
              </a:ext>
            </a:extLst>
          </p:cNvPr>
          <p:cNvSpPr txBox="1">
            <a:spLocks/>
          </p:cNvSpPr>
          <p:nvPr/>
        </p:nvSpPr>
        <p:spPr>
          <a:xfrm>
            <a:off x="390042" y="469770"/>
            <a:ext cx="8376557" cy="95685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/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</a:rPr>
              <a:t>Intake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2BAEC-DE98-45C8-C521-C5DB2A10C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BBCE-B637-4BED-9891-2CD104F8AED8}" type="slidenum">
              <a:rPr lang="en-US" sz="1200" dirty="0" smtClean="0">
                <a:latin typeface="Candara"/>
              </a:rPr>
              <a:t>26</a:t>
            </a:fld>
            <a:endParaRPr lang="en-US" sz="1200">
              <a:latin typeface="Candar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89533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715" y="-1392390"/>
            <a:ext cx="7886700" cy="1325563"/>
          </a:xfrm>
        </p:spPr>
        <p:txBody>
          <a:bodyPr/>
          <a:lstStyle/>
          <a:p>
            <a:r>
              <a:rPr lang="en-US"/>
              <a:t>Scenario 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464722"/>
            <a:ext cx="3886200" cy="3712241"/>
          </a:xfrm>
        </p:spPr>
        <p:txBody>
          <a:bodyPr>
            <a:normAutofit/>
          </a:bodyPr>
          <a:lstStyle/>
          <a:p>
            <a:r>
              <a:rPr lang="en-US"/>
              <a:t>This parent doesn’t care how the child does in school. His grades are terrible. They don</a:t>
            </a:r>
            <a:r>
              <a:rPr lang="mr-IN"/>
              <a:t>’</a:t>
            </a:r>
            <a:r>
              <a:rPr lang="en-US"/>
              <a:t>t come to conferences.</a:t>
            </a:r>
          </a:p>
          <a:p>
            <a:r>
              <a:rPr lang="en-US"/>
              <a:t>They only get upset when their </a:t>
            </a:r>
            <a:r>
              <a:rPr lang="en-US" i="1"/>
              <a:t>son isn’t eligible for sports.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2460522"/>
            <a:ext cx="4038600" cy="3947872"/>
          </a:xfrm>
        </p:spPr>
        <p:txBody>
          <a:bodyPr>
            <a:normAutofit/>
          </a:bodyPr>
          <a:lstStyle/>
          <a:p>
            <a:r>
              <a:rPr lang="en-US"/>
              <a:t>My son has a learning disability.  </a:t>
            </a:r>
            <a:r>
              <a:rPr lang="en-US" i="1"/>
              <a:t>He struggles so hard in school. I can’t really help him.</a:t>
            </a:r>
            <a:r>
              <a:rPr lang="en-US"/>
              <a:t>  He hates school and I am afraid he will drop out at any time.</a:t>
            </a:r>
          </a:p>
          <a:p>
            <a:r>
              <a:rPr lang="en-US"/>
              <a:t>I worry about his future.</a:t>
            </a:r>
          </a:p>
          <a:p>
            <a:r>
              <a:rPr lang="en-US"/>
              <a:t>Baseball is all he cares about </a:t>
            </a:r>
            <a:r>
              <a:rPr lang="mr-IN"/>
              <a:t>–</a:t>
            </a:r>
            <a:r>
              <a:rPr lang="en-US" i="1"/>
              <a:t>and if he losses that then he’ll not want to go back!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FF6AC6-538B-6BEC-A457-C2EB571B5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BBCE-B637-4BED-9891-2CD104F8AED8}" type="slidenum">
              <a:rPr lang="en-US" smtClean="0"/>
              <a:t>27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9BB7AE7-23B7-7DBE-5E4F-2694564BF124}"/>
              </a:ext>
            </a:extLst>
          </p:cNvPr>
          <p:cNvSpPr txBox="1">
            <a:spLocks/>
          </p:cNvSpPr>
          <p:nvPr/>
        </p:nvSpPr>
        <p:spPr>
          <a:xfrm>
            <a:off x="390042" y="469770"/>
            <a:ext cx="8376557" cy="95685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/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</a:rPr>
              <a:t>Scenario 1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D872E1-EC8A-EA89-E1E9-F53438A727A5}"/>
              </a:ext>
            </a:extLst>
          </p:cNvPr>
          <p:cNvSpPr txBox="1"/>
          <p:nvPr/>
        </p:nvSpPr>
        <p:spPr>
          <a:xfrm>
            <a:off x="467032" y="1659193"/>
            <a:ext cx="424016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cs typeface="Calibri"/>
              </a:rPr>
              <a:t>Educator Perspective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2EF43C-26A4-DE4F-AF09-989A854EA0B0}"/>
              </a:ext>
            </a:extLst>
          </p:cNvPr>
          <p:cNvSpPr txBox="1"/>
          <p:nvPr/>
        </p:nvSpPr>
        <p:spPr>
          <a:xfrm>
            <a:off x="4510547" y="1659192"/>
            <a:ext cx="412954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cs typeface="Calibri"/>
              </a:rPr>
              <a:t>Parent Perspective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9837643"/>
      </p:ext>
    </p:extLst>
  </p:cSld>
  <p:clrMapOvr>
    <a:masterClrMapping/>
  </p:clrMapOvr>
  <p:extLst mod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-1392390"/>
            <a:ext cx="7886700" cy="1325563"/>
          </a:xfrm>
        </p:spPr>
        <p:txBody>
          <a:bodyPr/>
          <a:lstStyle/>
          <a:p>
            <a:r>
              <a:rPr lang="en-US"/>
              <a:t>Scenario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366398"/>
            <a:ext cx="3886200" cy="3810565"/>
          </a:xfrm>
        </p:spPr>
        <p:txBody>
          <a:bodyPr>
            <a:normAutofit/>
          </a:bodyPr>
          <a:lstStyle/>
          <a:p>
            <a:r>
              <a:rPr lang="en-US"/>
              <a:t>These parents are making excuses for their child’s behavior.  </a:t>
            </a:r>
          </a:p>
          <a:p>
            <a:r>
              <a:rPr lang="en-US"/>
              <a:t>These parents think their child should be able to do anything they want in school. </a:t>
            </a:r>
          </a:p>
          <a:p>
            <a:r>
              <a:rPr lang="en-US"/>
              <a:t>They always defend him and act like we are picking on him.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410287"/>
            <a:ext cx="4038600" cy="34444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My child only gets in trouble in that teacher’s classroom.</a:t>
            </a:r>
          </a:p>
          <a:p>
            <a:r>
              <a:rPr lang="en-US"/>
              <a:t>I think she doesn’t like him.  I had a teacher that didn’t like me and it didn’t matter what I did.</a:t>
            </a:r>
            <a:endParaRPr lang="en-US">
              <a:cs typeface="Calibri"/>
            </a:endParaRPr>
          </a:p>
          <a:p>
            <a:r>
              <a:rPr lang="en-US" i="1"/>
              <a:t>Were you okay when your child “did that” in class?</a:t>
            </a:r>
            <a:r>
              <a:rPr lang="en-US"/>
              <a:t>  NO! But I want to be sure that he is being treated fairly.  I’m not there to see what is happening.</a:t>
            </a:r>
            <a:endParaRPr lang="en-US">
              <a:cs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C9D450-3D29-846D-A740-99A5C30B5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BBCE-B637-4BED-9891-2CD104F8AED8}" type="slidenum">
              <a:rPr lang="en-US" sz="1200" dirty="0" smtClean="0">
                <a:latin typeface="Candara"/>
              </a:rPr>
              <a:t>28</a:t>
            </a:fld>
            <a:endParaRPr lang="en-US" sz="1200">
              <a:latin typeface="Candar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32E6DD-FA04-C30E-3A34-E9F255FD406D}"/>
              </a:ext>
            </a:extLst>
          </p:cNvPr>
          <p:cNvSpPr txBox="1"/>
          <p:nvPr/>
        </p:nvSpPr>
        <p:spPr>
          <a:xfrm>
            <a:off x="467032" y="1659193"/>
            <a:ext cx="424016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cs typeface="Calibri"/>
              </a:rPr>
              <a:t>Educator Perspective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E21CD3-4606-38FA-B864-9A28AED930B4}"/>
              </a:ext>
            </a:extLst>
          </p:cNvPr>
          <p:cNvSpPr txBox="1"/>
          <p:nvPr/>
        </p:nvSpPr>
        <p:spPr>
          <a:xfrm>
            <a:off x="4510547" y="1659192"/>
            <a:ext cx="412954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cs typeface="Calibri"/>
              </a:rPr>
              <a:t>Parent Perspective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5A6C843-CA85-54EA-444D-3B3622016315}"/>
              </a:ext>
            </a:extLst>
          </p:cNvPr>
          <p:cNvSpPr txBox="1">
            <a:spLocks/>
          </p:cNvSpPr>
          <p:nvPr/>
        </p:nvSpPr>
        <p:spPr>
          <a:xfrm>
            <a:off x="390042" y="469770"/>
            <a:ext cx="8376557" cy="95685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/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</a:rPr>
              <a:t>Scenario 2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4372299"/>
      </p:ext>
    </p:extLst>
  </p:cSld>
  <p:clrMapOvr>
    <a:masterClrMapping/>
  </p:clrMapOvr>
  <p:extLst mod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7650" y="-1404681"/>
            <a:ext cx="7886700" cy="1325563"/>
          </a:xfrm>
        </p:spPr>
        <p:txBody>
          <a:bodyPr/>
          <a:lstStyle/>
          <a:p>
            <a:r>
              <a:rPr lang="en-US"/>
              <a:t>Scenario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304947"/>
            <a:ext cx="3886200" cy="3872016"/>
          </a:xfrm>
        </p:spPr>
        <p:txBody>
          <a:bodyPr/>
          <a:lstStyle/>
          <a:p>
            <a:r>
              <a:rPr lang="en-US"/>
              <a:t>The parents just yell at us in meetings.  </a:t>
            </a:r>
          </a:p>
          <a:p>
            <a:r>
              <a:rPr lang="en-US" i="1"/>
              <a:t>You can’t talk to them </a:t>
            </a:r>
            <a:r>
              <a:rPr lang="en-US"/>
              <a:t>about any issues.  </a:t>
            </a:r>
          </a:p>
          <a:p>
            <a:r>
              <a:rPr lang="en-US" i="1"/>
              <a:t>They don’t listen</a:t>
            </a:r>
            <a:r>
              <a:rPr lang="en-US"/>
              <a:t>.</a:t>
            </a:r>
          </a:p>
          <a:p>
            <a:r>
              <a:rPr lang="en-US"/>
              <a:t>They just scream and cuss.</a:t>
            </a:r>
          </a:p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302541"/>
            <a:ext cx="4038600" cy="3641060"/>
          </a:xfrm>
        </p:spPr>
        <p:txBody>
          <a:bodyPr/>
          <a:lstStyle/>
          <a:p>
            <a:r>
              <a:rPr lang="en-US" i="1"/>
              <a:t>You can</a:t>
            </a:r>
            <a:r>
              <a:rPr lang="mr-IN" i="1"/>
              <a:t>’</a:t>
            </a:r>
            <a:r>
              <a:rPr lang="en-US" i="1"/>
              <a:t>t talk to those people! </a:t>
            </a:r>
          </a:p>
          <a:p>
            <a:r>
              <a:rPr lang="en-US"/>
              <a:t>I have tried explaining to them </a:t>
            </a:r>
            <a:r>
              <a:rPr lang="en-US" i="1"/>
              <a:t>but they don’t listen!</a:t>
            </a:r>
          </a:p>
          <a:p>
            <a:r>
              <a:rPr lang="en-US"/>
              <a:t>I get so tired of it all </a:t>
            </a:r>
            <a:r>
              <a:rPr lang="mr-IN"/>
              <a:t>–</a:t>
            </a:r>
            <a:r>
              <a:rPr lang="en-US"/>
              <a:t> I </a:t>
            </a:r>
            <a:r>
              <a:rPr lang="en-US" i="1"/>
              <a:t>just want them to care about my son!</a:t>
            </a:r>
          </a:p>
          <a:p>
            <a:r>
              <a:rPr lang="en-US"/>
              <a:t>It’s never better!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1ED1B4-7DC8-B330-480C-019D380B9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BBCE-B637-4BED-9891-2CD104F8AED8}" type="slidenum">
              <a:rPr lang="en-US" smtClean="0"/>
              <a:t>29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A20449-CFBE-7155-A2F0-0141E5F2CAEB}"/>
              </a:ext>
            </a:extLst>
          </p:cNvPr>
          <p:cNvSpPr txBox="1"/>
          <p:nvPr/>
        </p:nvSpPr>
        <p:spPr>
          <a:xfrm>
            <a:off x="467032" y="1659193"/>
            <a:ext cx="424016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cs typeface="Calibri"/>
              </a:rPr>
              <a:t>Educator Perspective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EE7E12-E2BE-B864-94F9-6C8E235CBDFE}"/>
              </a:ext>
            </a:extLst>
          </p:cNvPr>
          <p:cNvSpPr txBox="1"/>
          <p:nvPr/>
        </p:nvSpPr>
        <p:spPr>
          <a:xfrm>
            <a:off x="4510547" y="1659192"/>
            <a:ext cx="412954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cs typeface="Calibri"/>
              </a:rPr>
              <a:t>Parent Perspective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A33B71-4178-2674-1176-5E2AA8A80B0A}"/>
              </a:ext>
            </a:extLst>
          </p:cNvPr>
          <p:cNvSpPr txBox="1">
            <a:spLocks/>
          </p:cNvSpPr>
          <p:nvPr/>
        </p:nvSpPr>
        <p:spPr>
          <a:xfrm>
            <a:off x="390042" y="469770"/>
            <a:ext cx="8376557" cy="95685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/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</a:rPr>
              <a:t>Scenario 3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0828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162800" cy="1143000"/>
          </a:xfr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defTabSz="457200"/>
            <a:r>
              <a:rPr lang="en-US" sz="48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Technical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985" y="1808704"/>
            <a:ext cx="8250621" cy="474975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800">
                <a:solidFill>
                  <a:prstClr val="black"/>
                </a:solidFill>
                <a:latin typeface="Candara"/>
                <a:ea typeface="ＭＳ Ｐゴシック"/>
                <a:cs typeface="Arial"/>
              </a:rPr>
              <a:t>All lines are muted. The presenters may individually determine if they would like to interact through the chat feature.</a:t>
            </a:r>
          </a:p>
          <a:p>
            <a:r>
              <a:rPr lang="en-US" sz="2800">
                <a:solidFill>
                  <a:prstClr val="black"/>
                </a:solidFill>
                <a:latin typeface="Candara"/>
                <a:ea typeface="ＭＳ Ｐゴシック"/>
                <a:cs typeface="Arial"/>
              </a:rPr>
              <a:t>Please raise your hand if you have a question and the panelists will respond in a timely manner.</a:t>
            </a:r>
            <a:endParaRPr lang="en-US" sz="2800">
              <a:solidFill>
                <a:prstClr val="black"/>
              </a:solidFill>
              <a:latin typeface="Candara" panose="020E0502030303020204" pitchFamily="34" charset="0"/>
              <a:ea typeface="ＭＳ Ｐゴシック" pitchFamily="34" charset="-128"/>
              <a:cs typeface="Arial" charset="0"/>
            </a:endParaRPr>
          </a:p>
          <a:p>
            <a:r>
              <a:rPr lang="en-US" sz="2800">
                <a:solidFill>
                  <a:prstClr val="black"/>
                </a:solidFill>
                <a:latin typeface="Candara"/>
                <a:ea typeface="ＭＳ Ｐゴシック"/>
                <a:cs typeface="Arial"/>
              </a:rPr>
              <a:t>Please post questions in the question box and we will share them throughout the webinar.</a:t>
            </a:r>
          </a:p>
          <a:p>
            <a:r>
              <a:rPr lang="en-US" sz="2800">
                <a:solidFill>
                  <a:prstClr val="black"/>
                </a:solidFill>
                <a:latin typeface="Candara"/>
                <a:ea typeface="ＭＳ Ｐゴシック"/>
                <a:cs typeface="Arial"/>
              </a:rPr>
              <a:t>Please feel free to turn on your camera.</a:t>
            </a:r>
          </a:p>
          <a:p>
            <a:r>
              <a:rPr lang="en-US" sz="2800">
                <a:solidFill>
                  <a:prstClr val="black"/>
                </a:solidFill>
                <a:latin typeface="Candara"/>
                <a:ea typeface="ＭＳ Ｐゴシック"/>
                <a:cs typeface="Arial"/>
              </a:rPr>
              <a:t>Thank you in advance for taking the time to respond to the brief survey at the end of this webinar.</a:t>
            </a:r>
          </a:p>
          <a:p>
            <a:r>
              <a:rPr lang="en-US" sz="2800">
                <a:solidFill>
                  <a:prstClr val="black"/>
                </a:solidFill>
                <a:latin typeface="Candara"/>
                <a:ea typeface="ＭＳ Ｐゴシック"/>
                <a:cs typeface="Arial"/>
              </a:rPr>
              <a:t>This webinar will be posted and archived on CADRE’s website.</a:t>
            </a:r>
          </a:p>
          <a:p>
            <a:pPr marL="0" indent="0">
              <a:buNone/>
            </a:pPr>
            <a:endParaRPr lang="en-US" sz="2800" i="1">
              <a:solidFill>
                <a:prstClr val="black"/>
              </a:solidFill>
              <a:latin typeface="Candara" panose="020E0502030303020204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D473B1C6-227A-46F7-6D7A-49E1DEF5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39548" y="6208866"/>
            <a:ext cx="762000" cy="271463"/>
          </a:xfrm>
        </p:spPr>
        <p:txBody>
          <a:bodyPr/>
          <a:lstStyle/>
          <a:p>
            <a:fld id="{55ADE183-8E68-2F4D-8BDF-6BCCFF36C9AF}" type="slidenum">
              <a:rPr lang="en-US" sz="1200" dirty="0" smtClean="0">
                <a:latin typeface="Candara"/>
              </a:rPr>
              <a:t>3</a:t>
            </a:fld>
            <a:endParaRPr lang="en-US" sz="1200"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252667173"/>
      </p:ext>
    </p:extLst>
  </p:cSld>
  <p:clrMapOvr>
    <a:masterClrMapping/>
  </p:clrMapOvr>
  <p:extLst mod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037" y="-1503003"/>
            <a:ext cx="7886700" cy="1325563"/>
          </a:xfrm>
        </p:spPr>
        <p:txBody>
          <a:bodyPr/>
          <a:lstStyle/>
          <a:p>
            <a:r>
              <a:rPr lang="en-US"/>
              <a:t>The Power of Intake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Explain what happens in the process (IEP facilitation, mediation) they have chosen.  </a:t>
            </a:r>
            <a:endParaRPr lang="en-US" sz="2400">
              <a:cs typeface="Calibri"/>
            </a:endParaRPr>
          </a:p>
          <a:p>
            <a:r>
              <a:rPr lang="en-US" sz="2400"/>
              <a:t>I acknowledge their story and explain that the other party is likely to have a story.  </a:t>
            </a:r>
            <a:endParaRPr lang="en-US" sz="2400">
              <a:cs typeface="Calibri"/>
            </a:endParaRPr>
          </a:p>
          <a:p>
            <a:r>
              <a:rPr lang="en-US" sz="2400"/>
              <a:t>They can each listen to the other.</a:t>
            </a:r>
            <a:endParaRPr lang="en-US" sz="2400">
              <a:cs typeface="Calibri"/>
            </a:endParaRPr>
          </a:p>
          <a:p>
            <a:r>
              <a:rPr lang="en-US" sz="2400"/>
              <a:t>Are they willing to move forward to really talk and listen, and create a new story for this child moving forward? </a:t>
            </a:r>
            <a:endParaRPr lang="en-US" sz="240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4CCFE-89AE-37B9-22AD-8A019CCB5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BBCE-B637-4BED-9891-2CD104F8AED8}" type="slidenum">
              <a:rPr lang="en-US" smtClean="0"/>
              <a:t>30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D54DCF7-C266-C8C8-53AB-25726EDCDD4C}"/>
              </a:ext>
            </a:extLst>
          </p:cNvPr>
          <p:cNvSpPr txBox="1">
            <a:spLocks/>
          </p:cNvSpPr>
          <p:nvPr/>
        </p:nvSpPr>
        <p:spPr>
          <a:xfrm>
            <a:off x="390042" y="469770"/>
            <a:ext cx="8376557" cy="95685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/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</a:rPr>
              <a:t>The Power of Intake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0777420"/>
      </p:ext>
    </p:extLst>
  </p:cSld>
  <p:clrMapOvr>
    <a:masterClrMapping/>
  </p:clrMapOvr>
  <p:extLst mod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682" y="-1490713"/>
            <a:ext cx="7886700" cy="1325563"/>
          </a:xfrm>
        </p:spPr>
        <p:txBody>
          <a:bodyPr/>
          <a:lstStyle/>
          <a:p>
            <a:r>
              <a:rPr lang="en-US"/>
              <a:t>My 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The most valuable part of intake for me is :</a:t>
            </a:r>
            <a:endParaRPr lang="en-US" sz="3200">
              <a:cs typeface="Calibri"/>
            </a:endParaRPr>
          </a:p>
          <a:p>
            <a:pPr lvl="1"/>
            <a:r>
              <a:rPr lang="en-US" sz="2800"/>
              <a:t>Listening to the whole story.</a:t>
            </a:r>
            <a:endParaRPr lang="en-US" sz="2800">
              <a:cs typeface="Calibri"/>
            </a:endParaRPr>
          </a:p>
          <a:p>
            <a:pPr lvl="1"/>
            <a:r>
              <a:rPr lang="en-US" sz="2800"/>
              <a:t>Hearing the fear that is driving parent/school concerns.</a:t>
            </a:r>
            <a:endParaRPr lang="en-US" sz="2800">
              <a:cs typeface="Calibri"/>
            </a:endParaRPr>
          </a:p>
          <a:p>
            <a:pPr lvl="2"/>
            <a:r>
              <a:rPr lang="en-US" sz="2000"/>
              <a:t>Parents/schools often feel isolated.</a:t>
            </a:r>
            <a:endParaRPr lang="en-US" sz="2000">
              <a:cs typeface="Calibri"/>
            </a:endParaRPr>
          </a:p>
          <a:p>
            <a:pPr lvl="2"/>
            <a:r>
              <a:rPr lang="en-US" sz="2000"/>
              <a:t>Parents/schools don’t know where to turn and they feel helpless.</a:t>
            </a:r>
            <a:endParaRPr lang="en-US" sz="2000">
              <a:cs typeface="Calibri"/>
            </a:endParaRPr>
          </a:p>
          <a:p>
            <a:pPr lvl="2"/>
            <a:r>
              <a:rPr lang="en-US" sz="2000"/>
              <a:t>Giving parents/schools options they didn’t know they had.</a:t>
            </a:r>
            <a:endParaRPr lang="en-US" sz="2000">
              <a:cs typeface="Calibri"/>
            </a:endParaRPr>
          </a:p>
          <a:p>
            <a:pPr lvl="2"/>
            <a:r>
              <a:rPr lang="en-US" sz="2000"/>
              <a:t>Offering support through services they didn’t know they had.</a:t>
            </a:r>
            <a:endParaRPr lang="en-US" sz="2000">
              <a:cs typeface="Calibri"/>
            </a:endParaRPr>
          </a:p>
          <a:p>
            <a:pPr lvl="1"/>
            <a:r>
              <a:rPr lang="en-US" sz="2800"/>
              <a:t>Giving parents and schools stories of hope  </a:t>
            </a:r>
            <a:endParaRPr lang="en-US" sz="2800">
              <a:cs typeface="Calibri"/>
            </a:endParaRPr>
          </a:p>
          <a:p>
            <a:pPr marL="457200" lvl="1" indent="0">
              <a:buNone/>
            </a:pPr>
            <a:r>
              <a:rPr lang="en-US" sz="2800"/>
              <a:t>		makes my job worth every minute!</a:t>
            </a:r>
            <a:endParaRPr lang="en-US" sz="280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DA2F95-A5AF-D6C4-01D9-839C22423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BBCE-B637-4BED-9891-2CD104F8AED8}" type="slidenum"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ndara"/>
              </a:rPr>
              <a:t>31</a:t>
            </a:fld>
            <a:endParaRPr lang="en-US" sz="1200">
              <a:solidFill>
                <a:schemeClr val="bg1">
                  <a:lumMod val="50000"/>
                </a:schemeClr>
              </a:solidFill>
              <a:latin typeface="Candara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457A3B-184F-215E-67A9-BFD077BF37E3}"/>
              </a:ext>
            </a:extLst>
          </p:cNvPr>
          <p:cNvSpPr txBox="1">
            <a:spLocks/>
          </p:cNvSpPr>
          <p:nvPr/>
        </p:nvSpPr>
        <p:spPr>
          <a:xfrm>
            <a:off x="390042" y="469770"/>
            <a:ext cx="8376557" cy="95685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/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</a:rPr>
              <a:t>My Story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37070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6808" t="2039" r="28432"/>
          <a:stretch/>
        </p:blipFill>
        <p:spPr>
          <a:xfrm>
            <a:off x="5695783" y="857250"/>
            <a:ext cx="273926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 descr="Purchin Consulting Logo - building positive parent and school partnership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78652" y="1292695"/>
            <a:ext cx="2373526" cy="29291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 descr="Presented by:&#10;Marc Purchin  &#10;Alternative Dispute Resolution Services&#10;(310) 202-1155&#10;www.purchinconsulting.com&#10;"/>
          <p:cNvSpPr txBox="1"/>
          <p:nvPr/>
        </p:nvSpPr>
        <p:spPr>
          <a:xfrm>
            <a:off x="6116258" y="4225785"/>
            <a:ext cx="2625450" cy="1131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00"/>
              </a:lnSpc>
              <a:buClr>
                <a:srgbClr val="000000"/>
              </a:buClr>
              <a:buSzPts val="2100"/>
            </a:pPr>
            <a:r>
              <a:rPr lang="en-US" sz="1050">
                <a:solidFill>
                  <a:srgbClr val="FFFFFF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Presented by:</a:t>
            </a:r>
            <a:endParaRPr sz="700">
              <a:solidFill>
                <a:srgbClr val="000000"/>
              </a:solidFill>
              <a:latin typeface="Palanquin Dark"/>
              <a:ea typeface="Palanquin Dark"/>
              <a:cs typeface="Palanquin Dark"/>
              <a:sym typeface="Palanquin Dark"/>
            </a:endParaRPr>
          </a:p>
          <a:p>
            <a:pPr>
              <a:lnSpc>
                <a:spcPct val="140000"/>
              </a:lnSpc>
              <a:buClr>
                <a:srgbClr val="000000"/>
              </a:buClr>
              <a:buSzPts val="2100"/>
            </a:pPr>
            <a:r>
              <a:rPr lang="en-US" sz="1050">
                <a:solidFill>
                  <a:srgbClr val="FFFFFF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Marc Purchin  </a:t>
            </a:r>
            <a:endParaRPr sz="700">
              <a:solidFill>
                <a:srgbClr val="000000"/>
              </a:solidFill>
              <a:latin typeface="Palanquin Dark"/>
              <a:ea typeface="Palanquin Dark"/>
              <a:cs typeface="Palanquin Dark"/>
              <a:sym typeface="Palanquin Dark"/>
            </a:endParaRPr>
          </a:p>
          <a:p>
            <a:pPr>
              <a:lnSpc>
                <a:spcPct val="140000"/>
              </a:lnSpc>
              <a:buClr>
                <a:srgbClr val="000000"/>
              </a:buClr>
              <a:buSzPts val="2100"/>
            </a:pPr>
            <a:r>
              <a:rPr lang="en-US" sz="1050">
                <a:solidFill>
                  <a:srgbClr val="FFFFFF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Alternative Dispute Resolution Services</a:t>
            </a:r>
            <a:endParaRPr sz="700">
              <a:solidFill>
                <a:srgbClr val="000000"/>
              </a:solidFill>
              <a:latin typeface="Palanquin Dark"/>
              <a:ea typeface="Palanquin Dark"/>
              <a:cs typeface="Palanquin Dark"/>
              <a:sym typeface="Palanquin Dark"/>
            </a:endParaRPr>
          </a:p>
          <a:p>
            <a:pPr>
              <a:lnSpc>
                <a:spcPct val="140000"/>
              </a:lnSpc>
              <a:buClr>
                <a:srgbClr val="000000"/>
              </a:buClr>
              <a:buSzPts val="2100"/>
            </a:pPr>
            <a:r>
              <a:rPr lang="en-US" sz="1050">
                <a:solidFill>
                  <a:srgbClr val="FFFFFF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(310) 202-1155</a:t>
            </a:r>
            <a:endParaRPr sz="700">
              <a:solidFill>
                <a:srgbClr val="000000"/>
              </a:solidFill>
              <a:latin typeface="Palanquin Dark"/>
              <a:ea typeface="Palanquin Dark"/>
              <a:cs typeface="Palanquin Dark"/>
              <a:sym typeface="Palanquin Dark"/>
            </a:endParaRPr>
          </a:p>
          <a:p>
            <a:pPr>
              <a:lnSpc>
                <a:spcPct val="140000"/>
              </a:lnSpc>
              <a:buClr>
                <a:srgbClr val="000000"/>
              </a:buClr>
              <a:buSzPts val="2100"/>
            </a:pPr>
            <a:r>
              <a:rPr lang="en-US" sz="1050">
                <a:solidFill>
                  <a:srgbClr val="FFFFFF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www.purchinconsulting.com</a:t>
            </a:r>
            <a:endParaRPr sz="700">
              <a:solidFill>
                <a:srgbClr val="000000"/>
              </a:solidFill>
              <a:latin typeface="Palanquin Dark"/>
              <a:ea typeface="Palanquin Dark"/>
              <a:cs typeface="Palanquin Dark"/>
              <a:sym typeface="Palanquin Dark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title" idx="4294967295"/>
          </p:nvPr>
        </p:nvSpPr>
        <p:spPr>
          <a:xfrm>
            <a:off x="1142230" y="2314990"/>
            <a:ext cx="4149218" cy="11079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88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75A99"/>
                </a:solidFill>
                <a:effectLst/>
                <a:uLnTx/>
                <a:uFill>
                  <a:noFill/>
                </a:uFill>
                <a:latin typeface="+mn-lt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Potential of Storytelling in Conflict Engagement and Building Relationships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0EC960-9F8D-396F-4338-859CB13DF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BBCE-B637-4BED-9891-2CD104F8AED8}" type="slidenum"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ndara"/>
              </a:rPr>
              <a:t>32</a:t>
            </a:fld>
            <a:endParaRPr lang="en-US" sz="1200">
              <a:solidFill>
                <a:schemeClr val="bg1">
                  <a:lumMod val="50000"/>
                </a:schemeClr>
              </a:solidFill>
              <a:latin typeface="Candar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72310" r="12957"/>
          <a:stretch/>
        </p:blipFill>
        <p:spPr>
          <a:xfrm>
            <a:off x="0" y="857250"/>
            <a:ext cx="113699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81171" y="5702580"/>
            <a:ext cx="1599628" cy="58489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9"/>
          <p:cNvSpPr txBox="1"/>
          <p:nvPr/>
        </p:nvSpPr>
        <p:spPr>
          <a:xfrm>
            <a:off x="6964550" y="6226030"/>
            <a:ext cx="2177167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9958"/>
              </a:lnSpc>
              <a:buClr>
                <a:srgbClr val="000000"/>
              </a:buClr>
              <a:buSzPts val="2400"/>
            </a:pPr>
            <a:r>
              <a:rPr lang="en-US" sz="1200">
                <a:solidFill>
                  <a:srgbClr val="125B50"/>
                </a:solidFill>
                <a:latin typeface="Arial"/>
                <a:ea typeface="Arial"/>
                <a:cs typeface="Arial"/>
                <a:sym typeface="Arial"/>
              </a:rPr>
              <a:t>www.purchinconsulting.com</a:t>
            </a:r>
            <a:endParaRPr sz="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9" title="Rusty clip Talking about Behavior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10709" y="861945"/>
            <a:ext cx="7215663" cy="405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5A6807-0A72-2706-D89E-AB50971FE69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1325563"/>
            <a:ext cx="78867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Video Interaction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7B0AAA-ACFD-D8F8-106C-58E73ED15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21079" y="6479254"/>
            <a:ext cx="2057400" cy="365125"/>
          </a:xfrm>
        </p:spPr>
        <p:txBody>
          <a:bodyPr/>
          <a:lstStyle/>
          <a:p>
            <a:fld id="{5A7DBBCE-B637-4BED-9891-2CD104F8AED8}" type="slidenum"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ndara"/>
              </a:rPr>
              <a:t>33</a:t>
            </a:fld>
            <a:endParaRPr lang="en-US" sz="1200">
              <a:solidFill>
                <a:schemeClr val="bg1">
                  <a:lumMod val="50000"/>
                </a:schemeClr>
              </a:solidFill>
              <a:latin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>
            <a:spLocks noGrp="1"/>
          </p:cNvSpPr>
          <p:nvPr>
            <p:ph type="title" idx="4294967295"/>
          </p:nvPr>
        </p:nvSpPr>
        <p:spPr>
          <a:xfrm>
            <a:off x="1548022" y="1142525"/>
            <a:ext cx="6544050" cy="5170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457200">
              <a:lnSpc>
                <a:spcPct val="139979"/>
              </a:lnSpc>
              <a:spcBef>
                <a:spcPts val="0"/>
              </a:spcBef>
              <a:buClr>
                <a:srgbClr val="000000"/>
              </a:buClr>
              <a:buSzPts val="4800"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The Importance of </a:t>
            </a:r>
            <a:r>
              <a:rPr lang="en-US" sz="2400" b="1">
                <a:latin typeface="Montserrat"/>
                <a:ea typeface="Montserrat"/>
                <a:cs typeface="Montserrat"/>
                <a:sym typeface="Montserrat"/>
              </a:rPr>
              <a:t>Storytelling </a:t>
            </a:r>
            <a:endParaRPr kumimoji="0" lang="en-US" sz="7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4"/>
          <p:cNvSpPr txBox="1"/>
          <p:nvPr/>
        </p:nvSpPr>
        <p:spPr>
          <a:xfrm>
            <a:off x="1469356" y="1729390"/>
            <a:ext cx="6622800" cy="4189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11125" indent="-4763">
              <a:lnSpc>
                <a:spcPct val="150000"/>
              </a:lnSpc>
            </a:pPr>
            <a:r>
              <a:rPr lang="en-US" sz="1600"/>
              <a:t>Everyone has a story to tell </a:t>
            </a:r>
            <a:endParaRPr sz="1600"/>
          </a:p>
          <a:p>
            <a:pPr marL="111125" indent="-4763">
              <a:lnSpc>
                <a:spcPct val="150000"/>
              </a:lnSpc>
            </a:pPr>
            <a:r>
              <a:rPr lang="en-US" sz="1600"/>
              <a:t>Importance of  family to be able to tell their story </a:t>
            </a:r>
            <a:endParaRPr sz="1600"/>
          </a:p>
          <a:p>
            <a:pPr marL="111125" indent="-4763">
              <a:lnSpc>
                <a:spcPct val="150000"/>
              </a:lnSpc>
            </a:pPr>
            <a:r>
              <a:rPr lang="en-US" sz="1600"/>
              <a:t>Putting the “I” Back in Team  </a:t>
            </a:r>
            <a:endParaRPr sz="1600"/>
          </a:p>
          <a:p>
            <a:pPr marL="111125" indent="-4763">
              <a:lnSpc>
                <a:spcPct val="150000"/>
              </a:lnSpc>
            </a:pPr>
            <a:r>
              <a:rPr lang="en-US" sz="1600"/>
              <a:t>Being able to create new stories with new team members</a:t>
            </a:r>
            <a:endParaRPr sz="1600"/>
          </a:p>
          <a:p>
            <a:pPr marL="111125" indent="-4763">
              <a:lnSpc>
                <a:spcPct val="150000"/>
              </a:lnSpc>
            </a:pPr>
            <a:r>
              <a:rPr lang="en-US" sz="1600"/>
              <a:t>Come from curiosity  (Use Question strategies) </a:t>
            </a:r>
            <a:r>
              <a:rPr lang="en-US" sz="1600" u="sng">
                <a:solidFill>
                  <a:schemeClr val="hlink"/>
                </a:solidFill>
                <a:hlinkClick r:id="rId3"/>
              </a:rPr>
              <a:t>https://drive.google.com/file/d/12TW_qwTRHXwgAoNUyUDDqfm1CSJTB2If/view?usp=share_link</a:t>
            </a:r>
            <a:endParaRPr sz="1600"/>
          </a:p>
          <a:p>
            <a:pPr marL="111125" indent="-4763">
              <a:lnSpc>
                <a:spcPct val="150000"/>
              </a:lnSpc>
            </a:pPr>
            <a:r>
              <a:rPr lang="en-US" sz="1600" u="sng">
                <a:solidFill>
                  <a:schemeClr val="hlink"/>
                </a:solidFill>
                <a:hlinkClick r:id="rId4"/>
              </a:rPr>
              <a:t>https://drive.google.com/file/d/1yvwJqEUd5wVTkB9l1Wd19UF4eXvsTfkA/view?usp=share_link</a:t>
            </a:r>
            <a:r>
              <a:rPr lang="en-US" sz="1600"/>
              <a:t> ( Spanish) </a:t>
            </a:r>
            <a:endParaRPr sz="1600"/>
          </a:p>
          <a:p>
            <a:pPr marL="457200">
              <a:lnSpc>
                <a:spcPct val="150000"/>
              </a:lnSpc>
            </a:pPr>
            <a:endParaRPr sz="1250"/>
          </a:p>
          <a:p>
            <a:pPr marL="457200">
              <a:lnSpc>
                <a:spcPct val="150000"/>
              </a:lnSpc>
            </a:pPr>
            <a:r>
              <a:rPr lang="en-US" sz="1250"/>
              <a:t> </a:t>
            </a:r>
            <a:endParaRPr sz="1250"/>
          </a:p>
          <a:p>
            <a:pPr marL="457200">
              <a:lnSpc>
                <a:spcPct val="150000"/>
              </a:lnSpc>
            </a:pPr>
            <a:endParaRPr sz="1250"/>
          </a:p>
        </p:txBody>
      </p:sp>
      <p:pic>
        <p:nvPicPr>
          <p:cNvPr id="104" name="Google Shape;104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72310" r="12957"/>
          <a:stretch/>
        </p:blipFill>
        <p:spPr>
          <a:xfrm>
            <a:off x="0" y="857250"/>
            <a:ext cx="113699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4"/>
          <p:cNvSpPr txBox="1"/>
          <p:nvPr/>
        </p:nvSpPr>
        <p:spPr>
          <a:xfrm>
            <a:off x="6885365" y="5759768"/>
            <a:ext cx="2258700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9958"/>
              </a:lnSpc>
              <a:buClr>
                <a:srgbClr val="000000"/>
              </a:buClr>
              <a:buSzPts val="2400"/>
            </a:pPr>
            <a:r>
              <a:rPr lang="en-US" sz="1200">
                <a:solidFill>
                  <a:srgbClr val="125B50"/>
                </a:solidFill>
                <a:latin typeface="Arial"/>
                <a:ea typeface="Arial"/>
                <a:cs typeface="Arial"/>
                <a:sym typeface="Arial"/>
              </a:rPr>
              <a:t>www.purchinconsulting.com</a:t>
            </a:r>
            <a:endParaRPr sz="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54822" y="5057825"/>
            <a:ext cx="1919716" cy="7019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2395A2-917F-97D0-8275-6B1DC1ABB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BBCE-B637-4BED-9891-2CD104F8AED8}" type="slidenum"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ndara"/>
              </a:rPr>
              <a:t>34</a:t>
            </a:fld>
            <a:endParaRPr lang="en-US" sz="1200">
              <a:solidFill>
                <a:schemeClr val="bg1">
                  <a:lumMod val="50000"/>
                </a:schemeClr>
              </a:solidFill>
              <a:latin typeface="Candar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1231" t="22394" b="19542"/>
          <a:stretch/>
        </p:blipFill>
        <p:spPr>
          <a:xfrm>
            <a:off x="0" y="85725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47"/>
          <p:cNvSpPr txBox="1"/>
          <p:nvPr/>
        </p:nvSpPr>
        <p:spPr>
          <a:xfrm>
            <a:off x="5977490" y="5026773"/>
            <a:ext cx="2579250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00"/>
              </a:lnSpc>
              <a:buClr>
                <a:srgbClr val="000000"/>
              </a:buClr>
              <a:buSzPts val="3000"/>
            </a:pPr>
            <a:r>
              <a:rPr lang="en-US" sz="1500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HELEN KELLER</a:t>
            </a:r>
            <a:endParaRPr sz="700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47"/>
          <p:cNvSpPr txBox="1"/>
          <p:nvPr/>
        </p:nvSpPr>
        <p:spPr>
          <a:xfrm>
            <a:off x="1280925" y="1777525"/>
            <a:ext cx="6466350" cy="2424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  <a:buSzPts val="9133"/>
            </a:pPr>
            <a:r>
              <a:rPr lang="en-US" sz="4567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"ALONE WE CAN DO SO LITTLE; TOGETHER WE CAN DO SO MUCH."</a:t>
            </a:r>
            <a:endParaRPr sz="7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C5AF4B-7EEE-D73A-8570-0CD88A6804F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1325563"/>
            <a:ext cx="78867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Quote from Helen Keller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818389-C2B7-1986-4E7E-2ED4D351E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BBCE-B637-4BED-9891-2CD104F8AED8}" type="slidenum">
              <a:rPr lang="en-US" sz="1200" dirty="0" smtClean="0">
                <a:latin typeface="Candara"/>
              </a:rPr>
              <a:t>35</a:t>
            </a:fld>
            <a:endParaRPr lang="en-US" sz="1200">
              <a:latin typeface="Candar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72311" r="12958"/>
          <a:stretch/>
        </p:blipFill>
        <p:spPr>
          <a:xfrm>
            <a:off x="0" y="857250"/>
            <a:ext cx="113699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85365" y="5759768"/>
            <a:ext cx="2258635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9958"/>
              </a:lnSpc>
              <a:buClr>
                <a:srgbClr val="000000"/>
              </a:buClr>
              <a:buSzPts val="2400"/>
            </a:pPr>
            <a:r>
              <a:rPr lang="en-US" sz="1200">
                <a:solidFill>
                  <a:srgbClr val="125B50"/>
                </a:solidFill>
                <a:latin typeface="Arial"/>
                <a:ea typeface="Arial"/>
                <a:cs typeface="Arial"/>
                <a:sym typeface="Arial"/>
              </a:rPr>
              <a:t>www.purchinconsulting.com</a:t>
            </a:r>
            <a:endParaRPr sz="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"/>
          <p:cNvSpPr txBox="1"/>
          <p:nvPr/>
        </p:nvSpPr>
        <p:spPr>
          <a:xfrm>
            <a:off x="1391823" y="4661534"/>
            <a:ext cx="6622800" cy="49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215038"/>
              </a:lnSpc>
              <a:buClr>
                <a:srgbClr val="000000"/>
              </a:buClr>
              <a:buSzPts val="2999"/>
            </a:pPr>
            <a:r>
              <a:rPr lang="en-US" sz="1500" i="1">
                <a:solidFill>
                  <a:srgbClr val="125B50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We Are Advocates for the Process Only</a:t>
            </a:r>
            <a:endParaRPr sz="700" i="1">
              <a:solidFill>
                <a:srgbClr val="000000"/>
              </a:solidFill>
              <a:latin typeface="Palanquin Dark"/>
              <a:ea typeface="Palanquin Dark"/>
              <a:cs typeface="Palanquin Dark"/>
              <a:sym typeface="Palanquin Dark"/>
            </a:endParaRPr>
          </a:p>
        </p:txBody>
      </p:sp>
      <p:pic>
        <p:nvPicPr>
          <p:cNvPr id="123" name="Google Shape;123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54822" y="5057825"/>
            <a:ext cx="1919716" cy="70193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6"/>
          <p:cNvSpPr txBox="1"/>
          <p:nvPr/>
        </p:nvSpPr>
        <p:spPr>
          <a:xfrm>
            <a:off x="1391823" y="2320948"/>
            <a:ext cx="6622800" cy="2481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23849" lvl="1" indent="-161924">
              <a:lnSpc>
                <a:spcPct val="215038"/>
              </a:lnSpc>
              <a:buClr>
                <a:srgbClr val="125B50"/>
              </a:buClr>
              <a:buSzPts val="2999"/>
              <a:buFont typeface="Palanquin Dark"/>
              <a:buChar char="•"/>
            </a:pPr>
            <a:r>
              <a:rPr lang="en-US" sz="1500">
                <a:solidFill>
                  <a:srgbClr val="125B50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Program Development </a:t>
            </a:r>
            <a:endParaRPr sz="700">
              <a:solidFill>
                <a:srgbClr val="000000"/>
              </a:solidFill>
              <a:latin typeface="Palanquin Dark"/>
              <a:ea typeface="Palanquin Dark"/>
              <a:cs typeface="Palanquin Dark"/>
              <a:sym typeface="Palanquin Dark"/>
            </a:endParaRPr>
          </a:p>
          <a:p>
            <a:pPr marL="323849" lvl="1" indent="-161924">
              <a:lnSpc>
                <a:spcPct val="215038"/>
              </a:lnSpc>
              <a:buClr>
                <a:srgbClr val="125B50"/>
              </a:buClr>
              <a:buSzPts val="2999"/>
              <a:buFont typeface="Palanquin Dark"/>
              <a:buChar char="•"/>
            </a:pPr>
            <a:r>
              <a:rPr lang="en-US" sz="1500">
                <a:solidFill>
                  <a:srgbClr val="125B50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Mediation </a:t>
            </a:r>
            <a:endParaRPr sz="700">
              <a:solidFill>
                <a:srgbClr val="000000"/>
              </a:solidFill>
              <a:latin typeface="Palanquin Dark"/>
              <a:ea typeface="Palanquin Dark"/>
              <a:cs typeface="Palanquin Dark"/>
              <a:sym typeface="Palanquin Dark"/>
            </a:endParaRPr>
          </a:p>
          <a:p>
            <a:pPr marL="323849" lvl="1" indent="-161924">
              <a:lnSpc>
                <a:spcPct val="215038"/>
              </a:lnSpc>
              <a:buClr>
                <a:srgbClr val="125B50"/>
              </a:buClr>
              <a:buSzPts val="2999"/>
              <a:buFont typeface="Palanquin Dark"/>
              <a:buChar char="•"/>
            </a:pPr>
            <a:r>
              <a:rPr lang="en-US" sz="1500">
                <a:solidFill>
                  <a:srgbClr val="125B50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Training </a:t>
            </a:r>
            <a:endParaRPr sz="700">
              <a:solidFill>
                <a:srgbClr val="000000"/>
              </a:solidFill>
              <a:latin typeface="Palanquin Dark"/>
              <a:ea typeface="Palanquin Dark"/>
              <a:cs typeface="Palanquin Dark"/>
              <a:sym typeface="Palanquin Dark"/>
            </a:endParaRPr>
          </a:p>
          <a:p>
            <a:pPr marL="323849" lvl="1" indent="-161924">
              <a:lnSpc>
                <a:spcPct val="215038"/>
              </a:lnSpc>
              <a:buClr>
                <a:srgbClr val="125B50"/>
              </a:buClr>
              <a:buSzPts val="2999"/>
              <a:buFont typeface="Palanquin Dark"/>
              <a:buChar char="•"/>
            </a:pPr>
            <a:r>
              <a:rPr lang="en-US" sz="1500">
                <a:solidFill>
                  <a:srgbClr val="125B50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Coaching </a:t>
            </a:r>
            <a:endParaRPr sz="700">
              <a:solidFill>
                <a:srgbClr val="000000"/>
              </a:solidFill>
              <a:latin typeface="Palanquin Dark"/>
              <a:ea typeface="Palanquin Dark"/>
              <a:cs typeface="Palanquin Dark"/>
              <a:sym typeface="Palanquin Dark"/>
            </a:endParaRPr>
          </a:p>
          <a:p>
            <a:pPr marL="323849" lvl="1" indent="-161924">
              <a:lnSpc>
                <a:spcPct val="215038"/>
              </a:lnSpc>
              <a:buClr>
                <a:srgbClr val="125B50"/>
              </a:buClr>
              <a:buSzPts val="2999"/>
              <a:buFont typeface="Palanquin Dark"/>
              <a:buChar char="•"/>
            </a:pPr>
            <a:r>
              <a:rPr lang="en-US" sz="1500">
                <a:solidFill>
                  <a:srgbClr val="125B50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Meeting Facilitation </a:t>
            </a:r>
            <a:endParaRPr sz="700">
              <a:solidFill>
                <a:srgbClr val="000000"/>
              </a:solidFill>
              <a:latin typeface="Palanquin Dark"/>
              <a:ea typeface="Palanquin Dark"/>
              <a:cs typeface="Palanquin Dark"/>
              <a:sym typeface="Palanquin Dark"/>
            </a:endParaRPr>
          </a:p>
        </p:txBody>
      </p:sp>
      <p:sp>
        <p:nvSpPr>
          <p:cNvPr id="118" name="Google Shape;118;p6"/>
          <p:cNvSpPr txBox="1">
            <a:spLocks noGrp="1"/>
          </p:cNvSpPr>
          <p:nvPr>
            <p:ph type="title" idx="4294967295"/>
          </p:nvPr>
        </p:nvSpPr>
        <p:spPr>
          <a:xfrm>
            <a:off x="1548025" y="1142525"/>
            <a:ext cx="6319834" cy="5170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PURCHIN CONSULTING ADR SERVICES INCLUDE:</a:t>
            </a:r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6F95D7-D888-B105-FFCA-A03090847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BBCE-B637-4BED-9891-2CD104F8AED8}" type="slidenum">
              <a:rPr lang="en-US" sz="1200" dirty="0" smtClean="0">
                <a:latin typeface="Candara"/>
              </a:rPr>
              <a:t>36</a:t>
            </a:fld>
            <a:endParaRPr lang="en-US" sz="1200">
              <a:latin typeface="Candara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8"/>
          <p:cNvSpPr txBox="1"/>
          <p:nvPr/>
        </p:nvSpPr>
        <p:spPr>
          <a:xfrm>
            <a:off x="435000" y="5023273"/>
            <a:ext cx="6622800" cy="36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215000"/>
              </a:lnSpc>
              <a:buClr>
                <a:srgbClr val="000000"/>
              </a:buClr>
              <a:buSzPts val="2200"/>
            </a:pPr>
            <a:r>
              <a:rPr lang="en-US" sz="1100" i="1">
                <a:solidFill>
                  <a:srgbClr val="125B50"/>
                </a:solidFill>
                <a:latin typeface="Arial"/>
                <a:ea typeface="Arial"/>
                <a:cs typeface="Arial"/>
                <a:sym typeface="Arial"/>
              </a:rPr>
              <a:t>Purchin Consulting - Advocates for the Process Only </a:t>
            </a:r>
            <a:endParaRPr sz="700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48" descr="Purchin Consulting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52475"/>
            <a:ext cx="4652749" cy="1706162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8"/>
          <p:cNvSpPr txBox="1"/>
          <p:nvPr/>
        </p:nvSpPr>
        <p:spPr>
          <a:xfrm>
            <a:off x="495527" y="3372713"/>
            <a:ext cx="4387650" cy="173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200030"/>
              </a:lnSpc>
              <a:buClr>
                <a:srgbClr val="000000"/>
              </a:buClr>
              <a:buSzPts val="3299"/>
            </a:pPr>
            <a:endParaRPr sz="700">
              <a:solidFill>
                <a:srgbClr val="000000"/>
              </a:solidFill>
              <a:latin typeface="Palanquin Dark"/>
              <a:ea typeface="Palanquin Dark"/>
              <a:cs typeface="Palanquin Dark"/>
              <a:sym typeface="Palanquin Dark"/>
            </a:endParaRPr>
          </a:p>
          <a:p>
            <a:pPr>
              <a:lnSpc>
                <a:spcPct val="200030"/>
              </a:lnSpc>
              <a:buClr>
                <a:srgbClr val="000000"/>
              </a:buClr>
              <a:buSzPts val="3299"/>
            </a:pPr>
            <a:r>
              <a:rPr lang="en-US" sz="1650">
                <a:solidFill>
                  <a:srgbClr val="125B50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mpurchin@purchinconsulting.com</a:t>
            </a:r>
            <a:endParaRPr sz="700">
              <a:solidFill>
                <a:srgbClr val="000000"/>
              </a:solidFill>
              <a:latin typeface="Palanquin Dark"/>
              <a:ea typeface="Palanquin Dark"/>
              <a:cs typeface="Palanquin Dark"/>
              <a:sym typeface="Palanquin Dark"/>
            </a:endParaRPr>
          </a:p>
          <a:p>
            <a:pPr>
              <a:lnSpc>
                <a:spcPct val="200030"/>
              </a:lnSpc>
              <a:buClr>
                <a:srgbClr val="000000"/>
              </a:buClr>
              <a:buSzPts val="3299"/>
            </a:pPr>
            <a:r>
              <a:rPr lang="en-US" sz="1650">
                <a:solidFill>
                  <a:srgbClr val="125B50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www.purchingconsulting.com</a:t>
            </a:r>
            <a:endParaRPr sz="700">
              <a:solidFill>
                <a:srgbClr val="000000"/>
              </a:solidFill>
              <a:latin typeface="Palanquin Dark"/>
              <a:ea typeface="Palanquin Dark"/>
              <a:cs typeface="Palanquin Dark"/>
              <a:sym typeface="Palanquin Dark"/>
            </a:endParaRPr>
          </a:p>
          <a:p>
            <a:pPr>
              <a:lnSpc>
                <a:spcPct val="200030"/>
              </a:lnSpc>
              <a:buClr>
                <a:srgbClr val="000000"/>
              </a:buClr>
              <a:buSzPts val="3299"/>
            </a:pPr>
            <a:endParaRPr sz="1650">
              <a:solidFill>
                <a:srgbClr val="125B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48"/>
          <p:cNvSpPr txBox="1">
            <a:spLocks noGrp="1"/>
          </p:cNvSpPr>
          <p:nvPr>
            <p:ph type="title" idx="4294967295"/>
          </p:nvPr>
        </p:nvSpPr>
        <p:spPr>
          <a:xfrm>
            <a:off x="-2" y="2930950"/>
            <a:ext cx="2931000" cy="5170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CONTACT US</a:t>
            </a:r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BA565F-01A4-7AEF-564D-7F3B8760E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BBCE-B637-4BED-9891-2CD104F8AED8}" type="slidenum"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ndara"/>
              </a:rPr>
              <a:t>37</a:t>
            </a:fld>
            <a:endParaRPr lang="en-US" sz="1200">
              <a:solidFill>
                <a:schemeClr val="bg1">
                  <a:lumMod val="50000"/>
                </a:schemeClr>
              </a:solidFill>
              <a:latin typeface="Candara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Visit CADRE online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  <a:hlinkClick r:id="rId2"/>
              </a:rPr>
              <a:t>www.cadreworks.org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Contact CADRE via email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  <a:hlinkClick r:id="rId3"/>
              </a:rPr>
              <a:t>cadre@directionservice.org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  <a:hlinkClick r:id="rId4"/>
              </a:rPr>
              <a:t>Sign up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for the CADRE Newsletter!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59A24F-F8A1-4EC4-86A6-7E3AB37BEF3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defTabSz="457200"/>
            <a:r>
              <a:rPr lang="en-US" sz="48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+mn-ea"/>
                <a:cs typeface="+mn-cs"/>
              </a:rPr>
              <a:t>Need More Information?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572623-0D3C-47B4-EED0-FD30C16A4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A011-92C4-41D9-82B9-BF8E62DAE0D2}" type="slidenum">
              <a:rPr lang="en-US" sz="1200" dirty="0" smtClean="0">
                <a:latin typeface="Candara"/>
              </a:rPr>
              <a:t>38</a:t>
            </a:fld>
            <a:endParaRPr lang="en-US" sz="1200">
              <a:latin typeface="Candar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03847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302" y="4447877"/>
            <a:ext cx="2579098" cy="230829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1524000"/>
            <a:ext cx="8382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Please take a few minutes to respond to this brief survey about your experience:</a:t>
            </a:r>
            <a:b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3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  <a:p>
            <a:pPr marL="114300" lvl="0" algn="ctr" defTabSz="914400"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Survey Monkey link: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  <a:p>
            <a:pPr marL="114300" lvl="0" algn="ctr" defTabSz="914400">
              <a:defRPr/>
            </a:pPr>
            <a:r>
              <a:rPr lang="en-US" sz="2400">
                <a:solidFill>
                  <a:prstClr val="black"/>
                </a:solidFill>
                <a:latin typeface="Candara" panose="020E0502030303020204" pitchFamily="34" charset="0"/>
                <a:cs typeface="Arial" panose="020B0604020202020204" pitchFamily="34" charset="0"/>
                <a:hlinkClick r:id="rId4"/>
              </a:rPr>
              <a:t>https://www.surveymonkey.com/r/StorytellingWebinarSEPT23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00FF"/>
              </a:highlight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32750"/>
          </a:xfr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 defTabSz="457200"/>
            <a:r>
              <a:rPr lang="en-US" sz="4800">
                <a:solidFill>
                  <a:schemeClr val="lt1"/>
                </a:solidFill>
                <a:latin typeface="Candara" panose="020E0502030303020204" pitchFamily="34" charset="0"/>
                <a:ea typeface="+mn-ea"/>
                <a:cs typeface="+mn-cs"/>
              </a:rPr>
              <a:t>Thank you for joining us!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623774-3CCC-7985-A013-4B6031AE4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BBCE-B637-4BED-9891-2CD104F8AED8}" type="slidenum">
              <a:rPr lang="en-US" sz="1200" dirty="0" smtClean="0">
                <a:latin typeface="Candara"/>
              </a:rPr>
              <a:t>39</a:t>
            </a:fld>
            <a:endParaRPr lang="en-US" sz="1200">
              <a:latin typeface="Candar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4771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4BD47-DCC9-45BC-A853-51B6822BC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1100"/>
            <a:ext cx="7886700" cy="1003636"/>
          </a:xfr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defTabSz="457200"/>
            <a:r>
              <a:rPr lang="en-US" sz="48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+mn-ea"/>
                <a:cs typeface="+mn-cs"/>
              </a:rPr>
              <a:t>Communication is Messy.</a:t>
            </a:r>
          </a:p>
        </p:txBody>
      </p:sp>
      <p:pic>
        <p:nvPicPr>
          <p:cNvPr id="52227" name="Picture 3" descr="clip art of two figure heads with a tangle  of lines going from one person's mouth to the other's ear">
            <a:extLst>
              <a:ext uri="{FF2B5EF4-FFF2-40B4-BE49-F238E27FC236}">
                <a16:creationId xmlns:a16="http://schemas.microsoft.com/office/drawing/2014/main" id="{02ED262E-66C5-4381-8AF8-AC8A50930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1447800"/>
            <a:ext cx="537845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9163DA66-412B-4D82-BCE8-89ACC9213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651374"/>
            <a:ext cx="77724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n-US" altLang="en-US" sz="4400">
                <a:latin typeface="Candara" panose="020E0502030303020204" pitchFamily="34" charset="0"/>
              </a:rPr>
              <a:t>It’s not a science. It’s not exact. 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n-US" altLang="en-US" sz="4400">
                <a:latin typeface="Candara" panose="020E0502030303020204" pitchFamily="34" charset="0"/>
              </a:rPr>
              <a:t>It is a negotiation. Always.</a:t>
            </a:r>
            <a:endParaRPr lang="en-US" altLang="en-US" sz="4000">
              <a:latin typeface="Candara" panose="020E0502030303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E8A61-A249-4132-8B50-221DEC5BD99D}"/>
              </a:ext>
            </a:extLst>
          </p:cNvPr>
          <p:cNvSpPr txBox="1">
            <a:spLocks/>
          </p:cNvSpPr>
          <p:nvPr/>
        </p:nvSpPr>
        <p:spPr>
          <a:xfrm>
            <a:off x="6858000" y="63706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297CB40-D9BE-4CE6-A22F-5A7D8FBE1E5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4BD47-DCC9-45BC-A853-51B6822BC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1100"/>
            <a:ext cx="7886700" cy="1003636"/>
          </a:xfr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defTabSz="457200"/>
            <a:r>
              <a:rPr lang="en-US" sz="48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+mn-ea"/>
                <a:cs typeface="+mn-cs"/>
              </a:rPr>
              <a:t>The Act of Making Sense  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9163DA66-412B-4D82-BCE8-89ACC9213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4569475"/>
            <a:ext cx="7772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n-US" altLang="en-US" sz="4400">
                <a:latin typeface="Candara" panose="020E0502030303020204" pitchFamily="34" charset="0"/>
              </a:rPr>
              <a:t> </a:t>
            </a:r>
            <a:r>
              <a:rPr lang="en-US" altLang="en-US">
                <a:latin typeface="Candara" panose="020E0502030303020204" pitchFamily="34" charset="0"/>
              </a:rPr>
              <a:t>We are constantly trying to create meaning, and we act based upon the meaning that we create.</a:t>
            </a:r>
            <a:endParaRPr lang="en-US" altLang="en-US" sz="4000">
              <a:latin typeface="Candara" panose="020E0502030303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E8A61-A249-4132-8B50-221DEC5BD99D}"/>
              </a:ext>
            </a:extLst>
          </p:cNvPr>
          <p:cNvSpPr txBox="1">
            <a:spLocks/>
          </p:cNvSpPr>
          <p:nvPr/>
        </p:nvSpPr>
        <p:spPr>
          <a:xfrm>
            <a:off x="6858000" y="63706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297CB40-D9BE-4CE6-A22F-5A7D8FBE1E5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3" descr="A cartoon of two people sitting at a table. The speaker bubble above one is a tangle of thread connected to a spool above the second speaker.">
            <a:extLst>
              <a:ext uri="{FF2B5EF4-FFF2-40B4-BE49-F238E27FC236}">
                <a16:creationId xmlns:a16="http://schemas.microsoft.com/office/drawing/2014/main" id="{4D002E30-B737-66CE-9D4E-237E69383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524000"/>
            <a:ext cx="3182979" cy="274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51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E1D86B3-98C4-45EB-9E75-AF9EA18FB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09600"/>
            <a:ext cx="7886700" cy="1325563"/>
          </a:xfr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algn="ctr" defTabSz="457200"/>
            <a:r>
              <a:rPr lang="en-US" altLang="en-US" sz="48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+mn-ea"/>
                <a:cs typeface="+mn-cs"/>
              </a:rPr>
              <a:t>Why Storytelling is Critical to Productive Conflict Engagement</a:t>
            </a:r>
            <a:endParaRPr lang="en-US" sz="4800" b="1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2EB11-2AAC-4C67-AA04-BFA431D17773}"/>
              </a:ext>
            </a:extLst>
          </p:cNvPr>
          <p:cNvSpPr txBox="1">
            <a:spLocks/>
          </p:cNvSpPr>
          <p:nvPr/>
        </p:nvSpPr>
        <p:spPr>
          <a:xfrm>
            <a:off x="6858000" y="63706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297CB40-D9BE-4CE6-A22F-5A7D8FBE1E51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2" name="Diagram 1" descr="A Venn Diagram showing how My Story and Your intersect. &#10;">
            <a:extLst>
              <a:ext uri="{FF2B5EF4-FFF2-40B4-BE49-F238E27FC236}">
                <a16:creationId xmlns:a16="http://schemas.microsoft.com/office/drawing/2014/main" id="{F7D46354-5C06-C98D-1C5B-AA93FB83C236}"/>
              </a:ext>
            </a:extLst>
          </p:cNvPr>
          <p:cNvGraphicFramePr/>
          <p:nvPr/>
        </p:nvGraphicFramePr>
        <p:xfrm>
          <a:off x="385916" y="2209800"/>
          <a:ext cx="8534400" cy="2972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14F13479-0528-1CA6-AA75-2419B8DE3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5291315"/>
            <a:ext cx="77724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n-US" altLang="en-US" sz="4400">
                <a:latin typeface="Candara" panose="020E0502030303020204" pitchFamily="34" charset="0"/>
              </a:rPr>
              <a:t> </a:t>
            </a:r>
            <a:r>
              <a:rPr lang="en-US" altLang="en-US" sz="2400">
                <a:latin typeface="Candara" panose="020E0502030303020204" pitchFamily="34" charset="0"/>
              </a:rPr>
              <a:t>When our stories are co-constructed, we can work together to create solutions.</a:t>
            </a:r>
            <a:endParaRPr lang="en-US" altLang="en-US" sz="400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FBCD8-C6CF-5C16-A5F7-0C10C72E220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defTabSz="457200"/>
            <a:r>
              <a:rPr lang="en-US" sz="48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+mn-ea"/>
                <a:cs typeface="+mn-cs"/>
              </a:rPr>
              <a:t>Today’s Panel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81F1B-A74A-9077-69A7-E3E26547B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24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/>
              <a:t>Kiran Singh Sirah:</a:t>
            </a:r>
            <a:r>
              <a:rPr lang="en-US" sz="2400"/>
              <a:t> Past President of the International Storytelling Center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/>
              <a:t>Diana MTK Autin, J.D.: </a:t>
            </a:r>
            <a:r>
              <a:rPr lang="en-US" sz="2400"/>
              <a:t>Senior Director for   Organizational Capacity-Building for the SPAN Parent Advocacy Network (SPAN)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/>
              <a:t>Jo Ann Blades: </a:t>
            </a:r>
            <a:r>
              <a:rPr lang="en-US" sz="2400"/>
              <a:t>Program Manager for the Oklahoma Special Education Resolution Center (SERC)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/>
              <a:t>Marc Purchin: </a:t>
            </a:r>
            <a:r>
              <a:rPr lang="en-US" sz="2400"/>
              <a:t>Principal of Purchin Consulting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B5CEF7-7716-B16E-6664-A376B63D7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7CB40-D9BE-4CE6-A22F-5A7D8FBE1E51}" type="slidenum">
              <a:rPr lang="en-US" sz="1200" dirty="0" smtClean="0">
                <a:latin typeface="Candara"/>
              </a:rPr>
              <a:pPr/>
              <a:t>7</a:t>
            </a:fld>
            <a:endParaRPr lang="en-US" sz="1200"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335265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C6004202-1871-F23D-AC03-2E92E4351FF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6142" y="-1627239"/>
            <a:ext cx="8763000" cy="114300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oudy Old Style" panose="02020502050305020303" pitchFamily="18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oudy Old Style" panose="02020502050305020303" pitchFamily="18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rPr>
              <a:t>The Power of Stories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oudy Old Style" panose="02020502050305020303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099" name="Rectangle 5">
            <a:extLst>
              <a:ext uri="{FF2B5EF4-FFF2-40B4-BE49-F238E27FC236}">
                <a16:creationId xmlns:a16="http://schemas.microsoft.com/office/drawing/2014/main" id="{A48A3275-7F10-9A7A-55C3-EDDA039AD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0060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altLang="en-US" sz="2000">
                <a:latin typeface="+mn-lt"/>
              </a:rPr>
              <a:t>Presented by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n-US" altLang="en-US" sz="2000">
                <a:latin typeface="+mn-lt"/>
              </a:rPr>
              <a:t>Diana Autin, Senior Director, 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n-US" altLang="en-US" sz="2000">
                <a:latin typeface="+mn-lt"/>
              </a:rPr>
              <a:t>Organizational Capacity-Building Programs, 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n-US" altLang="en-US" sz="2000">
                <a:latin typeface="+mn-lt"/>
              </a:rPr>
              <a:t>SPAN Parent Advocacy Network</a:t>
            </a:r>
          </a:p>
        </p:txBody>
      </p:sp>
      <p:pic>
        <p:nvPicPr>
          <p:cNvPr id="4100" name="Picture 4" descr="Image result for culture of storytelling">
            <a:hlinkClick r:id="rId3"/>
            <a:extLst>
              <a:ext uri="{FF2B5EF4-FFF2-40B4-BE49-F238E27FC236}">
                <a16:creationId xmlns:a16="http://schemas.microsoft.com/office/drawing/2014/main" id="{C179C689-3A97-443C-625F-B29DF68D3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133600"/>
            <a:ext cx="3657600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FFCF21-0917-69CF-02C7-4A1A64AB2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BBCE-B637-4BED-9891-2CD104F8AED8}" type="slidenum">
              <a:rPr lang="en-US" sz="1200" dirty="0" smtClean="0">
                <a:latin typeface="Candara"/>
              </a:rPr>
              <a:t>8</a:t>
            </a:fld>
            <a:endParaRPr lang="en-US" sz="1200">
              <a:latin typeface="Candara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C850CB-386A-3636-452C-0D2D400F2F18}"/>
              </a:ext>
            </a:extLst>
          </p:cNvPr>
          <p:cNvSpPr txBox="1">
            <a:spLocks/>
          </p:cNvSpPr>
          <p:nvPr/>
        </p:nvSpPr>
        <p:spPr>
          <a:xfrm>
            <a:off x="390042" y="469770"/>
            <a:ext cx="8376557" cy="132556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/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</a:rPr>
              <a:t>The Power of Stories</a:t>
            </a:r>
            <a:endParaRPr lang="en-US" sz="4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1">
            <a:extLst>
              <a:ext uri="{FF2B5EF4-FFF2-40B4-BE49-F238E27FC236}">
                <a16:creationId xmlns:a16="http://schemas.microsoft.com/office/drawing/2014/main" id="{8752339A-18FA-1480-1557-0A9DB766A46B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 pitchFamily="34" charset="0"/>
                <a:ea typeface="MS PGothic" panose="020B0600070205080204" pitchFamily="34" charset="-128"/>
                <a:cs typeface="+mn-cs"/>
              </a:rPr>
              <a:t>©NationalPlace2022 </a:t>
            </a:r>
          </a:p>
        </p:txBody>
      </p:sp>
      <p:pic>
        <p:nvPicPr>
          <p:cNvPr id="6147" name="Picture 2" descr="Related image">
            <a:hlinkClick r:id="rId2"/>
            <a:extLst>
              <a:ext uri="{FF2B5EF4-FFF2-40B4-BE49-F238E27FC236}">
                <a16:creationId xmlns:a16="http://schemas.microsoft.com/office/drawing/2014/main" id="{29B1C59B-B673-2DF7-F6AB-A95D5BAD0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9372600" cy="703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E45D93EE09FE48B755B103E8699EE0" ma:contentTypeVersion="17" ma:contentTypeDescription="Create a new document." ma:contentTypeScope="" ma:versionID="7b75198b2a33e0ea4d0af7fb93e0983e">
  <xsd:schema xmlns:xsd="http://www.w3.org/2001/XMLSchema" xmlns:xs="http://www.w3.org/2001/XMLSchema" xmlns:p="http://schemas.microsoft.com/office/2006/metadata/properties" xmlns:ns2="db903174-bb1c-4609-9d70-465268ead536" xmlns:ns3="d0cbbd92-a969-402e-8621-447322a11182" targetNamespace="http://schemas.microsoft.com/office/2006/metadata/properties" ma:root="true" ma:fieldsID="65e02b5cbc92a8910405f756f2b7f1fe" ns2:_="" ns3:_="">
    <xsd:import namespace="db903174-bb1c-4609-9d70-465268ead536"/>
    <xsd:import namespace="d0cbbd92-a969-402e-8621-447322a111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903174-bb1c-4609-9d70-465268ead5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cbbd92-a969-402e-8621-447322a1118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48b6dc5-7623-4a1d-a01d-748b8cf9f295}" ma:internalName="TaxCatchAll" ma:showField="CatchAllData" ma:web="d0cbbd92-a969-402e-8621-447322a111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0cbbd92-a969-402e-8621-447322a11182"/>
  </documentManagement>
</p:properties>
</file>

<file path=customXml/itemProps1.xml><?xml version="1.0" encoding="utf-8"?>
<ds:datastoreItem xmlns:ds="http://schemas.openxmlformats.org/officeDocument/2006/customXml" ds:itemID="{0DF98DFA-1256-460D-931D-89C912EB99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903174-bb1c-4609-9d70-465268ead536"/>
    <ds:schemaRef ds:uri="d0cbbd92-a969-402e-8621-447322a111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2CCBBA6-F8DA-49CF-ADB7-54E395587C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5E7CB7-4971-488E-8265-E37DDD608CAA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0cbbd92-a969-402e-8621-447322a11182"/>
    <ds:schemaRef ds:uri="db903174-bb1c-4609-9d70-465268ead53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0</TotalTime>
  <Words>2128</Words>
  <Application>Microsoft Office PowerPoint</Application>
  <PresentationFormat>On-screen Show (4:3)</PresentationFormat>
  <Paragraphs>304</Paragraphs>
  <Slides>39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2" baseType="lpstr">
      <vt:lpstr>MS PGothic</vt:lpstr>
      <vt:lpstr>MS PGothic</vt:lpstr>
      <vt:lpstr>Arial</vt:lpstr>
      <vt:lpstr>Calibri</vt:lpstr>
      <vt:lpstr>Calibri Light</vt:lpstr>
      <vt:lpstr>Candara</vt:lpstr>
      <vt:lpstr>Corbel</vt:lpstr>
      <vt:lpstr>Goudy Old Style</vt:lpstr>
      <vt:lpstr>Mangal</vt:lpstr>
      <vt:lpstr>Montserrat</vt:lpstr>
      <vt:lpstr>Palanquin Dark</vt:lpstr>
      <vt:lpstr>Times New Roman</vt:lpstr>
      <vt:lpstr>Office Theme</vt:lpstr>
      <vt:lpstr>The Potential of Storytelling in Conflict Engagement and Building Relationships </vt:lpstr>
      <vt:lpstr>Accessibility</vt:lpstr>
      <vt:lpstr>Technical Notes</vt:lpstr>
      <vt:lpstr>Communication is Messy.</vt:lpstr>
      <vt:lpstr>The Act of Making Sense  </vt:lpstr>
      <vt:lpstr>Why Storytelling is Critical to Productive Conflict Engagement</vt:lpstr>
      <vt:lpstr>Today’s Panel</vt:lpstr>
      <vt:lpstr>  The Power of Stories </vt:lpstr>
      <vt:lpstr>©NationalPlace2022 </vt:lpstr>
      <vt:lpstr>Quote from Jerome Bruner</vt:lpstr>
      <vt:lpstr>Why We Use Stories as Tools for Change</vt:lpstr>
      <vt:lpstr>Why We Use Stories as Tools for Change 1</vt:lpstr>
      <vt:lpstr>Why We Use Stories as Tools for Change 2</vt:lpstr>
      <vt:lpstr>Quote from Muriel Ruykeser</vt:lpstr>
      <vt:lpstr>Good Stories Compel People to Change</vt:lpstr>
      <vt:lpstr>How We Use Stories as Tools for Change: Family Resource Specialist Vignettes</vt:lpstr>
      <vt:lpstr>How We Use Stories as Tools for Change: Telling your Story to Make a Change</vt:lpstr>
      <vt:lpstr>How We Use Stories as Tools for Change: Parent Leader and Professional Development</vt:lpstr>
      <vt:lpstr>Tools</vt:lpstr>
      <vt:lpstr>Other resources</vt:lpstr>
      <vt:lpstr>Perspectives  on Stories</vt:lpstr>
      <vt:lpstr>Dispute Resolution Manager</vt:lpstr>
      <vt:lpstr>Dispute Resolution Manager 2</vt:lpstr>
      <vt:lpstr>The Ladder of Inference</vt:lpstr>
      <vt:lpstr>Dispute Resolution Manger</vt:lpstr>
      <vt:lpstr>Intake</vt:lpstr>
      <vt:lpstr>Scenario 1 </vt:lpstr>
      <vt:lpstr>Scenario 2</vt:lpstr>
      <vt:lpstr>Scenario 3</vt:lpstr>
      <vt:lpstr>The Power of Intake</vt:lpstr>
      <vt:lpstr>My Story</vt:lpstr>
      <vt:lpstr>The Potential of Storytelling in Conflict Engagement and Building Relationships</vt:lpstr>
      <vt:lpstr>Video Interaction</vt:lpstr>
      <vt:lpstr>The Importance of Storytelling </vt:lpstr>
      <vt:lpstr>Quote from Helen Keller</vt:lpstr>
      <vt:lpstr>PURCHIN CONSULTING ADR SERVICES INCLUDE:</vt:lpstr>
      <vt:lpstr>CONTACT US</vt:lpstr>
      <vt:lpstr>Need More Information?</vt:lpstr>
      <vt:lpstr>Thank you for joining us!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2023-09-12T03:00:59Z</dcterms:created>
  <dcterms:modified xsi:type="dcterms:W3CDTF">2023-09-12T03:01:57Z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0x01010090E45D93EE09FE48B755B103E8699EE0</vt:lpwstr>
  </property>
</Properties>
</file>