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70" r:id="rId4"/>
    <p:sldId id="271" r:id="rId5"/>
    <p:sldId id="272" r:id="rId6"/>
    <p:sldId id="258" r:id="rId7"/>
    <p:sldId id="274" r:id="rId8"/>
    <p:sldId id="267" r:id="rId9"/>
    <p:sldId id="263" r:id="rId10"/>
    <p:sldId id="273" r:id="rId11"/>
    <p:sldId id="264" r:id="rId12"/>
    <p:sldId id="269" r:id="rId13"/>
    <p:sldId id="276" r:id="rId14"/>
    <p:sldId id="275" r:id="rId1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3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2479034949069"/>
          <c:y val="9.9148129921259848E-2"/>
          <c:w val="0.57500537334407997"/>
          <c:h val="0.24981200787401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2004-5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33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2005-6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28</c:v>
                </c:pt>
                <c:pt idx="2">
                  <c:v>5</c:v>
                </c:pt>
                <c:pt idx="3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2006-7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2</c:v>
                </c:pt>
                <c:pt idx="3">
                  <c:v>46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2007-8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3</c:v>
                </c:pt>
                <c:pt idx="3">
                  <c:v>36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2008-9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14</c:v>
                </c:pt>
                <c:pt idx="2">
                  <c:v>3</c:v>
                </c:pt>
                <c:pt idx="3">
                  <c:v>41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2009-10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23</c:v>
                </c:pt>
                <c:pt idx="2">
                  <c:v>9</c:v>
                </c:pt>
                <c:pt idx="3">
                  <c:v>50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2</c:v>
                </c:pt>
                <c:pt idx="1">
                  <c:v>14</c:v>
                </c:pt>
                <c:pt idx="2">
                  <c:v>13</c:v>
                </c:pt>
                <c:pt idx="3">
                  <c:v>57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0</c:v>
                </c:pt>
                <c:pt idx="1">
                  <c:v>21</c:v>
                </c:pt>
                <c:pt idx="2">
                  <c:v>8</c:v>
                </c:pt>
                <c:pt idx="3">
                  <c:v>38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2012-13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1</c:v>
                </c:pt>
                <c:pt idx="1">
                  <c:v>20</c:v>
                </c:pt>
                <c:pt idx="2">
                  <c:v>16</c:v>
                </c:pt>
                <c:pt idx="3">
                  <c:v>84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2013-14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15</c:v>
                </c:pt>
                <c:pt idx="3">
                  <c:v>106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2014-15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Sheet1!$L$2:$L$5</c:f>
              <c:numCache>
                <c:formatCode>General</c:formatCode>
                <c:ptCount val="4"/>
                <c:pt idx="0">
                  <c:v>4</c:v>
                </c:pt>
                <c:pt idx="1">
                  <c:v>18</c:v>
                </c:pt>
                <c:pt idx="2">
                  <c:v>14</c:v>
                </c:pt>
                <c:pt idx="3">
                  <c:v>127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2015-16*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Hearings </c:v>
                </c:pt>
                <c:pt idx="1">
                  <c:v>Complaints</c:v>
                </c:pt>
                <c:pt idx="2">
                  <c:v>Mediations</c:v>
                </c:pt>
                <c:pt idx="3">
                  <c:v>Facilitations</c:v>
                </c:pt>
              </c:strCache>
            </c:strRef>
          </c:cat>
          <c:val>
            <c:numRef>
              <c:f>Sheet1!$M$2:$M$5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10</c:v>
                </c:pt>
                <c:pt idx="3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631680"/>
        <c:axId val="82633472"/>
      </c:barChart>
      <c:catAx>
        <c:axId val="82631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2633472"/>
        <c:crosses val="autoZero"/>
        <c:auto val="1"/>
        <c:lblAlgn val="ctr"/>
        <c:lblOffset val="100"/>
        <c:noMultiLvlLbl val="0"/>
      </c:catAx>
      <c:valAx>
        <c:axId val="826334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CASES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235352470704941"/>
              <c:y val="8.4190894407429828E-2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826316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0.04724</cdr:x>
      <cdr:y>0.76923</cdr:y>
    </cdr:from>
    <cdr:to>
      <cdr:x>0.14173</cdr:x>
      <cdr:y>0.76923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457200" y="4572000"/>
          <a:ext cx="914400" cy="0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1ACFA76-4BE7-4D27-B8A2-1CAA10F672DC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32E4750-E79F-4865-8878-6E76682D0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2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5042CAB-3A07-4F41-87C6-DB858B21C58B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789EDC5-1658-4079-8F91-61C89A3B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 By</a:t>
            </a:r>
            <a:r>
              <a:rPr lang="en-US" altLang="en-US" baseline="0" dirty="0" smtClean="0"/>
              <a:t> way of comparison: Last year (2014-15) at this time of year we had  119 facilitations and 17 complaints.</a:t>
            </a:r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5122" indent="-28140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090" indent="-22290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229" indent="-22290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09" indent="-22290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9410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4710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0011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5311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65B6769-08B3-4FE8-9221-DF9B4B360CC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529C08-596F-4284-8EF6-9DE0B1A52AD2}" type="datetime1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6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7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8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5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5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4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045BE-5C83-4763-9D32-107BEF32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180668" cy="17526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Marketing/Outreach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00600"/>
            <a:ext cx="5712179" cy="1069622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Idaho Dept. of Education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Melanie Reese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3352800"/>
            <a:ext cx="48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9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Box 15"/>
          <p:cNvSpPr txBox="1">
            <a:spLocks noChangeArrowheads="1"/>
          </p:cNvSpPr>
          <p:nvPr/>
        </p:nvSpPr>
        <p:spPr bwMode="auto">
          <a:xfrm>
            <a:off x="5257800" y="5637213"/>
            <a:ext cx="3201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i="1" dirty="0">
                <a:solidFill>
                  <a:schemeClr val="bg1"/>
                </a:solidFill>
                <a:latin typeface="Times" pitchFamily="18" charset="0"/>
              </a:rPr>
              <a:t>SUPPORTING SCHOOLS AND STUDENTS TO ACHIEVE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514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b="1" dirty="0" smtClean="0"/>
          </a:p>
          <a:p>
            <a:endParaRPr lang="en-US" sz="2400" b="1" dirty="0"/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272509"/>
              </p:ext>
            </p:extLst>
          </p:nvPr>
        </p:nvGraphicFramePr>
        <p:xfrm>
          <a:off x="-152400" y="457200"/>
          <a:ext cx="9677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990600" y="76200"/>
            <a:ext cx="69342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DR Comparison 2004-2016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4572000"/>
            <a:ext cx="1371600" cy="914400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762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 State Activities in 2015-2016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Regional Director’s Meetings</a:t>
            </a:r>
          </a:p>
          <a:p>
            <a:r>
              <a:rPr lang="en-US" sz="2800" dirty="0" smtClean="0"/>
              <a:t>Idaho Parent Group Meetings</a:t>
            </a:r>
          </a:p>
          <a:p>
            <a:r>
              <a:rPr lang="en-US" sz="2800" dirty="0" smtClean="0"/>
              <a:t>Director’s Advisory Council and Special Education Advisor Panel</a:t>
            </a:r>
          </a:p>
          <a:p>
            <a:r>
              <a:rPr lang="en-US" sz="2800" dirty="0" smtClean="0"/>
              <a:t>New Charter School Start Up Training</a:t>
            </a:r>
          </a:p>
          <a:p>
            <a:r>
              <a:rPr lang="en-US" sz="2800" dirty="0" smtClean="0"/>
              <a:t>Various University Classes in Education, Law, and Dispute Resolution across state</a:t>
            </a:r>
          </a:p>
          <a:p>
            <a:r>
              <a:rPr lang="en-US" sz="2800" dirty="0" smtClean="0"/>
              <a:t>New SPED Director’s Training </a:t>
            </a:r>
          </a:p>
          <a:p>
            <a:r>
              <a:rPr lang="en-US" sz="2800" dirty="0" smtClean="0"/>
              <a:t>New SPED Teacher’s Training</a:t>
            </a:r>
          </a:p>
          <a:p>
            <a:r>
              <a:rPr lang="en-US" sz="2800" dirty="0" smtClean="0"/>
              <a:t>State Superintendent’s Conference</a:t>
            </a:r>
          </a:p>
          <a:p>
            <a:r>
              <a:rPr lang="en-US" sz="2800" dirty="0" smtClean="0"/>
              <a:t>Idaho Administrators School Assn. Conference</a:t>
            </a:r>
          </a:p>
          <a:p>
            <a:r>
              <a:rPr lang="en-US" sz="2800" dirty="0" smtClean="0"/>
              <a:t>District In-service Presentations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enough time to do what we want with a staff of 1 ½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Responding to any negatives immediately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Realizing that it’s a constant “sales” job to keep the value of facilitation in front of schools and districts</a:t>
            </a:r>
          </a:p>
          <a:p>
            <a:endParaRPr lang="en-US" dirty="0" smtClean="0"/>
          </a:p>
          <a:p>
            <a:r>
              <a:rPr lang="en-US" dirty="0" smtClean="0"/>
              <a:t>Making sure the message from our “champions” is also consistent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52401"/>
            <a:ext cx="85344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Challenges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990600" y="6427788"/>
            <a:ext cx="6454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SHERRI YBARRA, SUPERINTENDENT OF PUBLIC INSTRUCTION 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996950" y="6169025"/>
            <a:ext cx="761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Times" pitchFamily="18" charset="0"/>
              </a:rPr>
              <a:t>SUPPORTING SCHOOLS AND STUDENTS TO ACHIEVE</a:t>
            </a:r>
          </a:p>
        </p:txBody>
      </p:sp>
      <p:pic>
        <p:nvPicPr>
          <p:cNvPr id="22537" name="Picture 9" descr="http://lomabeat.com/wp-content/uploads/2014/09/boy_raising_hand_CB049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66750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itle 1"/>
          <p:cNvSpPr txBox="1">
            <a:spLocks/>
          </p:cNvSpPr>
          <p:nvPr/>
        </p:nvSpPr>
        <p:spPr bwMode="auto">
          <a:xfrm rot="20937113">
            <a:off x="509027" y="876500"/>
            <a:ext cx="3667417" cy="8955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562600"/>
            <a:ext cx="769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4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8081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533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charset="0"/>
              </a:rPr>
              <a:t>SHERRI YBARRA, SUPERINTENDENT OF PUBLIC INSTRUCTION 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2362200" y="838200"/>
            <a:ext cx="62896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" pitchFamily="18" charset="0"/>
              </a:rPr>
              <a:t>SUPPORTING SCHOOLS AND STUDENTS TO </a:t>
            </a:r>
            <a:r>
              <a:rPr lang="en-US" altLang="en-US" dirty="0" smtClean="0">
                <a:solidFill>
                  <a:schemeClr val="bg1"/>
                </a:solidFill>
                <a:latin typeface="Times" pitchFamily="18" charset="0"/>
              </a:rPr>
              <a:t>ACHIEVE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2667000"/>
            <a:ext cx="7543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 smtClean="0">
                <a:solidFill>
                  <a:schemeClr val="bg1"/>
                </a:solidFill>
                <a:latin typeface="Times" pitchFamily="18" charset="0"/>
              </a:rPr>
              <a:t>SDE Dispute Resolution Office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 dirty="0">
              <a:solidFill>
                <a:schemeClr val="bg1"/>
              </a:solidFill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Times" pitchFamily="18" charset="0"/>
              </a:rPr>
              <a:t>	Dr. Melanie Reese, Dispute Resolution Coordinator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smtClean="0">
                <a:solidFill>
                  <a:schemeClr val="bg1"/>
                </a:solidFill>
                <a:latin typeface="Times" pitchFamily="18" charset="0"/>
              </a:rPr>
              <a:t>	Phone: (208) 332-6914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smtClean="0">
                <a:solidFill>
                  <a:schemeClr val="bg1"/>
                </a:solidFill>
                <a:latin typeface="Times" pitchFamily="18" charset="0"/>
              </a:rPr>
              <a:t>	Email: mreese@sde.idaho.gov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18288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4419600"/>
            <a:ext cx="7543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Times" pitchFamily="18" charset="0"/>
              </a:rPr>
              <a:t>	Lily Robb, Dispute Resolution Program Specialist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smtClean="0">
                <a:solidFill>
                  <a:schemeClr val="bg1"/>
                </a:solidFill>
                <a:latin typeface="Times" pitchFamily="18" charset="0"/>
              </a:rPr>
              <a:t>	Phone: (208) 332-6912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smtClean="0">
                <a:solidFill>
                  <a:schemeClr val="bg1"/>
                </a:solidFill>
                <a:latin typeface="Times" pitchFamily="18" charset="0"/>
              </a:rPr>
              <a:t>	Email: lrobb@sde.idaho.gov</a:t>
            </a:r>
          </a:p>
        </p:txBody>
      </p:sp>
    </p:spTree>
    <p:extLst>
      <p:ext uri="{BB962C8B-B14F-4D97-AF65-F5344CB8AC3E}">
        <p14:creationId xmlns:p14="http://schemas.microsoft.com/office/powerpoint/2010/main" val="28553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76200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New Dept. Website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9377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990600"/>
            <a:ext cx="3352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HOME PAGE:  sde.idaho.gov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34000" y="4800600"/>
            <a:ext cx="1371600" cy="6096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157946" cy="5353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51045" cy="8382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Special Ed Home Page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3886200"/>
            <a:ext cx="1981200" cy="9144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98645" cy="83820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Dispute Resolution Page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3962400"/>
            <a:ext cx="1371600" cy="6096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4108"/>
            <a:ext cx="5867400" cy="55972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324600" y="1600200"/>
            <a:ext cx="2590800" cy="914400"/>
          </a:xfrm>
          <a:prstGeom prst="wedgeRoundRectCallout">
            <a:avLst>
              <a:gd name="adj1" fmla="val -59657"/>
              <a:gd name="adj2" fmla="val 195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Description of the scope of the DR office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876800" y="2895600"/>
            <a:ext cx="2971800" cy="762000"/>
          </a:xfrm>
          <a:prstGeom prst="wedgeRoundRectCallout">
            <a:avLst>
              <a:gd name="adj1" fmla="val -76852"/>
              <a:gd name="adj2" fmla="val 234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Our </a:t>
            </a:r>
            <a:r>
              <a:rPr lang="en-US" b="1" smtClean="0">
                <a:solidFill>
                  <a:schemeClr val="tx1"/>
                </a:solidFill>
              </a:rPr>
              <a:t>Guiding Principles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324600" y="5105400"/>
            <a:ext cx="2590800" cy="1066800"/>
          </a:xfrm>
          <a:prstGeom prst="wedgeRoundRectCallout">
            <a:avLst>
              <a:gd name="adj1" fmla="val -204840"/>
              <a:gd name="adj2" fmla="val 981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FAQs for each DR process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971800" y="3962400"/>
            <a:ext cx="5562600" cy="914400"/>
          </a:xfrm>
          <a:prstGeom prst="wedgeRoundRectCallout">
            <a:avLst>
              <a:gd name="adj1" fmla="val -83271"/>
              <a:gd name="adj2" fmla="val 81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(+) Expandable information buttons  for each process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848600" cy="581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696200" cy="9144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FAQs for Dispute Resolution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90600" y="3581400"/>
            <a:ext cx="1066800" cy="3810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5/16/2016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Idaho Office of Dispute Resolution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593">
            <a:off x="5252706" y="2194893"/>
            <a:ext cx="2774473" cy="428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Materials for Participants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39405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Facilitation participants receive:</a:t>
            </a:r>
            <a:endParaRPr lang="en-US" sz="3200" b="1" dirty="0" smtClean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246">
            <a:off x="1588853" y="2420624"/>
            <a:ext cx="3032977" cy="395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265238"/>
          </a:xfrm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Ongoing activity: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95800" y="2438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http://www.alterimaging.com/blog/wp-content/uploads/trust-building-big-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467600" cy="455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idx="1"/>
          </p:nvPr>
        </p:nvSpPr>
        <p:spPr>
          <a:xfrm>
            <a:off x="762000" y="1143000"/>
            <a:ext cx="7620000" cy="457200"/>
          </a:xfr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Office of Dispute Resolution Guiding Principles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676400"/>
            <a:ext cx="6172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Conflict provides opportunities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Perceptions of neutrality, fairness, and honesty are the currency of the office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Everyone deserves to be heard and understood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Aim to resolve at the lowest level appropriate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Good outcomes are in the best interest of the child and are IDEA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compliant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109728" fontAlgn="auto">
              <a:spcAft>
                <a:spcPts val="0"/>
              </a:spcAft>
              <a:defRPr/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1"/>
            <a:ext cx="8534400" cy="762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Consistent and Clear Messaging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265238"/>
          </a:xfrm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Outreach Activities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133600"/>
            <a:ext cx="49530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We are attention seekers and will jump in front of an audience to preach the DR gospel with little provocation.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 descr="http://www.christart.com/IMAGES-art9ab/clipart/319/street-evangeli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982686" cy="46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Idaho Office of Dispute Resolution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45BE-5C83-4763-9D32-107BEF32E2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391</Words>
  <Application>Microsoft Office PowerPoint</Application>
  <PresentationFormat>On-screen Show (4:3)</PresentationFormat>
  <Paragraphs>100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Marketing/Outreach</vt:lpstr>
      <vt:lpstr>New Dept. Website </vt:lpstr>
      <vt:lpstr>Special Ed Home Page</vt:lpstr>
      <vt:lpstr>Dispute Resolution Page</vt:lpstr>
      <vt:lpstr>FAQs for Dispute Resolution</vt:lpstr>
      <vt:lpstr>Materials for Participants</vt:lpstr>
      <vt:lpstr>Ongoing activity:</vt:lpstr>
      <vt:lpstr>PowerPoint Presentation</vt:lpstr>
      <vt:lpstr>Outreach Activities</vt:lpstr>
      <vt:lpstr>PowerPoint Presentation</vt:lpstr>
      <vt:lpstr>In State Activities in 2015-2016</vt:lpstr>
      <vt:lpstr>PowerPoint Presentation</vt:lpstr>
      <vt:lpstr>PowerPoint Presentation</vt:lpstr>
      <vt:lpstr>PowerPoint Presentation</vt:lpstr>
    </vt:vector>
  </TitlesOfParts>
  <Company>Idaho State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Marketing/Outreach</dc:title>
  <dc:creator>Melanie Reese</dc:creator>
  <cp:lastModifiedBy>Kelly Rauscher</cp:lastModifiedBy>
  <cp:revision>43</cp:revision>
  <cp:lastPrinted>2014-01-09T16:45:05Z</cp:lastPrinted>
  <dcterms:created xsi:type="dcterms:W3CDTF">2014-01-08T21:55:25Z</dcterms:created>
  <dcterms:modified xsi:type="dcterms:W3CDTF">2020-06-12T23:51:59Z</dcterms:modified>
</cp:coreProperties>
</file>