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 id="2147483684" r:id="rId4"/>
    <p:sldMasterId id="2147483695" r:id="rId5"/>
    <p:sldMasterId id="2147483706" r:id="rId6"/>
  </p:sldMasterIdLst>
  <p:notesMasterIdLst>
    <p:notesMasterId r:id="rId45"/>
  </p:notesMasterIdLst>
  <p:sldIdLst>
    <p:sldId id="290" r:id="rId7"/>
    <p:sldId id="293"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1" r:id="rId43"/>
    <p:sldId id="292" r:id="rId44"/>
  </p:sldIdLst>
  <p:sldSz cx="9144000" cy="5143500" type="screen16x9"/>
  <p:notesSz cx="6858000" cy="9144000"/>
  <p:embeddedFontLst>
    <p:embeddedFont>
      <p:font typeface="Candara" panose="020E050203030302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ＭＳ Ｐゴシック" panose="020B0600070205080204" pitchFamily="34" charset="-128"/>
      <p:regular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2C73838-BB3C-493D-80A7-5FF954435360}">
  <a:tblStyle styleId="{82C73838-BB3C-493D-80A7-5FF9544353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23" autoAdjust="0"/>
  </p:normalViewPr>
  <p:slideViewPr>
    <p:cSldViewPr snapToGrid="0">
      <p:cViewPr varScale="1">
        <p:scale>
          <a:sx n="138" d="100"/>
          <a:sy n="138" d="100"/>
        </p:scale>
        <p:origin x="-86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2.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7239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evideo.com/view/179014499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pls.rev.vbrick.com/#/videos/05413af3-a50e-4d1a-883e-94f447df6e4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video.com/view/179169587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fbc6152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6fbc61520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Superintendent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fbc61520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6fbc61520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WHY.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Participatory evaluation, empowers the people who are closest to the issue to take the lead in the evaluation. MPS has supported a Youth Participatory Evaluation program (YPE) for four years, and launched the PPE program this fall after a small pilot last spring. By partnering with students and parents, MPS engages key stakeholders to identify opportunities for improvement and partner on innovative solutions that best reflect the priorities of our community.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Fall PPE Cohort was made up of 51 parents representing 5 distinct cultural groups: African American, American Indian, Hmong, Latinx and Somali.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It was important for the district to authentically engage with these groups for this project because, Historically, MPS has experienced little success engaging these diverse communities in research and evaluation, even though these cultural groups represent a large population in our MPLS community and schools:</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d8e51c7a_0_33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2400"/>
              <a:buFont typeface="Candara"/>
              <a:buNone/>
            </a:pPr>
            <a:endParaRPr>
              <a:latin typeface="Calibri"/>
              <a:ea typeface="Calibri"/>
              <a:cs typeface="Calibri"/>
              <a:sym typeface="Calibri"/>
            </a:endParaRPr>
          </a:p>
        </p:txBody>
      </p:sp>
      <p:sp>
        <p:nvSpPr>
          <p:cNvPr id="169" name="Google Shape;169;g52d8e51c7a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fbc61520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6fbc61520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latin typeface="Calibri"/>
                <a:ea typeface="Calibri"/>
                <a:cs typeface="Calibri"/>
                <a:sym typeface="Calibri"/>
              </a:rPr>
              <a:t>Over 30% of MPS students identify as Black or African American, with nearly one-third of those students (about 11% of all MPS students) speaking Somali at home.</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a:solidFill>
                  <a:schemeClr val="dk1"/>
                </a:solidFill>
                <a:latin typeface="Calibri"/>
                <a:ea typeface="Calibri"/>
                <a:cs typeface="Calibri"/>
                <a:sym typeface="Calibri"/>
              </a:rPr>
              <a:t>Over 4% of MPS students identify as Asian/Pacific Islander, with over 40% of those students (about 2% of all MPS students) speaking Hmong at home.</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a:solidFill>
                  <a:schemeClr val="dk1"/>
                </a:solidFill>
                <a:latin typeface="Calibri"/>
                <a:ea typeface="Calibri"/>
                <a:cs typeface="Calibri"/>
                <a:sym typeface="Calibri"/>
              </a:rPr>
              <a:t>Over 17% of MPS students identify as Latinx or Hispanic, with almost 80% (78%) of those students speaking Spanish at home.</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fbc61520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6fbc61520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The HOW</a:t>
            </a:r>
            <a:endParaRPr dirty="0"/>
          </a:p>
          <a:p>
            <a:pPr marL="0" lvl="0" indent="0" algn="l" rtl="0">
              <a:lnSpc>
                <a:spcPct val="100000"/>
              </a:lnSpc>
              <a:spcBef>
                <a:spcPts val="0"/>
              </a:spcBef>
              <a:spcAft>
                <a:spcPts val="0"/>
              </a:spcAft>
              <a:buSzPts val="1100"/>
              <a:buNone/>
            </a:pPr>
            <a:r>
              <a:rPr lang="en" dirty="0"/>
              <a:t>Collaboration built on strong relationships</a:t>
            </a:r>
            <a:endParaRPr dirty="0"/>
          </a:p>
          <a:p>
            <a:pPr marL="0" lvl="0" indent="0" algn="l" rtl="0">
              <a:lnSpc>
                <a:spcPct val="100000"/>
              </a:lnSpc>
              <a:spcBef>
                <a:spcPts val="0"/>
              </a:spcBef>
              <a:spcAft>
                <a:spcPts val="0"/>
              </a:spcAft>
              <a:buSzPts val="1100"/>
              <a:buNone/>
            </a:pPr>
            <a:r>
              <a:rPr lang="en" dirty="0"/>
              <a:t>All groups bring expertise to the table: EER, REA, PE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2d8e51c7a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2d8e51c7a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fbc6152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6fbc615207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Research question </a:t>
            </a:r>
            <a:r>
              <a:rPr lang="en">
                <a:solidFill>
                  <a:schemeClr val="dk1"/>
                </a:solidFill>
              </a:rPr>
              <a:t>connected to strategic priorities of SEL and Equity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bc61520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6fbc615207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Celina (1-3)  and Eric (4-7)</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fbc615207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fbc615207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Organized by Equity Framework for Chief-level sponsor -- ensure accountability</a:t>
            </a:r>
            <a:endParaRPr/>
          </a:p>
          <a:p>
            <a:pPr marL="0" lvl="0" indent="0" algn="l" rtl="0">
              <a:spcBef>
                <a:spcPts val="0"/>
              </a:spcBef>
              <a:spcAft>
                <a:spcPts val="0"/>
              </a:spcAft>
              <a:buNone/>
            </a:pPr>
            <a:r>
              <a:rPr lang="en"/>
              <a:t>Name the image draws from Medicine Wheel</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2080099c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2080099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2080099c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2080099c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fbc6152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6fbc61520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2080099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2080099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0324135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0324135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https://www.wevideo.com/view/1790144998</a:t>
            </a:r>
            <a:endParaRPr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2d8e51c7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2d8e51c7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fbc61520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6fbc615207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Eric</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2d8e51c7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2d8e51c7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https://mpls.rev.vbrick.com/#/videos/05413af3-a50e-4d1a-883e-94f447df6e4a</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fbc615207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fbc615207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fbc615207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6fbc615207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00" dirty="0">
                <a:latin typeface="Calibri"/>
                <a:ea typeface="Calibri"/>
                <a:cs typeface="Calibri"/>
                <a:sym typeface="Calibri"/>
              </a:rPr>
              <a:t>Solutions must recognize that culture and language are assets to be valued, and that decisions should be made in partnership with parents to avoid tokenization or misappropriation</a:t>
            </a:r>
            <a:endParaRPr sz="1200" dirty="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fa4cf90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fa4cf90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fa4cf90e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fa4cf90e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1f258a76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1f258a76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2080099c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2080099c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903241352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903241352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3dd85d9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3dd85d9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fc46a790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fc46a790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1f258a76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1f258a76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2675d7ea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72675d7ea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2080099c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2080099c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2080099c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2080099c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03241352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03241352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Providing context</a:t>
            </a:r>
            <a:endParaRPr/>
          </a:p>
          <a:p>
            <a:pPr marL="0" lvl="0" indent="0" algn="l" rtl="0">
              <a:spcBef>
                <a:spcPts val="0"/>
              </a:spcBef>
              <a:spcAft>
                <a:spcPts val="0"/>
              </a:spcAft>
              <a:buNone/>
            </a:pPr>
            <a:endParaRPr/>
          </a:p>
          <a:p>
            <a:pPr marL="0" lvl="0" indent="0" algn="l" rtl="0">
              <a:spcBef>
                <a:spcPts val="0"/>
              </a:spcBef>
              <a:spcAft>
                <a:spcPts val="0"/>
              </a:spcAft>
              <a:buNone/>
            </a:pPr>
            <a:r>
              <a:rPr lang="en"/>
              <a:t>“American” = Assimilation </a:t>
            </a:r>
            <a:endParaRPr/>
          </a:p>
          <a:p>
            <a:pPr marL="0" lvl="0" indent="0" algn="l" rtl="0">
              <a:spcBef>
                <a:spcPts val="0"/>
              </a:spcBef>
              <a:spcAft>
                <a:spcPts val="0"/>
              </a:spcAft>
              <a:buNone/>
            </a:pPr>
            <a:endParaRPr/>
          </a:p>
          <a:p>
            <a:pPr marL="0" lvl="0" indent="0" algn="l" rtl="0">
              <a:spcBef>
                <a:spcPts val="0"/>
              </a:spcBef>
              <a:spcAft>
                <a:spcPts val="0"/>
              </a:spcAft>
              <a:buNone/>
            </a:pPr>
            <a:r>
              <a:rPr lang="en"/>
              <a:t>We wanted to raise awareness and bring the concept of identity to this webinar, because we are constantly hearing across our BIPOC communities and in our PPE program that identity has critical role in shaping one's life, education experience and social/quality of life outcomes. This ties in with students and families in Special Education because for students to receive Individual specialized instruction they have to be “labeled”, which in turn will have a lasting effect and shape one's identity and potentially their future quality of life outcomes. This is also an important topic to keep in mind because as a BIPOC when you begin your education in the American school system you have an added weight of navigating your personal identity to that of which you are being bombarded with in a system rooted in a eurocentric ideology. This itself can be traumatizing for the student and for a family. For example as we will hear through video testimony from one of our parents who son is autistic having to make hard adult decisions about his hair length or which name to call him. We will hear from another PPE parent about the lasting trauma of mislabeling of an EBD or case managers copy and pasting IEPs of other students without even changing the name of that student.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As a person, parent, student, human of color connected to culture and traditions as you enter and progress through the school system you enter into a space where you are comforted to make identity decisions at a very young age. Sometimes what you experience in school directly contradicts values and norms that are part of your identity and that can be traumatizing. As we learned in the last few slides those that are in special education are Special Education are more often than not children of color.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03241352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03241352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https://www.wevideo.com/view/1791695876</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fbc61520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6fbc61520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Eric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fbc61520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6fbc615207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265650" y="613125"/>
            <a:ext cx="85206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000000"/>
              </a:buClr>
              <a:buSzPts val="2400"/>
              <a:buFont typeface="Calibri"/>
              <a:buChar char="●"/>
              <a:defRPr sz="2400">
                <a:solidFill>
                  <a:srgbClr val="000000"/>
                </a:solidFill>
                <a:latin typeface="Calibri"/>
                <a:ea typeface="Calibri"/>
                <a:cs typeface="Calibri"/>
                <a:sym typeface="Calibri"/>
              </a:defRPr>
            </a:lvl1pPr>
            <a:lvl2pPr marL="914400" lvl="1"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2pPr>
            <a:lvl3pPr marL="1371600" lvl="2"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3pPr>
            <a:lvl4pPr marL="1828800" lvl="3"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4pPr>
            <a:lvl5pPr marL="2286000" lvl="4"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5pPr>
            <a:lvl6pPr marL="2743200" lvl="5"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6pPr>
            <a:lvl7pPr marL="3200400" lvl="6"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7pPr>
            <a:lvl8pPr marL="3657600" lvl="7" indent="-381000" algn="l" rtl="0">
              <a:lnSpc>
                <a:spcPct val="115000"/>
              </a:lnSpc>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8pPr>
            <a:lvl9pPr marL="4114800" lvl="8" indent="-381000" algn="l" rtl="0">
              <a:lnSpc>
                <a:spcPct val="115000"/>
              </a:lnSpc>
              <a:spcBef>
                <a:spcPts val="1600"/>
              </a:spcBef>
              <a:spcAft>
                <a:spcPts val="1600"/>
              </a:spcAft>
              <a:buClr>
                <a:srgbClr val="000000"/>
              </a:buClr>
              <a:buSzPts val="2400"/>
              <a:buFont typeface="Calibri"/>
              <a:buChar char="■"/>
              <a:defRPr sz="2400">
                <a:solidFill>
                  <a:srgbClr val="000000"/>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4"/>
          <p:cNvPicPr preferRelativeResize="0"/>
          <p:nvPr/>
        </p:nvPicPr>
        <p:blipFill rotWithShape="1">
          <a:blip r:embed="rId2">
            <a:alphaModFix/>
          </a:blip>
          <a:srcRect/>
          <a:stretch/>
        </p:blipFill>
        <p:spPr>
          <a:xfrm>
            <a:off x="92813" y="67876"/>
            <a:ext cx="8958374" cy="485600"/>
          </a:xfrm>
          <a:prstGeom prst="rect">
            <a:avLst/>
          </a:prstGeom>
          <a:noFill/>
          <a:ln>
            <a:noFill/>
          </a:ln>
        </p:spPr>
      </p:pic>
      <p:sp>
        <p:nvSpPr>
          <p:cNvPr id="58" name="Google Shape;58;p14"/>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algn="l" rtl="0">
              <a:lnSpc>
                <a:spcPct val="100000"/>
              </a:lnSpc>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25"/>
          <p:cNvPicPr preferRelativeResize="0"/>
          <p:nvPr/>
        </p:nvPicPr>
        <p:blipFill>
          <a:blip r:embed="rId2">
            <a:alphaModFix/>
          </a:blip>
          <a:stretch>
            <a:fillRect/>
          </a:stretch>
        </p:blipFill>
        <p:spPr>
          <a:xfrm>
            <a:off x="92813" y="67876"/>
            <a:ext cx="8958374" cy="485600"/>
          </a:xfrm>
          <a:prstGeom prst="rect">
            <a:avLst/>
          </a:prstGeom>
          <a:noFill/>
          <a:ln>
            <a:noFill/>
          </a:ln>
        </p:spPr>
      </p:pic>
      <p:sp>
        <p:nvSpPr>
          <p:cNvPr id="101" name="Google Shape;101;p25"/>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3508131" y="-21980"/>
            <a:ext cx="5638800" cy="5165481"/>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srgbClr val="002060"/>
              </a:solidFill>
            </a:endParaRPr>
          </a:p>
        </p:txBody>
      </p:sp>
      <p:sp>
        <p:nvSpPr>
          <p:cNvPr id="12" name="TextBox 11"/>
          <p:cNvSpPr txBox="1"/>
          <p:nvPr userDrawn="1"/>
        </p:nvSpPr>
        <p:spPr>
          <a:xfrm>
            <a:off x="3621698" y="3412614"/>
            <a:ext cx="5638800" cy="1077218"/>
          </a:xfrm>
          <a:prstGeom prst="rect">
            <a:avLst/>
          </a:prstGeom>
          <a:noFill/>
        </p:spPr>
        <p:txBody>
          <a:bodyPr wrap="square" rtlCol="0">
            <a:spAutoFit/>
          </a:bodyPr>
          <a:lstStyle/>
          <a:p>
            <a:pPr algn="ctr">
              <a:buClrTx/>
              <a:buFontTx/>
              <a:buNone/>
            </a:pPr>
            <a:r>
              <a:rPr lang="en-US" sz="3600" kern="1200" dirty="0" smtClean="0">
                <a:solidFill>
                  <a:prstClr val="white"/>
                </a:solidFill>
                <a:latin typeface="Candara" panose="020E0502030303020204" pitchFamily="34" charset="0"/>
                <a:ea typeface="+mn-ea"/>
                <a:cs typeface="+mn-cs"/>
              </a:rPr>
              <a:t> </a:t>
            </a:r>
          </a:p>
          <a:p>
            <a:pPr algn="ctr">
              <a:buClrTx/>
              <a:buFontTx/>
              <a:buNone/>
            </a:pPr>
            <a:r>
              <a:rPr lang="en-US" sz="2800" kern="1200" dirty="0" smtClean="0">
                <a:solidFill>
                  <a:prstClr val="white"/>
                </a:solidFill>
                <a:latin typeface="Candara" panose="020E0502030303020204" pitchFamily="34" charset="0"/>
                <a:ea typeface="+mn-ea"/>
                <a:cs typeface="+mn-cs"/>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17" y="1410474"/>
            <a:ext cx="3278963" cy="173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48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cs typeface="Arial" panose="020B0604020202020204" pitchFamily="34" charset="0"/>
              </a:defRPr>
            </a:lvl1pPr>
            <a:lvl2pPr>
              <a:defRPr>
                <a:latin typeface="Candara" panose="020E0502030303020204" pitchFamily="34" charset="0"/>
                <a:cs typeface="Arial" panose="020B0604020202020204" pitchFamily="34" charset="0"/>
              </a:defRPr>
            </a:lvl2pPr>
            <a:lvl3pPr>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838700"/>
            <a:ext cx="2133600" cy="273844"/>
          </a:xfrm>
        </p:spPr>
        <p:txBody>
          <a:bodyPr/>
          <a:lstStyle/>
          <a:p>
            <a:fld id="{570E7A2B-AB38-4471-A3C8-37A9A5CA1305}" type="datetime4">
              <a:rPr lang="en-US" smtClean="0">
                <a:solidFill>
                  <a:prstClr val="black">
                    <a:tint val="75000"/>
                  </a:prstClr>
                </a:solidFill>
              </a:rPr>
              <a:t>August 19, 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4838700"/>
            <a:ext cx="2895600" cy="273844"/>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49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DCA5379-2E4C-47F2-BA1B-40F7F5AB3BC6}"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84692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1631156"/>
            <a:ext cx="4040188"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33" y="1631156"/>
            <a:ext cx="4041775"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1000">
                <a:latin typeface="Candara" panose="020E0502030303020204" pitchFamily="34" charset="0"/>
                <a:cs typeface="Arial" panose="020B0604020202020204" pitchFamily="34" charset="0"/>
              </a:defRPr>
            </a:lvl1pPr>
          </a:lstStyle>
          <a:p>
            <a:fld id="{11A84D38-A695-46AE-B54D-B040E6E768F3}" type="datetime4">
              <a:rPr lang="en-US" smtClean="0">
                <a:solidFill>
                  <a:prstClr val="black">
                    <a:tint val="75000"/>
                  </a:prstClr>
                </a:solidFill>
              </a:rPr>
              <a:t>August 19, 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41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1C81255-FA57-4164-9C17-5DD2F7493583}" type="datetime4">
              <a:rPr lang="en-US" smtClean="0">
                <a:solidFill>
                  <a:prstClr val="black">
                    <a:tint val="75000"/>
                  </a:prstClr>
                </a:solidFill>
              </a:rPr>
              <a:t>August 19, 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84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69657"/>
            <a:ext cx="2133600" cy="273844"/>
          </a:xfrm>
        </p:spPr>
        <p:txBody>
          <a:bodyPr/>
          <a:lstStyle/>
          <a:p>
            <a:fld id="{F045F01D-DBCB-4BCE-8E7E-766B72CA39B2}" type="datetime4">
              <a:rPr lang="en-US" smtClean="0">
                <a:solidFill>
                  <a:prstClr val="black">
                    <a:tint val="75000"/>
                  </a:prstClr>
                </a:solidFill>
              </a:rPr>
              <a:t>August 19, 2020</a:t>
            </a:fld>
            <a:endParaRPr lang="en-US">
              <a:solidFill>
                <a:prstClr val="black">
                  <a:tint val="75000"/>
                </a:prstClr>
              </a:solidFill>
            </a:endParaRPr>
          </a:p>
        </p:txBody>
      </p:sp>
      <p:sp>
        <p:nvSpPr>
          <p:cNvPr id="3" name="Footer Placeholder 2"/>
          <p:cNvSpPr>
            <a:spLocks noGrp="1"/>
          </p:cNvSpPr>
          <p:nvPr>
            <p:ph type="ftr" sz="quarter" idx="11"/>
          </p:nvPr>
        </p:nvSpPr>
        <p:spPr>
          <a:xfrm>
            <a:off x="3048000" y="4767264"/>
            <a:ext cx="2895600" cy="273844"/>
          </a:xfrm>
        </p:spPr>
        <p:txBody>
          <a:bodyPr/>
          <a:lstStyle/>
          <a:p>
            <a:endParaRPr lang="en-US">
              <a:solidFill>
                <a:prstClr val="black">
                  <a:tint val="75000"/>
                </a:prstClr>
              </a:solidFill>
            </a:endParaRP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105286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96"/>
            <a:ext cx="5111750" cy="438983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p>
            <a:fld id="{0FDD1B60-6D59-44EB-82A5-439BCD9CA85E}"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6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Candara" panose="020E05020303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atin typeface="Candara" panose="020E0502030303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99AE08AF-5231-47F5-9CD6-30657762BEC3}"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455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p>
            <a:fld id="{7B58A71E-9C1F-447B-A53C-E8CAC9B252B6}"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304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5"/>
          <p:cNvPicPr preferRelativeResize="0"/>
          <p:nvPr/>
        </p:nvPicPr>
        <p:blipFill rotWithShape="1">
          <a:blip r:embed="rId2">
            <a:alphaModFix/>
          </a:blip>
          <a:srcRect/>
          <a:stretch/>
        </p:blipFill>
        <p:spPr>
          <a:xfrm>
            <a:off x="76200" y="89689"/>
            <a:ext cx="8991600" cy="49641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lvl5pPr>
              <a:defRPr>
                <a:latin typeface="Candara" panose="020E0502030303020204" pitchFamily="34" charset="0"/>
                <a:cs typeface="Arial" panose="020B0604020202020204" pitchFamily="34" charset="0"/>
              </a:defRPr>
            </a:lvl5pPr>
            <a:lvl6pPr>
              <a:defRPr>
                <a:latin typeface="Candara" panose="020E0502030303020204" pitchFamily="34" charset="0"/>
                <a:cs typeface="Arial" panose="020B0604020202020204" pitchFamily="34" charset="0"/>
              </a:defRPr>
            </a:lvl6pPr>
            <a:lvl7pPr>
              <a:defRPr>
                <a:latin typeface="Candara" panose="020E0502030303020204" pitchFamily="34" charset="0"/>
                <a:cs typeface="Arial" panose="020B0604020202020204" pitchFamily="34" charset="0"/>
              </a:defRPr>
            </a:lvl7pPr>
            <a:lvl8pPr>
              <a:defRPr>
                <a:latin typeface="Candara" panose="020E0502030303020204" pitchFamily="34" charset="0"/>
                <a:cs typeface="Arial" panose="020B0604020202020204" pitchFamily="34" charset="0"/>
              </a:defRPr>
            </a:lvl8pPr>
            <a:lvl9pPr>
              <a:defRPr>
                <a:latin typeface="Candara" panose="020E0502030303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FDE1F8ED-9020-4969-9F03-7796CBA5F6AA}"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9575" y="4782749"/>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60990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3508131" y="-21980"/>
            <a:ext cx="5638800" cy="5165481"/>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srgbClr val="002060"/>
              </a:solidFill>
            </a:endParaRPr>
          </a:p>
        </p:txBody>
      </p:sp>
      <p:sp>
        <p:nvSpPr>
          <p:cNvPr id="12" name="TextBox 11"/>
          <p:cNvSpPr txBox="1"/>
          <p:nvPr userDrawn="1"/>
        </p:nvSpPr>
        <p:spPr>
          <a:xfrm>
            <a:off x="3621698" y="3412614"/>
            <a:ext cx="5638800" cy="1077218"/>
          </a:xfrm>
          <a:prstGeom prst="rect">
            <a:avLst/>
          </a:prstGeom>
          <a:noFill/>
        </p:spPr>
        <p:txBody>
          <a:bodyPr wrap="square" rtlCol="0">
            <a:spAutoFit/>
          </a:bodyPr>
          <a:lstStyle/>
          <a:p>
            <a:pPr algn="ctr">
              <a:buClrTx/>
              <a:buFontTx/>
              <a:buNone/>
            </a:pPr>
            <a:r>
              <a:rPr lang="en-US" sz="3600" kern="1200" dirty="0" smtClean="0">
                <a:solidFill>
                  <a:prstClr val="white"/>
                </a:solidFill>
                <a:latin typeface="Candara" panose="020E0502030303020204" pitchFamily="34" charset="0"/>
                <a:ea typeface="+mn-ea"/>
                <a:cs typeface="+mn-cs"/>
              </a:rPr>
              <a:t> </a:t>
            </a:r>
          </a:p>
          <a:p>
            <a:pPr algn="ctr">
              <a:buClrTx/>
              <a:buFontTx/>
              <a:buNone/>
            </a:pPr>
            <a:r>
              <a:rPr lang="en-US" sz="2800" kern="1200" dirty="0" smtClean="0">
                <a:solidFill>
                  <a:prstClr val="white"/>
                </a:solidFill>
                <a:latin typeface="Candara" panose="020E0502030303020204" pitchFamily="34" charset="0"/>
                <a:ea typeface="+mn-ea"/>
                <a:cs typeface="+mn-cs"/>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15" y="1410474"/>
            <a:ext cx="3278963" cy="173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2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cs typeface="Arial" panose="020B0604020202020204" pitchFamily="34" charset="0"/>
              </a:defRPr>
            </a:lvl1pPr>
            <a:lvl2pPr>
              <a:defRPr>
                <a:latin typeface="Candara" panose="020E0502030303020204" pitchFamily="34" charset="0"/>
                <a:cs typeface="Arial" panose="020B0604020202020204" pitchFamily="34" charset="0"/>
              </a:defRPr>
            </a:lvl2pPr>
            <a:lvl3pPr>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838700"/>
            <a:ext cx="2133600" cy="273844"/>
          </a:xfrm>
        </p:spPr>
        <p:txBody>
          <a:bodyPr/>
          <a:lstStyle/>
          <a:p>
            <a:fld id="{790DC0F8-A75B-48BD-9C56-33CB501774F3}" type="datetime4">
              <a:rPr lang="en-US" smtClean="0">
                <a:solidFill>
                  <a:prstClr val="black">
                    <a:tint val="75000"/>
                  </a:prstClr>
                </a:solidFill>
              </a:rPr>
              <a:t>August 19, 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4838700"/>
            <a:ext cx="2895600" cy="273844"/>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22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B7CAE7D-3E71-4361-B24C-C1125C1896A3}"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1650833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1631156"/>
            <a:ext cx="4040188"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33" y="1631156"/>
            <a:ext cx="4041775"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1000">
                <a:latin typeface="Candara" panose="020E0502030303020204" pitchFamily="34" charset="0"/>
                <a:cs typeface="Arial" panose="020B0604020202020204" pitchFamily="34" charset="0"/>
              </a:defRPr>
            </a:lvl1pPr>
          </a:lstStyle>
          <a:p>
            <a:fld id="{4A9823DC-BF24-4F89-9D48-390ABEE31B4C}" type="datetime4">
              <a:rPr lang="en-US" smtClean="0">
                <a:solidFill>
                  <a:prstClr val="black">
                    <a:tint val="75000"/>
                  </a:prstClr>
                </a:solidFill>
              </a:rPr>
              <a:t>August 19, 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2941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C595B93-1F00-4CA3-A86F-7549D3FC2A1A}" type="datetime4">
              <a:rPr lang="en-US" smtClean="0">
                <a:solidFill>
                  <a:prstClr val="black">
                    <a:tint val="75000"/>
                  </a:prstClr>
                </a:solidFill>
              </a:rPr>
              <a:t>August 19, 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018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69657"/>
            <a:ext cx="2133600" cy="273844"/>
          </a:xfrm>
        </p:spPr>
        <p:txBody>
          <a:bodyPr/>
          <a:lstStyle/>
          <a:p>
            <a:fld id="{1CB4FFE6-AC94-42D2-85B2-2EF5E278B2AA}" type="datetime4">
              <a:rPr lang="en-US" smtClean="0">
                <a:solidFill>
                  <a:prstClr val="black">
                    <a:tint val="75000"/>
                  </a:prstClr>
                </a:solidFill>
              </a:rPr>
              <a:t>August 19, 2020</a:t>
            </a:fld>
            <a:endParaRPr lang="en-US">
              <a:solidFill>
                <a:prstClr val="black">
                  <a:tint val="75000"/>
                </a:prstClr>
              </a:solidFill>
            </a:endParaRPr>
          </a:p>
        </p:txBody>
      </p:sp>
      <p:sp>
        <p:nvSpPr>
          <p:cNvPr id="3" name="Footer Placeholder 2"/>
          <p:cNvSpPr>
            <a:spLocks noGrp="1"/>
          </p:cNvSpPr>
          <p:nvPr>
            <p:ph type="ftr" sz="quarter" idx="11"/>
          </p:nvPr>
        </p:nvSpPr>
        <p:spPr>
          <a:xfrm>
            <a:off x="3048000" y="4767264"/>
            <a:ext cx="2895600" cy="273844"/>
          </a:xfrm>
        </p:spPr>
        <p:txBody>
          <a:bodyPr/>
          <a:lstStyle/>
          <a:p>
            <a:endParaRPr lang="en-US">
              <a:solidFill>
                <a:prstClr val="black">
                  <a:tint val="75000"/>
                </a:prstClr>
              </a:solidFill>
            </a:endParaRP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4105855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95"/>
            <a:ext cx="5111750" cy="438983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p>
            <a:fld id="{C00D4179-90B0-450B-9C1D-63E9EDB5BD0E}"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360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Candara" panose="020E05020303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atin typeface="Candara" panose="020E0502030303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4EDF7F75-5D82-4384-8851-5B47991B4618}"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4868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p>
            <a:fld id="{B1DD5785-B420-4E50-B309-C9E412FEE36A}"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417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2">
            <a:alphaModFix/>
          </a:blip>
          <a:srcRect/>
          <a:stretch/>
        </p:blipFill>
        <p:spPr>
          <a:xfrm>
            <a:off x="76200" y="428325"/>
            <a:ext cx="8991600" cy="4286862"/>
          </a:xfrm>
          <a:prstGeom prst="rect">
            <a:avLst/>
          </a:prstGeom>
          <a:noFill/>
          <a:ln>
            <a:noFill/>
          </a:ln>
        </p:spPr>
      </p:pic>
      <p:sp>
        <p:nvSpPr>
          <p:cNvPr id="64" name="Google Shape;64;p16"/>
          <p:cNvSpPr txBox="1">
            <a:spLocks noGrp="1"/>
          </p:cNvSpPr>
          <p:nvPr>
            <p:ph type="title"/>
          </p:nvPr>
        </p:nvSpPr>
        <p:spPr>
          <a:xfrm>
            <a:off x="76200" y="1532600"/>
            <a:ext cx="8991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lvl="1"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2pPr>
            <a:lvl3pPr lvl="2"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3pPr>
            <a:lvl4pPr lvl="3"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4pPr>
            <a:lvl5pPr lvl="4"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5pPr>
            <a:lvl6pPr lvl="5"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6pPr>
            <a:lvl7pPr lvl="6"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7pPr>
            <a:lvl8pPr lvl="7"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8pPr>
            <a:lvl9pPr lvl="8" algn="ctr" rtl="0">
              <a:lnSpc>
                <a:spcPct val="100000"/>
              </a:lnSpc>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lvl5pPr>
              <a:defRPr>
                <a:latin typeface="Candara" panose="020E0502030303020204" pitchFamily="34" charset="0"/>
                <a:cs typeface="Arial" panose="020B0604020202020204" pitchFamily="34" charset="0"/>
              </a:defRPr>
            </a:lvl5pPr>
            <a:lvl6pPr>
              <a:defRPr>
                <a:latin typeface="Candara" panose="020E0502030303020204" pitchFamily="34" charset="0"/>
                <a:cs typeface="Arial" panose="020B0604020202020204" pitchFamily="34" charset="0"/>
              </a:defRPr>
            </a:lvl6pPr>
            <a:lvl7pPr>
              <a:defRPr>
                <a:latin typeface="Candara" panose="020E0502030303020204" pitchFamily="34" charset="0"/>
                <a:cs typeface="Arial" panose="020B0604020202020204" pitchFamily="34" charset="0"/>
              </a:defRPr>
            </a:lvl7pPr>
            <a:lvl8pPr>
              <a:defRPr>
                <a:latin typeface="Candara" panose="020E0502030303020204" pitchFamily="34" charset="0"/>
                <a:cs typeface="Arial" panose="020B0604020202020204" pitchFamily="34" charset="0"/>
              </a:defRPr>
            </a:lvl8pPr>
            <a:lvl9pPr>
              <a:defRPr>
                <a:latin typeface="Candara" panose="020E0502030303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394ED375-C363-4182-8A02-D8E7EDCA5FB0}"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9575" y="4782748"/>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62764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3508131" y="-21980"/>
            <a:ext cx="5638800" cy="5165481"/>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srgbClr val="002060"/>
              </a:solidFill>
            </a:endParaRPr>
          </a:p>
        </p:txBody>
      </p:sp>
      <p:sp>
        <p:nvSpPr>
          <p:cNvPr id="12" name="TextBox 11"/>
          <p:cNvSpPr txBox="1"/>
          <p:nvPr userDrawn="1"/>
        </p:nvSpPr>
        <p:spPr>
          <a:xfrm>
            <a:off x="3621698" y="3412614"/>
            <a:ext cx="5638800" cy="1077218"/>
          </a:xfrm>
          <a:prstGeom prst="rect">
            <a:avLst/>
          </a:prstGeom>
          <a:noFill/>
        </p:spPr>
        <p:txBody>
          <a:bodyPr wrap="square" rtlCol="0">
            <a:spAutoFit/>
          </a:bodyPr>
          <a:lstStyle/>
          <a:p>
            <a:pPr algn="ctr">
              <a:buClrTx/>
              <a:buFontTx/>
              <a:buNone/>
            </a:pPr>
            <a:r>
              <a:rPr lang="en-US" sz="3600" kern="1200" dirty="0" smtClean="0">
                <a:solidFill>
                  <a:prstClr val="white"/>
                </a:solidFill>
                <a:latin typeface="Candara" panose="020E0502030303020204" pitchFamily="34" charset="0"/>
                <a:ea typeface="+mn-ea"/>
                <a:cs typeface="+mn-cs"/>
              </a:rPr>
              <a:t> </a:t>
            </a:r>
          </a:p>
          <a:p>
            <a:pPr algn="ctr">
              <a:buClrTx/>
              <a:buFontTx/>
              <a:buNone/>
            </a:pPr>
            <a:r>
              <a:rPr lang="en-US" sz="2800" kern="1200" dirty="0" smtClean="0">
                <a:solidFill>
                  <a:prstClr val="white"/>
                </a:solidFill>
                <a:latin typeface="Candara" panose="020E0502030303020204" pitchFamily="34" charset="0"/>
                <a:ea typeface="+mn-ea"/>
                <a:cs typeface="+mn-cs"/>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9" y="1410474"/>
            <a:ext cx="3278963" cy="173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81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cs typeface="Arial" panose="020B0604020202020204" pitchFamily="34" charset="0"/>
              </a:defRPr>
            </a:lvl1pPr>
            <a:lvl2pPr>
              <a:defRPr>
                <a:latin typeface="Candara" panose="020E0502030303020204" pitchFamily="34" charset="0"/>
                <a:cs typeface="Arial" panose="020B0604020202020204" pitchFamily="34" charset="0"/>
              </a:defRPr>
            </a:lvl2pPr>
            <a:lvl3pPr>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838700"/>
            <a:ext cx="2133600" cy="273844"/>
          </a:xfrm>
        </p:spPr>
        <p:txBody>
          <a:bodyPr/>
          <a:lstStyle/>
          <a:p>
            <a:fld id="{7E388B37-59CE-4D9E-BC69-CCA9BC3FE89F}" type="datetime4">
              <a:rPr lang="en-US" smtClean="0">
                <a:solidFill>
                  <a:prstClr val="black">
                    <a:tint val="75000"/>
                  </a:prstClr>
                </a:solidFill>
              </a:rPr>
              <a:t>August 19, 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4838700"/>
            <a:ext cx="2895600" cy="273844"/>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392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9AAD02C-A43B-40D4-AC19-98C167BC737B}"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3141239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1631156"/>
            <a:ext cx="4040188"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33" y="1631156"/>
            <a:ext cx="4041775"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1000">
                <a:latin typeface="Candara" panose="020E0502030303020204" pitchFamily="34" charset="0"/>
                <a:cs typeface="Arial" panose="020B0604020202020204" pitchFamily="34" charset="0"/>
              </a:defRPr>
            </a:lvl1pPr>
          </a:lstStyle>
          <a:p>
            <a:fld id="{C8771DBD-6535-4B70-B4EC-48B77A1800C5}" type="datetime4">
              <a:rPr lang="en-US" smtClean="0">
                <a:solidFill>
                  <a:prstClr val="black">
                    <a:tint val="75000"/>
                  </a:prstClr>
                </a:solidFill>
              </a:rPr>
              <a:t>August 19, 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104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C43BC4D-E66F-40EA-A77D-C31B6503D110}" type="datetime4">
              <a:rPr lang="en-US" smtClean="0">
                <a:solidFill>
                  <a:prstClr val="black">
                    <a:tint val="75000"/>
                  </a:prstClr>
                </a:solidFill>
              </a:rPr>
              <a:t>August 19, 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978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69657"/>
            <a:ext cx="2133600" cy="273844"/>
          </a:xfrm>
        </p:spPr>
        <p:txBody>
          <a:bodyPr/>
          <a:lstStyle/>
          <a:p>
            <a:fld id="{644D0E14-9593-4D3C-A8A6-AC24A113A0FD}" type="datetime4">
              <a:rPr lang="en-US" smtClean="0">
                <a:solidFill>
                  <a:prstClr val="black">
                    <a:tint val="75000"/>
                  </a:prstClr>
                </a:solidFill>
              </a:rPr>
              <a:t>August 19, 2020</a:t>
            </a:fld>
            <a:endParaRPr lang="en-US">
              <a:solidFill>
                <a:prstClr val="black">
                  <a:tint val="75000"/>
                </a:prstClr>
              </a:solidFill>
            </a:endParaRPr>
          </a:p>
        </p:txBody>
      </p:sp>
      <p:sp>
        <p:nvSpPr>
          <p:cNvPr id="3" name="Footer Placeholder 2"/>
          <p:cNvSpPr>
            <a:spLocks noGrp="1"/>
          </p:cNvSpPr>
          <p:nvPr>
            <p:ph type="ftr" sz="quarter" idx="11"/>
          </p:nvPr>
        </p:nvSpPr>
        <p:spPr>
          <a:xfrm>
            <a:off x="3048000" y="4767264"/>
            <a:ext cx="2895600" cy="273844"/>
          </a:xfrm>
        </p:spPr>
        <p:txBody>
          <a:bodyPr/>
          <a:lstStyle/>
          <a:p>
            <a:endParaRPr lang="en-US">
              <a:solidFill>
                <a:prstClr val="black">
                  <a:tint val="75000"/>
                </a:prstClr>
              </a:solidFill>
            </a:endParaRP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1576782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92"/>
            <a:ext cx="5111750" cy="438983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p>
            <a:fld id="{4A5B81BD-C0F5-4FBB-95DE-FF7634034C42}"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440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Candara" panose="020E05020303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atin typeface="Candara" panose="020E0502030303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E2BDAF2B-BD10-4310-B9AE-2CAE18C45B95}"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9835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p>
            <a:fld id="{1C25DB0B-CF0E-4425-A938-E1BA456DADBA}"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a:spLocks noGrp="1"/>
          </p:cNvSpPr>
          <p:nvPr>
            <p:ph type="sldNum" sz="quarter" idx="12"/>
          </p:nvPr>
        </p:nvSpPr>
        <p:spPr>
          <a:xfrm>
            <a:off x="6934200" y="4850607"/>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227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8"/>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fld id="{26D964BC-5423-4DB5-B028-EEF8326A5AC3}" type="datetime4">
              <a:rPr lang="en-US" smtClean="0"/>
              <a:t>August 19, 2020</a:t>
            </a:fld>
            <a:endParaRPr/>
          </a:p>
        </p:txBody>
      </p:sp>
      <p:sp>
        <p:nvSpPr>
          <p:cNvPr id="72" name="Google Shape;7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66666"/>
              </a:lnSpc>
              <a:spcBef>
                <a:spcPts val="0"/>
              </a:spcBef>
              <a:spcAft>
                <a:spcPts val="0"/>
              </a:spcAft>
              <a:buClr>
                <a:srgbClr val="888888"/>
              </a:buClr>
              <a:buSzPts val="1400"/>
              <a:buChar char="●"/>
              <a:defRPr/>
            </a:lvl1pPr>
            <a:lvl2pPr lvl="1" algn="l" rtl="0">
              <a:lnSpc>
                <a:spcPct val="100000"/>
              </a:lnSpc>
              <a:spcBef>
                <a:spcPts val="0"/>
              </a:spcBef>
              <a:spcAft>
                <a:spcPts val="0"/>
              </a:spcAft>
              <a:buClr>
                <a:srgbClr val="000000"/>
              </a:buClr>
              <a:buSzPts val="1400"/>
              <a:buChar char="○"/>
              <a:defRPr/>
            </a:lvl2pPr>
            <a:lvl3pPr lvl="2" algn="l" rtl="0">
              <a:lnSpc>
                <a:spcPct val="100000"/>
              </a:lnSpc>
              <a:spcBef>
                <a:spcPts val="0"/>
              </a:spcBef>
              <a:spcAft>
                <a:spcPts val="0"/>
              </a:spcAft>
              <a:buClr>
                <a:srgbClr val="000000"/>
              </a:buClr>
              <a:buSzPts val="1400"/>
              <a:buChar char="■"/>
              <a:defRPr/>
            </a:lvl3pPr>
            <a:lvl4pPr lvl="3" algn="l" rtl="0">
              <a:lnSpc>
                <a:spcPct val="100000"/>
              </a:lnSpc>
              <a:spcBef>
                <a:spcPts val="0"/>
              </a:spcBef>
              <a:spcAft>
                <a:spcPts val="0"/>
              </a:spcAft>
              <a:buClr>
                <a:srgbClr val="000000"/>
              </a:buClr>
              <a:buSzPts val="1400"/>
              <a:buChar char="●"/>
              <a:defRPr/>
            </a:lvl4pPr>
            <a:lvl5pPr lvl="4" algn="l" rtl="0">
              <a:lnSpc>
                <a:spcPct val="100000"/>
              </a:lnSpc>
              <a:spcBef>
                <a:spcPts val="0"/>
              </a:spcBef>
              <a:spcAft>
                <a:spcPts val="0"/>
              </a:spcAft>
              <a:buClr>
                <a:srgbClr val="000000"/>
              </a:buClr>
              <a:buSzPts val="1400"/>
              <a:buChar char="○"/>
              <a:defRPr/>
            </a:lvl5pPr>
            <a:lvl6pPr lvl="5" algn="l" rtl="0">
              <a:lnSpc>
                <a:spcPct val="100000"/>
              </a:lnSpc>
              <a:spcBef>
                <a:spcPts val="0"/>
              </a:spcBef>
              <a:spcAft>
                <a:spcPts val="0"/>
              </a:spcAft>
              <a:buClr>
                <a:srgbClr val="000000"/>
              </a:buClr>
              <a:buSzPts val="1400"/>
              <a:buChar char="■"/>
              <a:defRPr/>
            </a:lvl6pPr>
            <a:lvl7pPr lvl="6" algn="l" rtl="0">
              <a:lnSpc>
                <a:spcPct val="100000"/>
              </a:lnSpc>
              <a:spcBef>
                <a:spcPts val="0"/>
              </a:spcBef>
              <a:spcAft>
                <a:spcPts val="0"/>
              </a:spcAft>
              <a:buClr>
                <a:srgbClr val="000000"/>
              </a:buClr>
              <a:buSzPts val="1400"/>
              <a:buChar char="●"/>
              <a:defRPr/>
            </a:lvl7pPr>
            <a:lvl8pPr lvl="7" algn="l" rtl="0">
              <a:lnSpc>
                <a:spcPct val="100000"/>
              </a:lnSpc>
              <a:spcBef>
                <a:spcPts val="0"/>
              </a:spcBef>
              <a:spcAft>
                <a:spcPts val="0"/>
              </a:spcAft>
              <a:buClr>
                <a:srgbClr val="000000"/>
              </a:buClr>
              <a:buSzPts val="1400"/>
              <a:buChar char="○"/>
              <a:defRPr/>
            </a:lvl8pPr>
            <a:lvl9pPr lvl="8" algn="l" rtl="0">
              <a:lnSpc>
                <a:spcPct val="100000"/>
              </a:lnSpc>
              <a:spcBef>
                <a:spcPts val="0"/>
              </a:spcBef>
              <a:spcAft>
                <a:spcPts val="0"/>
              </a:spcAft>
              <a:buClr>
                <a:srgbClr val="000000"/>
              </a:buClr>
              <a:buSzPts val="1400"/>
              <a:buChar char="■"/>
              <a:defRPr/>
            </a:lvl9pPr>
          </a:lstStyle>
          <a:p>
            <a:endParaRPr/>
          </a:p>
        </p:txBody>
      </p:sp>
      <p:sp>
        <p:nvSpPr>
          <p:cNvPr id="73" name="Google Shape;73;p18"/>
          <p:cNvSpPr txBox="1">
            <a:spLocks noGrp="1"/>
          </p:cNvSpPr>
          <p:nvPr>
            <p:ph type="sldNum" idx="12"/>
          </p:nvPr>
        </p:nvSpPr>
        <p:spPr>
          <a:xfrm>
            <a:off x="230188" y="4603838"/>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7F7F7F"/>
              </a:buClr>
              <a:buSzPts val="1100"/>
              <a:buFont typeface="Candara"/>
              <a:buNone/>
              <a:defRPr/>
            </a:lvl1pPr>
            <a:lvl2pPr marL="0" lvl="1" indent="0" algn="l" rtl="0">
              <a:lnSpc>
                <a:spcPct val="100000"/>
              </a:lnSpc>
              <a:spcBef>
                <a:spcPts val="0"/>
              </a:spcBef>
              <a:spcAft>
                <a:spcPts val="0"/>
              </a:spcAft>
              <a:buClr>
                <a:srgbClr val="7F7F7F"/>
              </a:buClr>
              <a:buSzPts val="1100"/>
              <a:buFont typeface="Candara"/>
              <a:buNone/>
              <a:defRPr/>
            </a:lvl2pPr>
            <a:lvl3pPr marL="0" lvl="2" indent="0" algn="l" rtl="0">
              <a:lnSpc>
                <a:spcPct val="100000"/>
              </a:lnSpc>
              <a:spcBef>
                <a:spcPts val="0"/>
              </a:spcBef>
              <a:spcAft>
                <a:spcPts val="0"/>
              </a:spcAft>
              <a:buClr>
                <a:srgbClr val="7F7F7F"/>
              </a:buClr>
              <a:buSzPts val="1100"/>
              <a:buFont typeface="Candara"/>
              <a:buNone/>
              <a:defRPr/>
            </a:lvl3pPr>
            <a:lvl4pPr marL="0" lvl="3" indent="0" algn="l" rtl="0">
              <a:lnSpc>
                <a:spcPct val="100000"/>
              </a:lnSpc>
              <a:spcBef>
                <a:spcPts val="0"/>
              </a:spcBef>
              <a:spcAft>
                <a:spcPts val="0"/>
              </a:spcAft>
              <a:buClr>
                <a:srgbClr val="7F7F7F"/>
              </a:buClr>
              <a:buSzPts val="1100"/>
              <a:buFont typeface="Candara"/>
              <a:buNone/>
              <a:defRPr/>
            </a:lvl4pPr>
            <a:lvl5pPr marL="0" lvl="4" indent="0" algn="l" rtl="0">
              <a:lnSpc>
                <a:spcPct val="100000"/>
              </a:lnSpc>
              <a:spcBef>
                <a:spcPts val="0"/>
              </a:spcBef>
              <a:spcAft>
                <a:spcPts val="0"/>
              </a:spcAft>
              <a:buClr>
                <a:srgbClr val="7F7F7F"/>
              </a:buClr>
              <a:buSzPts val="1100"/>
              <a:buFont typeface="Candara"/>
              <a:buNone/>
              <a:defRPr/>
            </a:lvl5pPr>
            <a:lvl6pPr marL="0" lvl="5" indent="0" algn="l" rtl="0">
              <a:lnSpc>
                <a:spcPct val="100000"/>
              </a:lnSpc>
              <a:spcBef>
                <a:spcPts val="0"/>
              </a:spcBef>
              <a:spcAft>
                <a:spcPts val="0"/>
              </a:spcAft>
              <a:buClr>
                <a:srgbClr val="7F7F7F"/>
              </a:buClr>
              <a:buSzPts val="1100"/>
              <a:buFont typeface="Candara"/>
              <a:buNone/>
              <a:defRPr/>
            </a:lvl6pPr>
            <a:lvl7pPr marL="0" lvl="6" indent="0" algn="l" rtl="0">
              <a:lnSpc>
                <a:spcPct val="100000"/>
              </a:lnSpc>
              <a:spcBef>
                <a:spcPts val="0"/>
              </a:spcBef>
              <a:spcAft>
                <a:spcPts val="0"/>
              </a:spcAft>
              <a:buClr>
                <a:srgbClr val="7F7F7F"/>
              </a:buClr>
              <a:buSzPts val="1100"/>
              <a:buFont typeface="Candara"/>
              <a:buNone/>
              <a:defRPr/>
            </a:lvl7pPr>
            <a:lvl8pPr marL="0" lvl="7" indent="0" algn="l" rtl="0">
              <a:lnSpc>
                <a:spcPct val="100000"/>
              </a:lnSpc>
              <a:spcBef>
                <a:spcPts val="0"/>
              </a:spcBef>
              <a:spcAft>
                <a:spcPts val="0"/>
              </a:spcAft>
              <a:buClr>
                <a:srgbClr val="7F7F7F"/>
              </a:buClr>
              <a:buSzPts val="1100"/>
              <a:buFont typeface="Candara"/>
              <a:buNone/>
              <a:defRPr/>
            </a:lvl8pPr>
            <a:lvl9pPr marL="0" lvl="8" indent="0" algn="l" rtl="0">
              <a:lnSpc>
                <a:spcPct val="100000"/>
              </a:lnSpc>
              <a:spcBef>
                <a:spcPts val="0"/>
              </a:spcBef>
              <a:spcAft>
                <a:spcPts val="0"/>
              </a:spcAft>
              <a:buClr>
                <a:srgbClr val="7F7F7F"/>
              </a:buClr>
              <a:buSzPts val="1100"/>
              <a:buFont typeface="Candara"/>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lvl5pPr>
              <a:defRPr>
                <a:latin typeface="Candara" panose="020E0502030303020204" pitchFamily="34" charset="0"/>
                <a:cs typeface="Arial" panose="020B0604020202020204" pitchFamily="34" charset="0"/>
              </a:defRPr>
            </a:lvl5pPr>
            <a:lvl6pPr>
              <a:defRPr>
                <a:latin typeface="Candara" panose="020E0502030303020204" pitchFamily="34" charset="0"/>
                <a:cs typeface="Arial" panose="020B0604020202020204" pitchFamily="34" charset="0"/>
              </a:defRPr>
            </a:lvl6pPr>
            <a:lvl7pPr>
              <a:defRPr>
                <a:latin typeface="Candara" panose="020E0502030303020204" pitchFamily="34" charset="0"/>
                <a:cs typeface="Arial" panose="020B0604020202020204" pitchFamily="34" charset="0"/>
              </a:defRPr>
            </a:lvl7pPr>
            <a:lvl8pPr>
              <a:defRPr>
                <a:latin typeface="Candara" panose="020E0502030303020204" pitchFamily="34" charset="0"/>
                <a:cs typeface="Arial" panose="020B0604020202020204" pitchFamily="34" charset="0"/>
              </a:defRPr>
            </a:lvl8pPr>
            <a:lvl9pPr>
              <a:defRPr>
                <a:latin typeface="Candara" panose="020E0502030303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886B0A6C-DE68-49C2-8D2D-BBDF4847B6ED}"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9575" y="4782745"/>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a:spLocks/>
          </p:cNvSpPr>
          <p:nvPr userDrawn="1"/>
        </p:nvSpPr>
        <p:spPr>
          <a:xfrm>
            <a:off x="6934200" y="48506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1257256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3508131" y="-21981"/>
            <a:ext cx="5638800" cy="5165481"/>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srgbClr val="002060"/>
              </a:solidFill>
            </a:endParaRPr>
          </a:p>
        </p:txBody>
      </p:sp>
      <p:sp>
        <p:nvSpPr>
          <p:cNvPr id="12" name="TextBox 11"/>
          <p:cNvSpPr txBox="1"/>
          <p:nvPr userDrawn="1"/>
        </p:nvSpPr>
        <p:spPr>
          <a:xfrm>
            <a:off x="3621698" y="3412614"/>
            <a:ext cx="5638800" cy="1077218"/>
          </a:xfrm>
          <a:prstGeom prst="rect">
            <a:avLst/>
          </a:prstGeom>
          <a:noFill/>
        </p:spPr>
        <p:txBody>
          <a:bodyPr wrap="square" rtlCol="0">
            <a:spAutoFit/>
          </a:bodyPr>
          <a:lstStyle/>
          <a:p>
            <a:pPr algn="ctr">
              <a:buClrTx/>
              <a:buFontTx/>
              <a:buNone/>
            </a:pPr>
            <a:r>
              <a:rPr lang="en-US" sz="3600" kern="1200" dirty="0" smtClean="0">
                <a:solidFill>
                  <a:prstClr val="white"/>
                </a:solidFill>
                <a:latin typeface="Candara" panose="020E0502030303020204" pitchFamily="34" charset="0"/>
                <a:ea typeface="+mn-ea"/>
                <a:cs typeface="+mn-cs"/>
              </a:rPr>
              <a:t> </a:t>
            </a:r>
          </a:p>
          <a:p>
            <a:pPr algn="ctr">
              <a:buClrTx/>
              <a:buFontTx/>
              <a:buNone/>
            </a:pPr>
            <a:r>
              <a:rPr lang="en-US" sz="2800" kern="1200" dirty="0" smtClean="0">
                <a:solidFill>
                  <a:prstClr val="white"/>
                </a:solidFill>
                <a:latin typeface="Candara" panose="020E0502030303020204" pitchFamily="34" charset="0"/>
                <a:ea typeface="+mn-ea"/>
                <a:cs typeface="+mn-cs"/>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1410474"/>
            <a:ext cx="3278963" cy="173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92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cs typeface="Arial" panose="020B0604020202020204" pitchFamily="34" charset="0"/>
              </a:defRPr>
            </a:lvl1pPr>
            <a:lvl2pPr>
              <a:defRPr>
                <a:latin typeface="Candara" panose="020E0502030303020204" pitchFamily="34" charset="0"/>
                <a:cs typeface="Arial" panose="020B0604020202020204" pitchFamily="34" charset="0"/>
              </a:defRPr>
            </a:lvl2pPr>
            <a:lvl3pPr>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838700"/>
            <a:ext cx="2133600" cy="273844"/>
          </a:xfrm>
        </p:spPr>
        <p:txBody>
          <a:bodyPr/>
          <a:lstStyle/>
          <a:p>
            <a:fld id="{F46B92D8-CC53-42C9-8D59-653B246B983B}" type="datetime4">
              <a:rPr lang="en-US" smtClean="0">
                <a:solidFill>
                  <a:prstClr val="black">
                    <a:tint val="75000"/>
                  </a:prstClr>
                </a:solidFill>
              </a:rPr>
              <a:t>August 19, 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4838700"/>
            <a:ext cx="2895600" cy="273844"/>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34200" y="4850606"/>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939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Candara" panose="020E0502030303020204" pitchFamily="34" charset="0"/>
                <a:cs typeface="Arial" panose="020B0604020202020204" pitchFamily="34" charset="0"/>
              </a:defRPr>
            </a:lvl1pPr>
            <a:lvl2pPr>
              <a:defRPr sz="2400">
                <a:latin typeface="Candara" panose="020E0502030303020204" pitchFamily="34" charset="0"/>
                <a:cs typeface="Arial" panose="020B0604020202020204" pitchFamily="34" charset="0"/>
              </a:defRPr>
            </a:lvl2pPr>
            <a:lvl3pPr>
              <a:defRPr sz="2000">
                <a:latin typeface="Candara" panose="020E0502030303020204" pitchFamily="34" charset="0"/>
                <a:cs typeface="Arial" panose="020B0604020202020204" pitchFamily="34" charset="0"/>
              </a:defRPr>
            </a:lvl3pPr>
            <a:lvl4pPr>
              <a:defRPr sz="1800">
                <a:latin typeface="Candara" panose="020E0502030303020204" pitchFamily="34" charset="0"/>
                <a:cs typeface="Arial" panose="020B0604020202020204" pitchFamily="34" charset="0"/>
              </a:defRPr>
            </a:lvl4pPr>
            <a:lvl5pPr>
              <a:defRPr sz="1800">
                <a:latin typeface="Candara" panose="020E0502030303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BFFBAE4-5781-461D-BD6A-F7C8D009E3F2}"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txBox="1">
            <a:spLocks/>
          </p:cNvSpPr>
          <p:nvPr userDrawn="1"/>
        </p:nvSpPr>
        <p:spPr>
          <a:xfrm>
            <a:off x="6934200" y="48506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2041155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1631156"/>
            <a:ext cx="4040188"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atin typeface="Candara" panose="020E0502030303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Candara" panose="020E0502030303020204" pitchFamily="34" charset="0"/>
                <a:cs typeface="Arial" panose="020B0604020202020204" pitchFamily="34" charset="0"/>
              </a:defRPr>
            </a:lvl1pPr>
            <a:lvl2pPr>
              <a:defRPr sz="2000">
                <a:latin typeface="Candara" panose="020E0502030303020204" pitchFamily="34" charset="0"/>
                <a:cs typeface="Arial" panose="020B0604020202020204" pitchFamily="34" charset="0"/>
              </a:defRPr>
            </a:lvl2pPr>
            <a:lvl3pPr>
              <a:defRPr sz="1800">
                <a:latin typeface="Candara" panose="020E0502030303020204" pitchFamily="34" charset="0"/>
                <a:cs typeface="Arial" panose="020B0604020202020204" pitchFamily="34" charset="0"/>
              </a:defRPr>
            </a:lvl3pPr>
            <a:lvl4pPr>
              <a:defRPr sz="1600">
                <a:latin typeface="Candara" panose="020E0502030303020204" pitchFamily="34" charset="0"/>
                <a:cs typeface="Arial" panose="020B0604020202020204" pitchFamily="34" charset="0"/>
              </a:defRPr>
            </a:lvl4pPr>
            <a:lvl5pPr>
              <a:defRPr sz="1600">
                <a:latin typeface="Candara" panose="020E0502030303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1000">
                <a:latin typeface="Candara" panose="020E0502030303020204" pitchFamily="34" charset="0"/>
                <a:cs typeface="Arial" panose="020B0604020202020204" pitchFamily="34" charset="0"/>
              </a:defRPr>
            </a:lvl1pPr>
          </a:lstStyle>
          <a:p>
            <a:fld id="{7A9C7794-7E4C-46FC-922B-AEDAC4ABDE0A}" type="datetime4">
              <a:rPr lang="en-US" smtClean="0">
                <a:solidFill>
                  <a:prstClr val="black">
                    <a:tint val="75000"/>
                  </a:prstClr>
                </a:solidFill>
              </a:rPr>
              <a:t>August 19, 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p:cNvSpPr>
            <a:spLocks noGrp="1"/>
          </p:cNvSpPr>
          <p:nvPr>
            <p:ph type="sldNum" sz="quarter" idx="12"/>
          </p:nvPr>
        </p:nvSpPr>
        <p:spPr>
          <a:xfrm>
            <a:off x="6934200" y="4850606"/>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7786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87D2344-C127-4E69-B90F-4FFBA06BB58B}" type="datetime4">
              <a:rPr lang="en-US" smtClean="0">
                <a:solidFill>
                  <a:prstClr val="black">
                    <a:tint val="75000"/>
                  </a:prstClr>
                </a:solidFill>
              </a:rPr>
              <a:t>August 19, 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405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69657"/>
            <a:ext cx="2133600" cy="273844"/>
          </a:xfrm>
        </p:spPr>
        <p:txBody>
          <a:bodyPr/>
          <a:lstStyle/>
          <a:p>
            <a:fld id="{22101DE5-3294-466E-8339-9B2525DBA2C5}" type="datetime4">
              <a:rPr lang="en-US" smtClean="0">
                <a:solidFill>
                  <a:prstClr val="black">
                    <a:tint val="75000"/>
                  </a:prstClr>
                </a:solidFill>
              </a:rPr>
              <a:t>August 19, 2020</a:t>
            </a:fld>
            <a:endParaRPr lang="en-US">
              <a:solidFill>
                <a:prstClr val="black">
                  <a:tint val="75000"/>
                </a:prstClr>
              </a:solidFill>
            </a:endParaRPr>
          </a:p>
        </p:txBody>
      </p:sp>
      <p:sp>
        <p:nvSpPr>
          <p:cNvPr id="3" name="Footer Placeholder 2"/>
          <p:cNvSpPr>
            <a:spLocks noGrp="1"/>
          </p:cNvSpPr>
          <p:nvPr>
            <p:ph type="ftr" sz="quarter" idx="11"/>
          </p:nvPr>
        </p:nvSpPr>
        <p:spPr>
          <a:xfrm>
            <a:off x="3048000" y="4767263"/>
            <a:ext cx="2895600" cy="273844"/>
          </a:xfrm>
        </p:spPr>
        <p:txBody>
          <a:bodyPr/>
          <a:lstStyle/>
          <a:p>
            <a:endParaRPr lang="en-US">
              <a:solidFill>
                <a:prstClr val="black">
                  <a:tint val="75000"/>
                </a:prstClr>
              </a:solidFill>
            </a:endParaRP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txBox="1">
            <a:spLocks/>
          </p:cNvSpPr>
          <p:nvPr userDrawn="1"/>
        </p:nvSpPr>
        <p:spPr>
          <a:xfrm>
            <a:off x="6934200" y="48506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1293373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p>
            <a:fld id="{61E08022-26BB-4025-9C0A-56DE81C4A7AB}"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934200" y="4848225"/>
            <a:ext cx="2133600" cy="273844"/>
          </a:xfrm>
        </p:spPr>
        <p:txBody>
          <a:bodyPr/>
          <a:lstStyle/>
          <a:p>
            <a:fld id="{F90EA011-92C4-41D9-82B9-BF8E62DAE0D2}" type="slidenum">
              <a:rPr lang="en-US" smtClean="0">
                <a:solidFill>
                  <a:prstClr val="white"/>
                </a:solidFill>
              </a:rPr>
              <a:pPr/>
              <a:t>‹#›</a:t>
            </a:fld>
            <a:endParaRPr lang="en-US">
              <a:solidFill>
                <a:prstClr val="white"/>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863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Candara" panose="020E05020303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Candara" panose="020E0502030303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4EF5454D-D94B-4CBE-9083-58445928EE99}" type="datetime4">
              <a:rPr lang="en-US" smtClean="0">
                <a:solidFill>
                  <a:prstClr val="black">
                    <a:tint val="75000"/>
                  </a:prstClr>
                </a:solidFill>
              </a:rPr>
              <a:t>August 19, 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endParaRPr lang="en-US">
              <a:solidFill>
                <a:prstClr val="black">
                  <a:tint val="75000"/>
                </a:prstClr>
              </a:solidFill>
            </a:endParaRPr>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a:spLocks noGrp="1"/>
          </p:cNvSpPr>
          <p:nvPr>
            <p:ph type="sldNum" sz="quarter" idx="12"/>
          </p:nvPr>
        </p:nvSpPr>
        <p:spPr>
          <a:xfrm>
            <a:off x="6934200" y="4850606"/>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061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p>
            <a:fld id="{F44C7BD6-2FB0-45E3-9D7F-34E2F1A8ED46}"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a:spLocks noGrp="1"/>
          </p:cNvSpPr>
          <p:nvPr>
            <p:ph type="sldNum" sz="quarter" idx="12"/>
          </p:nvPr>
        </p:nvSpPr>
        <p:spPr>
          <a:xfrm>
            <a:off x="6934200" y="4850606"/>
            <a:ext cx="2133600" cy="273844"/>
          </a:xfrm>
        </p:spPr>
        <p:txBody>
          <a:bodyPr/>
          <a:lstStyle>
            <a:lvl1pPr>
              <a:defRPr b="1">
                <a:solidFill>
                  <a:schemeClr val="bg1"/>
                </a:solidFill>
              </a:defRPr>
            </a:lvl1pPr>
          </a:lstStyle>
          <a:p>
            <a:fld id="{F90EA011-92C4-41D9-82B9-BF8E62DAE0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699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reakerLarge_Gold">
  <p:cSld name="1_BreakerLarge_Gold">
    <p:spTree>
      <p:nvGrpSpPr>
        <p:cNvPr id="1" name="Shape 74"/>
        <p:cNvGrpSpPr/>
        <p:nvPr/>
      </p:nvGrpSpPr>
      <p:grpSpPr>
        <a:xfrm>
          <a:off x="0" y="0"/>
          <a:ext cx="0" cy="0"/>
          <a:chOff x="0" y="0"/>
          <a:chExt cx="0" cy="0"/>
        </a:xfrm>
      </p:grpSpPr>
      <p:sp>
        <p:nvSpPr>
          <p:cNvPr id="75" name="Google Shape;75;p19"/>
          <p:cNvSpPr/>
          <p:nvPr/>
        </p:nvSpPr>
        <p:spPr>
          <a:xfrm flipH="1">
            <a:off x="199913" y="200025"/>
            <a:ext cx="8739300" cy="4254600"/>
          </a:xfrm>
          <a:prstGeom prst="round2DiagRect">
            <a:avLst>
              <a:gd name="adj1" fmla="val 6082"/>
              <a:gd name="adj2" fmla="val 0"/>
            </a:avLst>
          </a:prstGeom>
          <a:solidFill>
            <a:srgbClr val="5A40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0"/>
              <a:buFont typeface="Arial"/>
              <a:buNone/>
            </a:pPr>
            <a:endParaRPr sz="6000" b="0" i="0" u="none" strike="noStrike" cap="none">
              <a:solidFill>
                <a:srgbClr val="5B8F22"/>
              </a:solidFill>
              <a:latin typeface="Candara"/>
              <a:ea typeface="Candara"/>
              <a:cs typeface="Candara"/>
              <a:sym typeface="Candara"/>
            </a:endParaRPr>
          </a:p>
        </p:txBody>
      </p:sp>
      <p:sp>
        <p:nvSpPr>
          <p:cNvPr id="76" name="Google Shape;76;p19"/>
          <p:cNvSpPr txBox="1">
            <a:spLocks noGrp="1"/>
          </p:cNvSpPr>
          <p:nvPr>
            <p:ph type="title"/>
          </p:nvPr>
        </p:nvSpPr>
        <p:spPr>
          <a:xfrm>
            <a:off x="714985" y="666660"/>
            <a:ext cx="7695000" cy="3289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4400"/>
              <a:buFont typeface="Candara"/>
              <a:buNone/>
              <a:defRPr sz="4400">
                <a:solidFill>
                  <a:schemeClr val="lt1"/>
                </a:solidFill>
                <a:latin typeface="Candara"/>
                <a:ea typeface="Candara"/>
                <a:cs typeface="Candara"/>
                <a:sym typeface="Candar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9"/>
          <p:cNvSpPr txBox="1">
            <a:spLocks noGrp="1"/>
          </p:cNvSpPr>
          <p:nvPr>
            <p:ph type="sldNum" idx="12"/>
          </p:nvPr>
        </p:nvSpPr>
        <p:spPr>
          <a:xfrm>
            <a:off x="230188" y="4603838"/>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7F7F7F"/>
              </a:buClr>
              <a:buSzPts val="800"/>
              <a:buFont typeface="Candara"/>
              <a:buNone/>
              <a:defRPr sz="800"/>
            </a:lvl1pPr>
            <a:lvl2pPr marL="0" lvl="1" indent="0" algn="l" rtl="0">
              <a:lnSpc>
                <a:spcPct val="100000"/>
              </a:lnSpc>
              <a:spcBef>
                <a:spcPts val="0"/>
              </a:spcBef>
              <a:spcAft>
                <a:spcPts val="0"/>
              </a:spcAft>
              <a:buClr>
                <a:srgbClr val="7F7F7F"/>
              </a:buClr>
              <a:buSzPts val="800"/>
              <a:buFont typeface="Candara"/>
              <a:buNone/>
              <a:defRPr sz="800"/>
            </a:lvl2pPr>
            <a:lvl3pPr marL="0" lvl="2" indent="0" algn="l" rtl="0">
              <a:lnSpc>
                <a:spcPct val="100000"/>
              </a:lnSpc>
              <a:spcBef>
                <a:spcPts val="0"/>
              </a:spcBef>
              <a:spcAft>
                <a:spcPts val="0"/>
              </a:spcAft>
              <a:buClr>
                <a:srgbClr val="7F7F7F"/>
              </a:buClr>
              <a:buSzPts val="800"/>
              <a:buFont typeface="Candara"/>
              <a:buNone/>
              <a:defRPr sz="800"/>
            </a:lvl3pPr>
            <a:lvl4pPr marL="0" lvl="3" indent="0" algn="l" rtl="0">
              <a:lnSpc>
                <a:spcPct val="100000"/>
              </a:lnSpc>
              <a:spcBef>
                <a:spcPts val="0"/>
              </a:spcBef>
              <a:spcAft>
                <a:spcPts val="0"/>
              </a:spcAft>
              <a:buClr>
                <a:srgbClr val="7F7F7F"/>
              </a:buClr>
              <a:buSzPts val="800"/>
              <a:buFont typeface="Candara"/>
              <a:buNone/>
              <a:defRPr sz="800"/>
            </a:lvl4pPr>
            <a:lvl5pPr marL="0" lvl="4" indent="0" algn="l" rtl="0">
              <a:lnSpc>
                <a:spcPct val="100000"/>
              </a:lnSpc>
              <a:spcBef>
                <a:spcPts val="0"/>
              </a:spcBef>
              <a:spcAft>
                <a:spcPts val="0"/>
              </a:spcAft>
              <a:buClr>
                <a:srgbClr val="7F7F7F"/>
              </a:buClr>
              <a:buSzPts val="800"/>
              <a:buFont typeface="Candara"/>
              <a:buNone/>
              <a:defRPr sz="800"/>
            </a:lvl5pPr>
            <a:lvl6pPr marL="0" lvl="5" indent="0" algn="l" rtl="0">
              <a:lnSpc>
                <a:spcPct val="100000"/>
              </a:lnSpc>
              <a:spcBef>
                <a:spcPts val="0"/>
              </a:spcBef>
              <a:spcAft>
                <a:spcPts val="0"/>
              </a:spcAft>
              <a:buClr>
                <a:srgbClr val="7F7F7F"/>
              </a:buClr>
              <a:buSzPts val="800"/>
              <a:buFont typeface="Candara"/>
              <a:buNone/>
              <a:defRPr sz="800"/>
            </a:lvl6pPr>
            <a:lvl7pPr marL="0" lvl="6" indent="0" algn="l" rtl="0">
              <a:lnSpc>
                <a:spcPct val="100000"/>
              </a:lnSpc>
              <a:spcBef>
                <a:spcPts val="0"/>
              </a:spcBef>
              <a:spcAft>
                <a:spcPts val="0"/>
              </a:spcAft>
              <a:buClr>
                <a:srgbClr val="7F7F7F"/>
              </a:buClr>
              <a:buSzPts val="800"/>
              <a:buFont typeface="Candara"/>
              <a:buNone/>
              <a:defRPr sz="800"/>
            </a:lvl7pPr>
            <a:lvl8pPr marL="0" lvl="7" indent="0" algn="l" rtl="0">
              <a:lnSpc>
                <a:spcPct val="100000"/>
              </a:lnSpc>
              <a:spcBef>
                <a:spcPts val="0"/>
              </a:spcBef>
              <a:spcAft>
                <a:spcPts val="0"/>
              </a:spcAft>
              <a:buClr>
                <a:srgbClr val="7F7F7F"/>
              </a:buClr>
              <a:buSzPts val="800"/>
              <a:buFont typeface="Candara"/>
              <a:buNone/>
              <a:defRPr sz="800"/>
            </a:lvl8pPr>
            <a:lvl9pPr marL="0" lvl="8" indent="0" algn="l" rtl="0">
              <a:lnSpc>
                <a:spcPct val="100000"/>
              </a:lnSpc>
              <a:spcBef>
                <a:spcPts val="0"/>
              </a:spcBef>
              <a:spcAft>
                <a:spcPts val="0"/>
              </a:spcAft>
              <a:buClr>
                <a:srgbClr val="7F7F7F"/>
              </a:buClr>
              <a:buSzPts val="800"/>
              <a:buFont typeface="Candara"/>
              <a:buNone/>
              <a:defRPr sz="8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lvl5pPr>
              <a:defRPr>
                <a:latin typeface="Candara" panose="020E0502030303020204" pitchFamily="34" charset="0"/>
                <a:cs typeface="Arial" panose="020B0604020202020204" pitchFamily="34" charset="0"/>
              </a:defRPr>
            </a:lvl5pPr>
            <a:lvl6pPr>
              <a:defRPr>
                <a:latin typeface="Candara" panose="020E0502030303020204" pitchFamily="34" charset="0"/>
                <a:cs typeface="Arial" panose="020B0604020202020204" pitchFamily="34" charset="0"/>
              </a:defRPr>
            </a:lvl6pPr>
            <a:lvl7pPr>
              <a:defRPr>
                <a:latin typeface="Candara" panose="020E0502030303020204" pitchFamily="34" charset="0"/>
                <a:cs typeface="Arial" panose="020B0604020202020204" pitchFamily="34" charset="0"/>
              </a:defRPr>
            </a:lvl7pPr>
            <a:lvl8pPr>
              <a:defRPr>
                <a:latin typeface="Candara" panose="020E0502030303020204" pitchFamily="34" charset="0"/>
                <a:cs typeface="Arial" panose="020B0604020202020204" pitchFamily="34" charset="0"/>
              </a:defRPr>
            </a:lvl8pPr>
            <a:lvl9pPr>
              <a:defRPr>
                <a:latin typeface="Candara" panose="020E0502030303020204" pitchFamily="34" charset="0"/>
                <a:cs typeface="Arial" panose="020B0604020202020204" pitchFamily="34" charset="0"/>
              </a:defRPr>
            </a:lvl9pPr>
          </a:lstStyle>
          <a:p>
            <a:pPr lvl="4"/>
            <a:r>
              <a:rPr lang="en-US" dirty="0" smtClean="0"/>
              <a:t>Click to edit Master text styles</a:t>
            </a:r>
          </a:p>
          <a:p>
            <a:pPr lvl="5"/>
            <a:r>
              <a:rPr lang="en-US" dirty="0" smtClean="0"/>
              <a:t>Second level</a:t>
            </a:r>
          </a:p>
          <a:p>
            <a:pPr lvl="6"/>
            <a:r>
              <a:rPr lang="en-US" dirty="0" smtClean="0"/>
              <a:t>Third level</a:t>
            </a:r>
          </a:p>
          <a:p>
            <a:pPr lvl="7"/>
            <a:r>
              <a:rPr lang="en-US" dirty="0" smtClean="0"/>
              <a:t>Fourth level</a:t>
            </a:r>
          </a:p>
          <a:p>
            <a:pPr lvl="8"/>
            <a:r>
              <a:rPr lang="en-US" dirty="0" smtClean="0"/>
              <a:t>Fifth level</a:t>
            </a:r>
            <a:endParaRPr lang="en-US" dirty="0"/>
          </a:p>
        </p:txBody>
      </p:sp>
      <p:sp>
        <p:nvSpPr>
          <p:cNvPr id="4" name="Date Placeholder 3"/>
          <p:cNvSpPr>
            <a:spLocks noGrp="1"/>
          </p:cNvSpPr>
          <p:nvPr>
            <p:ph type="dt" sz="half" idx="10"/>
          </p:nvPr>
        </p:nvSpPr>
        <p:spPr>
          <a:xfrm>
            <a:off x="457200" y="4869657"/>
            <a:ext cx="2133600" cy="273844"/>
          </a:xfrm>
        </p:spPr>
        <p:txBody>
          <a:bodyPr/>
          <a:lstStyle>
            <a:lvl1pPr>
              <a:defRPr>
                <a:latin typeface="Candara" panose="020E0502030303020204" pitchFamily="34" charset="0"/>
              </a:defRPr>
            </a:lvl1pPr>
          </a:lstStyle>
          <a:p>
            <a:fld id="{8971F3BB-1E4B-48D7-8659-63988C881EAF}" type="datetime4">
              <a:rPr lang="en-US" smtClean="0">
                <a:solidFill>
                  <a:prstClr val="black">
                    <a:tint val="75000"/>
                  </a:prstClr>
                </a:solidFill>
              </a:rPr>
              <a:t>August 19, 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US" dirty="0">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9575" y="4782741"/>
            <a:ext cx="1014004" cy="1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a:spLocks/>
          </p:cNvSpPr>
          <p:nvPr userDrawn="1"/>
        </p:nvSpPr>
        <p:spPr>
          <a:xfrm>
            <a:off x="6934200" y="485060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F90EA011-92C4-41D9-82B9-BF8E62DAE0D2}" type="slidenum">
              <a:rPr lang="en-US" smtClean="0">
                <a:solidFill>
                  <a:prstClr val="white"/>
                </a:solidFill>
              </a:rPr>
              <a:pPr>
                <a:buClrTx/>
                <a:buFontTx/>
                <a:buNone/>
              </a:pPr>
              <a:t>‹#›</a:t>
            </a:fld>
            <a:endParaRPr lang="en-US" dirty="0">
              <a:solidFill>
                <a:prstClr val="white"/>
              </a:solidFill>
            </a:endParaRPr>
          </a:p>
        </p:txBody>
      </p:sp>
    </p:spTree>
    <p:extLst>
      <p:ext uri="{BB962C8B-B14F-4D97-AF65-F5344CB8AC3E}">
        <p14:creationId xmlns:p14="http://schemas.microsoft.com/office/powerpoint/2010/main" val="50171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BreakerLarge_Gold">
  <p:cSld name="8_BreakerLarge_Gold">
    <p:spTree>
      <p:nvGrpSpPr>
        <p:cNvPr id="1" name="Shape 78"/>
        <p:cNvGrpSpPr/>
        <p:nvPr/>
      </p:nvGrpSpPr>
      <p:grpSpPr>
        <a:xfrm>
          <a:off x="0" y="0"/>
          <a:ext cx="0" cy="0"/>
          <a:chOff x="0" y="0"/>
          <a:chExt cx="0" cy="0"/>
        </a:xfrm>
      </p:grpSpPr>
      <p:sp>
        <p:nvSpPr>
          <p:cNvPr id="79" name="Google Shape;79;p20"/>
          <p:cNvSpPr/>
          <p:nvPr/>
        </p:nvSpPr>
        <p:spPr>
          <a:xfrm flipH="1">
            <a:off x="199913" y="200025"/>
            <a:ext cx="8739300" cy="582900"/>
          </a:xfrm>
          <a:prstGeom prst="round2DiagRect">
            <a:avLst>
              <a:gd name="adj1" fmla="val 39904"/>
              <a:gd name="adj2" fmla="val 0"/>
            </a:avLst>
          </a:prstGeom>
          <a:solidFill>
            <a:srgbClr val="5A40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0"/>
              <a:buFont typeface="Arial"/>
              <a:buNone/>
            </a:pPr>
            <a:endParaRPr sz="6000" b="0" i="0" u="none" strike="noStrike" cap="none">
              <a:solidFill>
                <a:srgbClr val="5B8F22"/>
              </a:solidFill>
              <a:latin typeface="Candara"/>
              <a:ea typeface="Candara"/>
              <a:cs typeface="Candara"/>
              <a:sym typeface="Candara"/>
            </a:endParaRPr>
          </a:p>
        </p:txBody>
      </p:sp>
      <p:sp>
        <p:nvSpPr>
          <p:cNvPr id="80" name="Google Shape;80;p20"/>
          <p:cNvSpPr txBox="1">
            <a:spLocks noGrp="1"/>
          </p:cNvSpPr>
          <p:nvPr>
            <p:ph type="title"/>
          </p:nvPr>
        </p:nvSpPr>
        <p:spPr>
          <a:xfrm>
            <a:off x="368300" y="279400"/>
            <a:ext cx="8363100" cy="412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lt1"/>
              </a:buClr>
              <a:buSzPts val="2400"/>
              <a:buFont typeface="Candara"/>
              <a:buNone/>
              <a:defRPr sz="2400">
                <a:solidFill>
                  <a:schemeClr val="lt1"/>
                </a:solidFill>
                <a:latin typeface="Candara"/>
                <a:ea typeface="Candara"/>
                <a:cs typeface="Candara"/>
                <a:sym typeface="Candar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20"/>
          <p:cNvSpPr txBox="1">
            <a:spLocks noGrp="1"/>
          </p:cNvSpPr>
          <p:nvPr>
            <p:ph type="sldNum" idx="12"/>
          </p:nvPr>
        </p:nvSpPr>
        <p:spPr>
          <a:xfrm>
            <a:off x="230188" y="4603838"/>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1pPr>
            <a:lvl2pPr marL="0" marR="0" lvl="1"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2pPr>
            <a:lvl3pPr marL="0" marR="0" lvl="2"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3pPr>
            <a:lvl4pPr marL="0" marR="0" lvl="3"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4pPr>
            <a:lvl5pPr marL="0" marR="0" lvl="4"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5pPr>
            <a:lvl6pPr marL="0" marR="0" lvl="5"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6pPr>
            <a:lvl7pPr marL="0" marR="0" lvl="6"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7pPr>
            <a:lvl8pPr marL="0" marR="0" lvl="7"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8pPr>
            <a:lvl9pPr marL="0" marR="0" lvl="8" indent="0" algn="l" rtl="0">
              <a:lnSpc>
                <a:spcPct val="100000"/>
              </a:lnSpc>
              <a:spcBef>
                <a:spcPts val="0"/>
              </a:spcBef>
              <a:spcAft>
                <a:spcPts val="0"/>
              </a:spcAft>
              <a:buClr>
                <a:srgbClr val="7F7F7F"/>
              </a:buClr>
              <a:buSzPts val="800"/>
              <a:buFont typeface="Candara"/>
              <a:buNone/>
              <a:defRPr sz="800" b="0" i="0" u="none" strike="noStrike" cap="none">
                <a:solidFill>
                  <a:srgbClr val="7F7F7F"/>
                </a:solidFill>
                <a:latin typeface="Candara"/>
                <a:ea typeface="Candara"/>
                <a:cs typeface="Candara"/>
                <a:sym typeface="Candara"/>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22"/>
          <p:cNvPicPr preferRelativeResize="0"/>
          <p:nvPr/>
        </p:nvPicPr>
        <p:blipFill>
          <a:blip r:embed="rId2">
            <a:alphaModFix/>
          </a:blip>
          <a:stretch>
            <a:fillRect/>
          </a:stretch>
        </p:blipFill>
        <p:spPr>
          <a:xfrm>
            <a:off x="76200" y="89689"/>
            <a:ext cx="8991600" cy="496411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pic>
        <p:nvPicPr>
          <p:cNvPr id="90" name="Google Shape;90;p23"/>
          <p:cNvPicPr preferRelativeResize="0"/>
          <p:nvPr/>
        </p:nvPicPr>
        <p:blipFill>
          <a:blip r:embed="rId2">
            <a:alphaModFix/>
          </a:blip>
          <a:stretch>
            <a:fillRect/>
          </a:stretch>
        </p:blipFill>
        <p:spPr>
          <a:xfrm>
            <a:off x="76200" y="428325"/>
            <a:ext cx="8991600" cy="4286862"/>
          </a:xfrm>
          <a:prstGeom prst="rect">
            <a:avLst/>
          </a:prstGeom>
          <a:noFill/>
          <a:ln>
            <a:noFill/>
          </a:ln>
        </p:spPr>
      </p:pic>
      <p:sp>
        <p:nvSpPr>
          <p:cNvPr id="91" name="Google Shape;91;p23"/>
          <p:cNvSpPr txBox="1">
            <a:spLocks noGrp="1"/>
          </p:cNvSpPr>
          <p:nvPr>
            <p:ph type="title"/>
          </p:nvPr>
        </p:nvSpPr>
        <p:spPr>
          <a:xfrm>
            <a:off x="76200" y="1532600"/>
            <a:ext cx="8991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lvl="1"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2pPr>
            <a:lvl3pPr lvl="2"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3pPr>
            <a:lvl4pPr lvl="3"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4pPr>
            <a:lvl5pPr lvl="4"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5pPr>
            <a:lvl6pPr lvl="5"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6pPr>
            <a:lvl7pPr lvl="6"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7pPr>
            <a:lvl8pPr lvl="7"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8pPr>
            <a:lvl9pPr lvl="8" algn="ctr" rtl="0">
              <a:spcBef>
                <a:spcPts val="0"/>
              </a:spcBef>
              <a:spcAft>
                <a:spcPts val="0"/>
              </a:spcAft>
              <a:buClr>
                <a:srgbClr val="FFFFFF"/>
              </a:buClr>
              <a:buSzPts val="4800"/>
              <a:buFont typeface="Calibri"/>
              <a:buNone/>
              <a:defRPr sz="4800">
                <a:solidFill>
                  <a:srgbClr val="FFFFFF"/>
                </a:solidFill>
                <a:latin typeface="Calibri"/>
                <a:ea typeface="Calibri"/>
                <a:cs typeface="Calibri"/>
                <a:sym typeface="Calibri"/>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24"/>
          <p:cNvSpPr txBox="1">
            <a:spLocks noGrp="1"/>
          </p:cNvSpPr>
          <p:nvPr>
            <p:ph type="body" idx="1"/>
          </p:nvPr>
        </p:nvSpPr>
        <p:spPr>
          <a:xfrm>
            <a:off x="265650" y="6131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000000"/>
              </a:buClr>
              <a:buSzPts val="2400"/>
              <a:buFont typeface="Calibri"/>
              <a:buChar char="●"/>
              <a:defRPr sz="2400">
                <a:solidFill>
                  <a:srgbClr val="000000"/>
                </a:solidFill>
                <a:latin typeface="Calibri"/>
                <a:ea typeface="Calibri"/>
                <a:cs typeface="Calibri"/>
                <a:sym typeface="Calibri"/>
              </a:defRPr>
            </a:lvl1pPr>
            <a:lvl2pPr marL="914400" lvl="1"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2pPr>
            <a:lvl3pPr marL="1371600" lvl="2"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3pPr>
            <a:lvl4pPr marL="1828800" lvl="3"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4pPr>
            <a:lvl5pPr marL="2286000" lvl="4"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5pPr>
            <a:lvl6pPr marL="2743200" lvl="5"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6pPr>
            <a:lvl7pPr marL="3200400" lvl="6"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7pPr>
            <a:lvl8pPr marL="3657600" lvl="7" indent="-381000" rtl="0">
              <a:spcBef>
                <a:spcPts val="1600"/>
              </a:spcBef>
              <a:spcAft>
                <a:spcPts val="0"/>
              </a:spcAft>
              <a:buClr>
                <a:srgbClr val="000000"/>
              </a:buClr>
              <a:buSzPts val="2400"/>
              <a:buFont typeface="Calibri"/>
              <a:buChar char="○"/>
              <a:defRPr sz="2400">
                <a:solidFill>
                  <a:srgbClr val="000000"/>
                </a:solidFill>
                <a:latin typeface="Calibri"/>
                <a:ea typeface="Calibri"/>
                <a:cs typeface="Calibri"/>
                <a:sym typeface="Calibri"/>
              </a:defRPr>
            </a:lvl8pPr>
            <a:lvl9pPr marL="4114800" lvl="8" indent="-381000" rtl="0">
              <a:spcBef>
                <a:spcPts val="1600"/>
              </a:spcBef>
              <a:spcAft>
                <a:spcPts val="1600"/>
              </a:spcAft>
              <a:buClr>
                <a:srgbClr val="000000"/>
              </a:buClr>
              <a:buSzPts val="2400"/>
              <a:buFont typeface="Calibri"/>
              <a:buChar char="■"/>
              <a:defRPr sz="2400">
                <a:solidFill>
                  <a:srgbClr val="000000"/>
                </a:solidFill>
                <a:latin typeface="Calibri"/>
                <a:ea typeface="Calibri"/>
                <a:cs typeface="Calibri"/>
                <a:sym typeface="Calibri"/>
              </a:defRPr>
            </a:lvl9pPr>
          </a:lstStyle>
          <a:p>
            <a:endParaRPr/>
          </a:p>
        </p:txBody>
      </p:sp>
      <p:sp>
        <p:nvSpPr>
          <p:cNvPr id="95" name="Google Shape;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24"/>
          <p:cNvPicPr preferRelativeResize="0"/>
          <p:nvPr/>
        </p:nvPicPr>
        <p:blipFill>
          <a:blip r:embed="rId2">
            <a:alphaModFix/>
          </a:blip>
          <a:stretch>
            <a:fillRect/>
          </a:stretch>
        </p:blipFill>
        <p:spPr>
          <a:xfrm>
            <a:off x="92813" y="67876"/>
            <a:ext cx="8958374" cy="485600"/>
          </a:xfrm>
          <a:prstGeom prst="rect">
            <a:avLst/>
          </a:prstGeom>
          <a:noFill/>
          <a:ln>
            <a:noFill/>
          </a:ln>
        </p:spPr>
      </p:pic>
      <p:sp>
        <p:nvSpPr>
          <p:cNvPr id="97" name="Google Shape;97;p24"/>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1pPr>
            <a:lvl2pPr lvl="1"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2pPr>
            <a:lvl3pPr lvl="2"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3pPr>
            <a:lvl4pPr lvl="3"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4pPr>
            <a:lvl5pPr lvl="4"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5pPr>
            <a:lvl6pPr lvl="5"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6pPr>
            <a:lvl7pPr lvl="6"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7pPr>
            <a:lvl8pPr lvl="7"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8pPr>
            <a:lvl9pPr lvl="8" rtl="0">
              <a:spcBef>
                <a:spcPts val="0"/>
              </a:spcBef>
              <a:spcAft>
                <a:spcPts val="0"/>
              </a:spcAft>
              <a:buClr>
                <a:srgbClr val="FFFFFF"/>
              </a:buClr>
              <a:buSzPts val="2800"/>
              <a:buFont typeface="Calibri"/>
              <a:buNone/>
              <a:defRPr>
                <a:solidFill>
                  <a:srgbClr val="FFFFFF"/>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6.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4" name="Google Shape;84;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rgbClr val="5D6B7B"/>
            </a:gs>
            <a:gs pos="92000">
              <a:schemeClr val="accent1">
                <a:lumMod val="50000"/>
              </a:schemeClr>
            </a:gs>
            <a:gs pos="91000">
              <a:schemeClr val="accent1">
                <a:alpha val="0"/>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4108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C03109C6-ED56-43E5-ABB9-697F59EE6F72}" type="datetime4">
              <a:rPr lang="en-US" kern="1200" smtClean="0">
                <a:solidFill>
                  <a:prstClr val="black">
                    <a:tint val="75000"/>
                  </a:prstClr>
                </a:solidFill>
                <a:latin typeface="Calibri"/>
                <a:ea typeface="+mn-ea"/>
                <a:cs typeface="+mn-cs"/>
              </a:rPr>
              <a:t>August 19, 2020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934200" y="4848225"/>
            <a:ext cx="2133600" cy="273844"/>
          </a:xfrm>
          <a:prstGeom prst="rect">
            <a:avLst/>
          </a:prstGeom>
        </p:spPr>
        <p:txBody>
          <a:bodyPr vert="horz" lIns="91440" tIns="45720" rIns="91440" bIns="45720" rtlCol="0" anchor="ctr"/>
          <a:lstStyle>
            <a:lvl1pPr algn="r">
              <a:defRPr sz="1200" b="1">
                <a:solidFill>
                  <a:schemeClr val="bg1"/>
                </a:solidFill>
              </a:defRPr>
            </a:lvl1pPr>
          </a:lstStyle>
          <a:p>
            <a:pPr>
              <a:buClrTx/>
              <a:buFontTx/>
              <a:buNone/>
            </a:pPr>
            <a:fld id="{F90EA011-92C4-41D9-82B9-BF8E62DAE0D2}" type="slidenum">
              <a:rPr lang="en-US" kern="1200" smtClean="0">
                <a:solidFill>
                  <a:prstClr val="white"/>
                </a:solidFill>
                <a:latin typeface="Calibri"/>
                <a:ea typeface="+mn-ea"/>
                <a:cs typeface="+mn-cs"/>
              </a:rPr>
              <a:pPr>
                <a:buClrTx/>
                <a:buFontTx/>
                <a:buNone/>
              </a:pPr>
              <a:t>‹#›</a:t>
            </a:fld>
            <a:endParaRPr lang="en-US" kern="1200">
              <a:solidFill>
                <a:prstClr val="white"/>
              </a:solidFill>
              <a:latin typeface="Calibri"/>
              <a:ea typeface="+mn-ea"/>
              <a:cs typeface="+mn-cs"/>
            </a:endParaRPr>
          </a:p>
        </p:txBody>
      </p:sp>
    </p:spTree>
    <p:extLst>
      <p:ext uri="{BB962C8B-B14F-4D97-AF65-F5344CB8AC3E}">
        <p14:creationId xmlns:p14="http://schemas.microsoft.com/office/powerpoint/2010/main" val="40763161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rgbClr val="5D6B7B"/>
            </a:gs>
            <a:gs pos="92000">
              <a:schemeClr val="accent1">
                <a:lumMod val="50000"/>
              </a:schemeClr>
            </a:gs>
            <a:gs pos="91000">
              <a:schemeClr val="accent1">
                <a:alpha val="0"/>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4108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BD61DE2-E20B-45B4-83AD-DF16EB3D488E}" type="datetime4">
              <a:rPr lang="en-US" kern="1200" smtClean="0">
                <a:solidFill>
                  <a:prstClr val="black">
                    <a:tint val="75000"/>
                  </a:prstClr>
                </a:solidFill>
                <a:latin typeface="Calibri"/>
                <a:ea typeface="+mn-ea"/>
                <a:cs typeface="+mn-cs"/>
              </a:rPr>
              <a:t>August 19, 2020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934200" y="4848225"/>
            <a:ext cx="2133600" cy="273844"/>
          </a:xfrm>
          <a:prstGeom prst="rect">
            <a:avLst/>
          </a:prstGeom>
        </p:spPr>
        <p:txBody>
          <a:bodyPr vert="horz" lIns="91440" tIns="45720" rIns="91440" bIns="45720" rtlCol="0" anchor="ctr"/>
          <a:lstStyle>
            <a:lvl1pPr algn="r">
              <a:defRPr sz="1200" b="1">
                <a:solidFill>
                  <a:schemeClr val="bg1"/>
                </a:solidFill>
              </a:defRPr>
            </a:lvl1pPr>
          </a:lstStyle>
          <a:p>
            <a:pPr>
              <a:buClrTx/>
              <a:buFontTx/>
              <a:buNone/>
            </a:pPr>
            <a:fld id="{F90EA011-92C4-41D9-82B9-BF8E62DAE0D2}" type="slidenum">
              <a:rPr lang="en-US" kern="1200" smtClean="0">
                <a:solidFill>
                  <a:prstClr val="white"/>
                </a:solidFill>
                <a:latin typeface="Calibri"/>
                <a:ea typeface="+mn-ea"/>
                <a:cs typeface="+mn-cs"/>
              </a:rPr>
              <a:pPr>
                <a:buClrTx/>
                <a:buFontTx/>
                <a:buNone/>
              </a:pPr>
              <a:t>‹#›</a:t>
            </a:fld>
            <a:endParaRPr lang="en-US" kern="1200">
              <a:solidFill>
                <a:prstClr val="white"/>
              </a:solidFill>
              <a:latin typeface="Calibri"/>
              <a:ea typeface="+mn-ea"/>
              <a:cs typeface="+mn-cs"/>
            </a:endParaRPr>
          </a:p>
        </p:txBody>
      </p:sp>
    </p:spTree>
    <p:extLst>
      <p:ext uri="{BB962C8B-B14F-4D97-AF65-F5344CB8AC3E}">
        <p14:creationId xmlns:p14="http://schemas.microsoft.com/office/powerpoint/2010/main" val="2263281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rgbClr val="5D6B7B"/>
            </a:gs>
            <a:gs pos="92000">
              <a:schemeClr val="accent1">
                <a:lumMod val="50000"/>
              </a:schemeClr>
            </a:gs>
            <a:gs pos="91000">
              <a:schemeClr val="accent1">
                <a:alpha val="0"/>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4108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86CFEC2-C0C6-44E7-B12E-7F348193F38C}" type="datetime4">
              <a:rPr lang="en-US" kern="1200" smtClean="0">
                <a:solidFill>
                  <a:prstClr val="black">
                    <a:tint val="75000"/>
                  </a:prstClr>
                </a:solidFill>
                <a:latin typeface="Calibri"/>
                <a:ea typeface="+mn-ea"/>
                <a:cs typeface="+mn-cs"/>
              </a:rPr>
              <a:t>August 19, 2020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934200" y="4848225"/>
            <a:ext cx="2133600" cy="273844"/>
          </a:xfrm>
          <a:prstGeom prst="rect">
            <a:avLst/>
          </a:prstGeom>
        </p:spPr>
        <p:txBody>
          <a:bodyPr vert="horz" lIns="91440" tIns="45720" rIns="91440" bIns="45720" rtlCol="0" anchor="ctr"/>
          <a:lstStyle>
            <a:lvl1pPr algn="r">
              <a:defRPr sz="1200" b="1">
                <a:solidFill>
                  <a:schemeClr val="bg1"/>
                </a:solidFill>
              </a:defRPr>
            </a:lvl1pPr>
          </a:lstStyle>
          <a:p>
            <a:pPr>
              <a:buClrTx/>
              <a:buFontTx/>
              <a:buNone/>
            </a:pPr>
            <a:fld id="{F90EA011-92C4-41D9-82B9-BF8E62DAE0D2}" type="slidenum">
              <a:rPr lang="en-US" kern="1200" smtClean="0">
                <a:solidFill>
                  <a:prstClr val="white"/>
                </a:solidFill>
                <a:latin typeface="Calibri"/>
                <a:ea typeface="+mn-ea"/>
                <a:cs typeface="+mn-cs"/>
              </a:rPr>
              <a:pPr>
                <a:buClrTx/>
                <a:buFontTx/>
                <a:buNone/>
              </a:pPr>
              <a:t>‹#›</a:t>
            </a:fld>
            <a:endParaRPr lang="en-US" kern="1200">
              <a:solidFill>
                <a:prstClr val="white"/>
              </a:solidFill>
              <a:latin typeface="Calibri"/>
              <a:ea typeface="+mn-ea"/>
              <a:cs typeface="+mn-cs"/>
            </a:endParaRPr>
          </a:p>
        </p:txBody>
      </p:sp>
    </p:spTree>
    <p:extLst>
      <p:ext uri="{BB962C8B-B14F-4D97-AF65-F5344CB8AC3E}">
        <p14:creationId xmlns:p14="http://schemas.microsoft.com/office/powerpoint/2010/main" val="157137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rgbClr val="5D6B7B"/>
            </a:gs>
            <a:gs pos="92000">
              <a:schemeClr val="accent1">
                <a:lumMod val="50000"/>
              </a:schemeClr>
            </a:gs>
            <a:gs pos="91000">
              <a:schemeClr val="accent1">
                <a:alpha val="0"/>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41082"/>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8726F206-C808-445E-8C37-B53813E6CFAE}" type="datetime4">
              <a:rPr lang="en-US" kern="1200" smtClean="0">
                <a:solidFill>
                  <a:prstClr val="black">
                    <a:tint val="75000"/>
                  </a:prstClr>
                </a:solidFill>
                <a:latin typeface="Calibri"/>
                <a:ea typeface="+mn-ea"/>
                <a:cs typeface="+mn-cs"/>
              </a:rPr>
              <a:t>August 19, 2020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934200" y="4848225"/>
            <a:ext cx="2133600" cy="273844"/>
          </a:xfrm>
          <a:prstGeom prst="rect">
            <a:avLst/>
          </a:prstGeom>
        </p:spPr>
        <p:txBody>
          <a:bodyPr vert="horz" lIns="91440" tIns="45720" rIns="91440" bIns="45720" rtlCol="0" anchor="ctr"/>
          <a:lstStyle>
            <a:lvl1pPr algn="r">
              <a:defRPr sz="1200" b="1">
                <a:solidFill>
                  <a:schemeClr val="bg1"/>
                </a:solidFill>
              </a:defRPr>
            </a:lvl1pPr>
          </a:lstStyle>
          <a:p>
            <a:pPr>
              <a:buClrTx/>
              <a:buFontTx/>
              <a:buNone/>
            </a:pPr>
            <a:fld id="{F90EA011-92C4-41D9-82B9-BF8E62DAE0D2}" type="slidenum">
              <a:rPr lang="en-US" kern="1200" smtClean="0">
                <a:solidFill>
                  <a:prstClr val="white"/>
                </a:solidFill>
                <a:latin typeface="Calibri"/>
                <a:ea typeface="+mn-ea"/>
                <a:cs typeface="+mn-cs"/>
              </a:rPr>
              <a:pPr>
                <a:buClrTx/>
                <a:buFontTx/>
                <a:buNone/>
              </a:pPr>
              <a:t>‹#›</a:t>
            </a:fld>
            <a:endParaRPr lang="en-US" kern="1200">
              <a:solidFill>
                <a:prstClr val="white"/>
              </a:solidFill>
              <a:latin typeface="Calibri"/>
              <a:ea typeface="+mn-ea"/>
              <a:cs typeface="+mn-cs"/>
            </a:endParaRPr>
          </a:p>
        </p:txBody>
      </p:sp>
    </p:spTree>
    <p:extLst>
      <p:ext uri="{BB962C8B-B14F-4D97-AF65-F5344CB8AC3E}">
        <p14:creationId xmlns:p14="http://schemas.microsoft.com/office/powerpoint/2010/main" val="9024201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surveymonkey.com/r/cadremps820" TargetMode="Externa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rea.mpls.k12.mn.us/parent_participatory_evaluatio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PJnvmWRZtksB6S335RGuZOaYtcJr6Isl/view?usp=sharin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rea.mpls.k12.mn.us/parent_participatory_evaluation"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mailto:Maren.Henderson@mpls.k12.mn.us" TargetMode="External"/><Relationship Id="rId4" Type="http://schemas.openxmlformats.org/officeDocument/2006/relationships/hyperlink" Target="mailto:Amanda.Dionne@mpls.k12.mn.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25.xml"/><Relationship Id="rId4" Type="http://schemas.openxmlformats.org/officeDocument/2006/relationships/hyperlink" Target="http://www.cadreworks.org/subscribe-cadre-caucus-e-newslet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monkey.com/r/cadremps820" TargetMode="External"/><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507" y="4562339"/>
            <a:ext cx="4747846" cy="738664"/>
          </a:xfrm>
          <a:prstGeom prst="rect">
            <a:avLst/>
          </a:prstGeom>
          <a:noFill/>
        </p:spPr>
        <p:txBody>
          <a:bodyPr wrap="square" rtlCol="0">
            <a:spAutoFit/>
          </a:bodyPr>
          <a:lstStyle/>
          <a:p>
            <a:pPr algn="ctr">
              <a:buClrTx/>
              <a:buFontTx/>
              <a:buNone/>
            </a:pPr>
            <a:r>
              <a:rPr lang="en-US" sz="2400" b="1" kern="1200" dirty="0" smtClean="0">
                <a:solidFill>
                  <a:prstClr val="black"/>
                </a:solidFill>
                <a:latin typeface="Candara" panose="020E0502030303020204" pitchFamily="34" charset="0"/>
                <a:ea typeface="+mn-ea"/>
                <a:cs typeface="Arial" panose="020B0604020202020204" pitchFamily="34" charset="0"/>
              </a:rPr>
              <a:t>August 20, 2020</a:t>
            </a:r>
            <a:endParaRPr lang="en-US" sz="2000" b="1" kern="1200" dirty="0" smtClean="0">
              <a:solidFill>
                <a:prstClr val="black"/>
              </a:solidFill>
              <a:latin typeface="Candara" panose="020E0502030303020204" pitchFamily="34" charset="0"/>
              <a:ea typeface="+mn-ea"/>
              <a:cs typeface="Arial" panose="020B0604020202020204" pitchFamily="34" charset="0"/>
            </a:endParaRPr>
          </a:p>
          <a:p>
            <a:pPr>
              <a:buClrTx/>
              <a:buFontTx/>
              <a:buNone/>
            </a:pPr>
            <a:endParaRPr lang="en-US" sz="1800" kern="1200" dirty="0">
              <a:solidFill>
                <a:prstClr val="white"/>
              </a:solidFill>
              <a:latin typeface="Candara" panose="020E0502030303020204" pitchFamily="34" charset="0"/>
              <a:ea typeface="+mn-ea"/>
              <a:cs typeface="Arial" panose="020B0604020202020204" pitchFamily="34" charset="0"/>
            </a:endParaRPr>
          </a:p>
        </p:txBody>
      </p:sp>
      <p:sp>
        <p:nvSpPr>
          <p:cNvPr id="3" name="TextBox 2"/>
          <p:cNvSpPr txBox="1"/>
          <p:nvPr/>
        </p:nvSpPr>
        <p:spPr>
          <a:xfrm>
            <a:off x="3567545" y="2911132"/>
            <a:ext cx="5576455" cy="1938992"/>
          </a:xfrm>
          <a:prstGeom prst="rect">
            <a:avLst/>
          </a:prstGeom>
          <a:noFill/>
        </p:spPr>
        <p:txBody>
          <a:bodyPr wrap="square" rtlCol="0">
            <a:spAutoFit/>
          </a:bodyPr>
          <a:lstStyle/>
          <a:p>
            <a:pPr algn="ctr">
              <a:buClrTx/>
              <a:buFontTx/>
              <a:buNone/>
            </a:pPr>
            <a:r>
              <a:rPr lang="en-US" sz="2000" b="1" i="1" kern="1200" dirty="0" smtClean="0">
                <a:solidFill>
                  <a:prstClr val="white"/>
                </a:solidFill>
                <a:latin typeface="Candara" panose="020E0502030303020204" pitchFamily="34" charset="0"/>
                <a:ea typeface="+mn-ea"/>
                <a:cs typeface="+mn-cs"/>
              </a:rPr>
              <a:t>Presented by:</a:t>
            </a:r>
          </a:p>
          <a:p>
            <a:pPr algn="ctr">
              <a:buClrTx/>
              <a:buFontTx/>
              <a:buNone/>
            </a:pPr>
            <a:r>
              <a:rPr lang="en-US" sz="2000" b="1" kern="1200" dirty="0">
                <a:solidFill>
                  <a:prstClr val="white"/>
                </a:solidFill>
                <a:latin typeface="Candara" panose="020E0502030303020204" pitchFamily="34" charset="0"/>
                <a:ea typeface="+mn-ea"/>
                <a:cs typeface="+mn-cs"/>
              </a:rPr>
              <a:t>Maren </a:t>
            </a:r>
            <a:r>
              <a:rPr lang="en-US" sz="2000" b="1" kern="1200" dirty="0" smtClean="0">
                <a:solidFill>
                  <a:prstClr val="white"/>
                </a:solidFill>
                <a:latin typeface="Candara" panose="020E0502030303020204" pitchFamily="34" charset="0"/>
                <a:ea typeface="+mn-ea"/>
                <a:cs typeface="+mn-cs"/>
              </a:rPr>
              <a:t>Henderson </a:t>
            </a:r>
            <a:r>
              <a:rPr lang="en-US" sz="2000" b="1" i="1" kern="1200" dirty="0" smtClean="0">
                <a:solidFill>
                  <a:prstClr val="white"/>
                </a:solidFill>
                <a:latin typeface="Candara" panose="020E0502030303020204" pitchFamily="34" charset="0"/>
                <a:ea typeface="+mn-ea"/>
                <a:cs typeface="+mn-cs"/>
              </a:rPr>
              <a:t>- </a:t>
            </a:r>
            <a:r>
              <a:rPr lang="en-US" sz="2000" b="1" i="1" kern="1200" dirty="0">
                <a:solidFill>
                  <a:prstClr val="white"/>
                </a:solidFill>
                <a:latin typeface="Candara" panose="020E0502030303020204" pitchFamily="34" charset="0"/>
                <a:ea typeface="+mn-ea"/>
                <a:cs typeface="+mn-cs"/>
              </a:rPr>
              <a:t>Evaluation </a:t>
            </a:r>
            <a:r>
              <a:rPr lang="en-US" sz="2000" b="1" i="1" kern="1200" dirty="0" smtClean="0">
                <a:solidFill>
                  <a:prstClr val="white"/>
                </a:solidFill>
                <a:latin typeface="Candara" panose="020E0502030303020204" pitchFamily="34" charset="0"/>
                <a:ea typeface="+mn-ea"/>
                <a:cs typeface="+mn-cs"/>
              </a:rPr>
              <a:t>Specialist, Minneapolis Public Schools</a:t>
            </a:r>
          </a:p>
          <a:p>
            <a:pPr algn="ctr">
              <a:buClrTx/>
              <a:buFontTx/>
              <a:buNone/>
            </a:pPr>
            <a:endParaRPr lang="en-US" sz="2000" b="1" i="1" kern="1200" dirty="0" smtClean="0">
              <a:solidFill>
                <a:prstClr val="white"/>
              </a:solidFill>
              <a:latin typeface="Candara" panose="020E0502030303020204" pitchFamily="34" charset="0"/>
              <a:ea typeface="+mn-ea"/>
              <a:cs typeface="+mn-cs"/>
            </a:endParaRPr>
          </a:p>
          <a:p>
            <a:pPr algn="ctr">
              <a:buClrTx/>
              <a:buFontTx/>
              <a:buNone/>
            </a:pPr>
            <a:r>
              <a:rPr lang="en-US" sz="2000" b="1" kern="1200" dirty="0" smtClean="0">
                <a:solidFill>
                  <a:prstClr val="white"/>
                </a:solidFill>
                <a:latin typeface="Candara" panose="020E0502030303020204" pitchFamily="34" charset="0"/>
                <a:ea typeface="+mn-ea"/>
                <a:cs typeface="+mn-cs"/>
              </a:rPr>
              <a:t>Amanda Dionne </a:t>
            </a:r>
            <a:r>
              <a:rPr lang="en-US" sz="2000" b="1" i="1" kern="1200" dirty="0" smtClean="0">
                <a:solidFill>
                  <a:prstClr val="white"/>
                </a:solidFill>
                <a:latin typeface="Candara" panose="020E0502030303020204" pitchFamily="34" charset="0"/>
                <a:ea typeface="+mn-ea"/>
                <a:cs typeface="+mn-cs"/>
              </a:rPr>
              <a:t>- </a:t>
            </a:r>
            <a:r>
              <a:rPr lang="en-US" sz="2000" b="1" i="1" kern="1200" dirty="0">
                <a:solidFill>
                  <a:prstClr val="white"/>
                </a:solidFill>
                <a:latin typeface="Candara" panose="020E0502030303020204" pitchFamily="34" charset="0"/>
                <a:ea typeface="+mn-ea"/>
                <a:cs typeface="+mn-cs"/>
              </a:rPr>
              <a:t>Engagement, Education and Outreach </a:t>
            </a:r>
            <a:r>
              <a:rPr lang="en-US" sz="2000" b="1" i="1" kern="1200" dirty="0" smtClean="0">
                <a:solidFill>
                  <a:prstClr val="white"/>
                </a:solidFill>
                <a:latin typeface="Candara" panose="020E0502030303020204" pitchFamily="34" charset="0"/>
                <a:ea typeface="+mn-ea"/>
                <a:cs typeface="+mn-cs"/>
              </a:rPr>
              <a:t>Specialist, Minneapolis Public Schools</a:t>
            </a:r>
            <a:endParaRPr lang="en-US" sz="2000" b="1" i="1" kern="1200" dirty="0">
              <a:solidFill>
                <a:prstClr val="white"/>
              </a:solidFill>
              <a:latin typeface="Candara" panose="020E0502030303020204" pitchFamily="34" charset="0"/>
              <a:ea typeface="+mn-ea"/>
              <a:cs typeface="+mn-cs"/>
            </a:endParaRPr>
          </a:p>
        </p:txBody>
      </p:sp>
      <p:sp>
        <p:nvSpPr>
          <p:cNvPr id="2" name="TextBox 1"/>
          <p:cNvSpPr txBox="1"/>
          <p:nvPr/>
        </p:nvSpPr>
        <p:spPr>
          <a:xfrm>
            <a:off x="3567545" y="353775"/>
            <a:ext cx="5521036" cy="2308324"/>
          </a:xfrm>
          <a:prstGeom prst="rect">
            <a:avLst/>
          </a:prstGeom>
          <a:noFill/>
        </p:spPr>
        <p:txBody>
          <a:bodyPr wrap="square" rtlCol="0">
            <a:spAutoFit/>
          </a:bodyPr>
          <a:lstStyle/>
          <a:p>
            <a:pPr algn="ctr">
              <a:buClrTx/>
              <a:buFontTx/>
              <a:buNone/>
            </a:pPr>
            <a:r>
              <a:rPr lang="en-US" sz="3600" b="1" kern="1200" dirty="0" smtClean="0">
                <a:solidFill>
                  <a:prstClr val="white"/>
                </a:solidFill>
                <a:effectLst>
                  <a:outerShdw blurRad="38100" dist="38100" dir="2700000" algn="tl">
                    <a:srgbClr val="000000">
                      <a:alpha val="43137"/>
                    </a:srgbClr>
                  </a:outerShdw>
                </a:effectLst>
                <a:latin typeface="Candara" panose="020E0502030303020204" pitchFamily="34" charset="0"/>
                <a:ea typeface="+mn-ea"/>
                <a:cs typeface="Arial" panose="020B0604020202020204" pitchFamily="34" charset="0"/>
              </a:rPr>
              <a:t>Community-Led </a:t>
            </a:r>
            <a:r>
              <a:rPr lang="en-US" sz="3600" b="1" kern="1200" dirty="0">
                <a:solidFill>
                  <a:prstClr val="white"/>
                </a:solidFill>
                <a:effectLst>
                  <a:outerShdw blurRad="38100" dist="38100" dir="2700000" algn="tl">
                    <a:srgbClr val="000000">
                      <a:alpha val="43137"/>
                    </a:srgbClr>
                  </a:outerShdw>
                </a:effectLst>
                <a:latin typeface="Candara" panose="020E0502030303020204" pitchFamily="34" charset="0"/>
                <a:ea typeface="+mn-ea"/>
                <a:cs typeface="Arial" panose="020B0604020202020204" pitchFamily="34" charset="0"/>
              </a:rPr>
              <a:t>Systems Change in a Public School District through Parent Participatory Evaluation</a:t>
            </a:r>
          </a:p>
        </p:txBody>
      </p:sp>
    </p:spTree>
    <p:extLst>
      <p:ext uri="{BB962C8B-B14F-4D97-AF65-F5344CB8AC3E}">
        <p14:creationId xmlns:p14="http://schemas.microsoft.com/office/powerpoint/2010/main" val="386825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154" name="Google Shape;154;p33"/>
          <p:cNvSpPr txBox="1">
            <a:spLocks noGrp="1"/>
          </p:cNvSpPr>
          <p:nvPr>
            <p:ph type="title"/>
          </p:nvPr>
        </p:nvSpPr>
        <p:spPr>
          <a:xfrm>
            <a:off x="76200" y="1532600"/>
            <a:ext cx="8991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a:t>Overview of PPE </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159" name="Google Shape;159;p34"/>
          <p:cNvSpPr txBox="1">
            <a:spLocks noGrp="1"/>
          </p:cNvSpPr>
          <p:nvPr>
            <p:ph type="body" idx="1"/>
          </p:nvPr>
        </p:nvSpPr>
        <p:spPr>
          <a:xfrm>
            <a:off x="265650" y="613125"/>
            <a:ext cx="8520600" cy="426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sz="2000">
                <a:solidFill>
                  <a:schemeClr val="dk2"/>
                </a:solidFill>
              </a:rPr>
              <a:t>Minneapolis Public Schools promises an inspirational educational experience in a safe, welcoming environment for all diverse learners to acquire the tools and skills necessary to confidently engage in the global community. To honor this vision, the District has utilized</a:t>
            </a:r>
            <a:r>
              <a:rPr lang="en" sz="2000"/>
              <a:t> </a:t>
            </a:r>
            <a:r>
              <a:rPr lang="en" sz="2000" b="1">
                <a:solidFill>
                  <a:srgbClr val="850C70"/>
                </a:solidFill>
              </a:rPr>
              <a:t>participatory evaluation,</a:t>
            </a:r>
            <a:r>
              <a:rPr lang="en" sz="2000"/>
              <a:t> </a:t>
            </a:r>
            <a:r>
              <a:rPr lang="en" sz="2000">
                <a:solidFill>
                  <a:schemeClr val="dk2"/>
                </a:solidFill>
              </a:rPr>
              <a:t>which empowers the people who are closest to the issue to take the lead in the evaluation.</a:t>
            </a:r>
            <a:endParaRPr sz="2000">
              <a:solidFill>
                <a:schemeClr val="dk2"/>
              </a:solidFill>
            </a:endParaRPr>
          </a:p>
          <a:p>
            <a:pPr marL="0" lvl="0" indent="0" algn="l" rtl="0">
              <a:lnSpc>
                <a:spcPct val="115000"/>
              </a:lnSpc>
              <a:spcBef>
                <a:spcPts val="1600"/>
              </a:spcBef>
              <a:spcAft>
                <a:spcPts val="1600"/>
              </a:spcAft>
              <a:buSzPts val="2400"/>
              <a:buNone/>
            </a:pPr>
            <a:r>
              <a:rPr lang="en" sz="2000">
                <a:solidFill>
                  <a:schemeClr val="dk2"/>
                </a:solidFill>
              </a:rPr>
              <a:t>MPS has supported a Youth Participatory Evaluation (YPE) program since 2015, and launched the PPE program in 2018. By partnering with students and parents, </a:t>
            </a:r>
            <a:r>
              <a:rPr lang="en" sz="2000" b="1">
                <a:solidFill>
                  <a:srgbClr val="850C70"/>
                </a:solidFill>
              </a:rPr>
              <a:t>MPS engages key stakeholders to identify opportunities for improvement and partner on innovative solutions that best reflect the priorities of our community</a:t>
            </a:r>
            <a:r>
              <a:rPr lang="en" sz="2000"/>
              <a:t>. </a:t>
            </a:r>
            <a:endParaRPr sz="2000"/>
          </a:p>
        </p:txBody>
      </p:sp>
      <p:sp>
        <p:nvSpPr>
          <p:cNvPr id="160" name="Google Shape;160;p34"/>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Program Overview</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166" name="Google Shape;166;p35" title="Graphic of mouth, ear and megaphone"/>
          <p:cNvPicPr preferRelativeResize="0"/>
          <p:nvPr/>
        </p:nvPicPr>
        <p:blipFill rotWithShape="1">
          <a:blip r:embed="rId3">
            <a:alphaModFix/>
          </a:blip>
          <a:srcRect/>
          <a:stretch/>
        </p:blipFill>
        <p:spPr>
          <a:xfrm>
            <a:off x="609600" y="798037"/>
            <a:ext cx="7871650" cy="3712064"/>
          </a:xfrm>
          <a:prstGeom prst="rect">
            <a:avLst/>
          </a:prstGeom>
          <a:noFill/>
          <a:ln>
            <a:noFill/>
          </a:ln>
        </p:spPr>
      </p:pic>
      <p:sp>
        <p:nvSpPr>
          <p:cNvPr id="165" name="Google Shape;165;p35"/>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Participatory Evaluation</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
        <p:nvSpPr>
          <p:cNvPr id="171" name="Google Shape;171;p36"/>
          <p:cNvSpPr txBox="1">
            <a:spLocks noGrp="1"/>
          </p:cNvSpPr>
          <p:nvPr>
            <p:ph type="title"/>
          </p:nvPr>
        </p:nvSpPr>
        <p:spPr>
          <a:xfrm>
            <a:off x="714985" y="666660"/>
            <a:ext cx="7695000" cy="32895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lt1"/>
              </a:buClr>
              <a:buSzPts val="2400"/>
              <a:buFont typeface="Candara"/>
              <a:buNone/>
            </a:pPr>
            <a:r>
              <a:rPr lang="en" sz="4000" dirty="0">
                <a:latin typeface="Calibri"/>
                <a:ea typeface="Calibri"/>
                <a:cs typeface="Calibri"/>
                <a:sym typeface="Calibri"/>
              </a:rPr>
              <a:t>Cultural Humility</a:t>
            </a:r>
            <a:r>
              <a:rPr lang="en" sz="2400" b="1" dirty="0">
                <a:latin typeface="Calibri"/>
                <a:ea typeface="Calibri"/>
                <a:cs typeface="Calibri"/>
                <a:sym typeface="Calibri"/>
              </a:rPr>
              <a:t/>
            </a:r>
            <a:br>
              <a:rPr lang="en" sz="2400" b="1" dirty="0">
                <a:latin typeface="Calibri"/>
                <a:ea typeface="Calibri"/>
                <a:cs typeface="Calibri"/>
                <a:sym typeface="Calibri"/>
              </a:rPr>
            </a:br>
            <a:r>
              <a:rPr lang="en" sz="2100" dirty="0">
                <a:latin typeface="Calibri"/>
                <a:ea typeface="Calibri"/>
                <a:cs typeface="Calibri"/>
                <a:sym typeface="Calibri"/>
              </a:rPr>
              <a:t/>
            </a:r>
            <a:br>
              <a:rPr lang="en" sz="2100" dirty="0">
                <a:latin typeface="Calibri"/>
                <a:ea typeface="Calibri"/>
                <a:cs typeface="Calibri"/>
                <a:sym typeface="Calibri"/>
              </a:rPr>
            </a:br>
            <a:r>
              <a:rPr lang="en" sz="2400" dirty="0">
                <a:latin typeface="Calibri"/>
                <a:ea typeface="Calibri"/>
                <a:cs typeface="Calibri"/>
                <a:sym typeface="Calibri"/>
              </a:rPr>
              <a:t>Cultural humility is a </a:t>
            </a:r>
            <a:r>
              <a:rPr lang="en" sz="2400" b="1" dirty="0">
                <a:latin typeface="Calibri"/>
                <a:ea typeface="Calibri"/>
                <a:cs typeface="Calibri"/>
                <a:sym typeface="Calibri"/>
              </a:rPr>
              <a:t>lifelong process</a:t>
            </a:r>
            <a:r>
              <a:rPr lang="en" sz="2400" dirty="0">
                <a:latin typeface="Calibri"/>
                <a:ea typeface="Calibri"/>
                <a:cs typeface="Calibri"/>
                <a:sym typeface="Calibri"/>
              </a:rPr>
              <a:t> of </a:t>
            </a:r>
            <a:r>
              <a:rPr lang="en" sz="2400" b="1" dirty="0">
                <a:latin typeface="Calibri"/>
                <a:ea typeface="Calibri"/>
                <a:cs typeface="Calibri"/>
                <a:sym typeface="Calibri"/>
              </a:rPr>
              <a:t>self-reflection</a:t>
            </a:r>
            <a:r>
              <a:rPr lang="en" sz="2400" dirty="0">
                <a:latin typeface="Calibri"/>
                <a:ea typeface="Calibri"/>
                <a:cs typeface="Calibri"/>
                <a:sym typeface="Calibri"/>
              </a:rPr>
              <a:t>, </a:t>
            </a:r>
            <a:r>
              <a:rPr lang="en" sz="2400" b="1" dirty="0">
                <a:latin typeface="Calibri"/>
                <a:ea typeface="Calibri"/>
                <a:cs typeface="Calibri"/>
                <a:sym typeface="Calibri"/>
              </a:rPr>
              <a:t>self-critique </a:t>
            </a:r>
            <a:r>
              <a:rPr lang="en" sz="2400" dirty="0">
                <a:latin typeface="Calibri"/>
                <a:ea typeface="Calibri"/>
                <a:cs typeface="Calibri"/>
                <a:sym typeface="Calibri"/>
              </a:rPr>
              <a:t>and commitment to </a:t>
            </a:r>
            <a:r>
              <a:rPr lang="en" sz="2400" b="1" dirty="0">
                <a:latin typeface="Calibri"/>
                <a:ea typeface="Calibri"/>
                <a:cs typeface="Calibri"/>
                <a:sym typeface="Calibri"/>
              </a:rPr>
              <a:t>understanding and respecting different points of view</a:t>
            </a:r>
            <a:r>
              <a:rPr lang="en" sz="2400" dirty="0">
                <a:latin typeface="Calibri"/>
                <a:ea typeface="Calibri"/>
                <a:cs typeface="Calibri"/>
                <a:sym typeface="Calibri"/>
              </a:rPr>
              <a:t>, and </a:t>
            </a:r>
            <a:r>
              <a:rPr lang="en" sz="2400" b="1" dirty="0">
                <a:latin typeface="Calibri"/>
                <a:ea typeface="Calibri"/>
                <a:cs typeface="Calibri"/>
                <a:sym typeface="Calibri"/>
              </a:rPr>
              <a:t>engaging with others humbly, authentically</a:t>
            </a:r>
            <a:r>
              <a:rPr lang="en" sz="2400" dirty="0">
                <a:latin typeface="Calibri"/>
                <a:ea typeface="Calibri"/>
                <a:cs typeface="Calibri"/>
                <a:sym typeface="Calibri"/>
              </a:rPr>
              <a:t> and from a place of</a:t>
            </a:r>
            <a:r>
              <a:rPr lang="en" sz="2400" b="1" dirty="0">
                <a:latin typeface="Calibri"/>
                <a:ea typeface="Calibri"/>
                <a:cs typeface="Calibri"/>
                <a:sym typeface="Calibri"/>
              </a:rPr>
              <a:t> learning </a:t>
            </a:r>
            <a:r>
              <a:rPr lang="en" sz="2400" dirty="0">
                <a:latin typeface="Calibri"/>
                <a:ea typeface="Calibri"/>
                <a:cs typeface="Calibri"/>
                <a:sym typeface="Calibri"/>
              </a:rPr>
              <a:t>(Tervalon &amp; Murray-Garcia, 1998). </a:t>
            </a:r>
            <a:r>
              <a:rPr lang="en" sz="2100" dirty="0">
                <a:latin typeface="Calibri"/>
                <a:ea typeface="Calibri"/>
                <a:cs typeface="Calibri"/>
                <a:sym typeface="Calibri"/>
              </a:rPr>
              <a:t/>
            </a:r>
            <a:br>
              <a:rPr lang="en" sz="2100" dirty="0">
                <a:latin typeface="Calibri"/>
                <a:ea typeface="Calibri"/>
                <a:cs typeface="Calibri"/>
                <a:sym typeface="Calibri"/>
              </a:rPr>
            </a:b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179" name="Google Shape;179;p37" descr="White:  36.4%&#10;Black or African American:  34%&#10;Latinx or Hispanic:  17.2%&#10;Two or More:  4.8%&#10;Asian:  4.7%&#10;American Indian:  2.7%&#10;Native Hawaiian/Pacific Islander:  0.1%&#10;" title="MPA Student Demographics"/>
          <p:cNvSpPr/>
          <p:nvPr/>
        </p:nvSpPr>
        <p:spPr>
          <a:xfrm>
            <a:off x="5529150" y="778725"/>
            <a:ext cx="3378300" cy="1890900"/>
          </a:xfrm>
          <a:prstGeom prst="wedgeRoundRectCallout">
            <a:avLst>
              <a:gd name="adj1" fmla="val -45231"/>
              <a:gd name="adj2" fmla="val 63656"/>
              <a:gd name="adj3" fmla="val 0"/>
            </a:avLst>
          </a:prstGeom>
          <a:noFill/>
          <a:ln w="28575" cap="flat" cmpd="sng">
            <a:solidFill>
              <a:srgbClr val="850C7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2"/>
                </a:solidFill>
                <a:latin typeface="Calibri"/>
                <a:ea typeface="Calibri"/>
                <a:cs typeface="Calibri"/>
                <a:sym typeface="Calibri"/>
              </a:rPr>
              <a:t>MPS Student Demographics</a:t>
            </a:r>
            <a:endParaRPr sz="1800" b="1"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2"/>
                </a:solidFill>
                <a:latin typeface="Calibri"/>
                <a:ea typeface="Calibri"/>
                <a:cs typeface="Calibri"/>
                <a:sym typeface="Calibri"/>
              </a:rPr>
              <a:t>White:  </a:t>
            </a:r>
            <a:r>
              <a:rPr lang="en" b="1" dirty="0">
                <a:solidFill>
                  <a:schemeClr val="dk2"/>
                </a:solidFill>
                <a:latin typeface="Calibri"/>
                <a:ea typeface="Calibri"/>
                <a:cs typeface="Calibri"/>
                <a:sym typeface="Calibri"/>
              </a:rPr>
              <a:t>36.4%</a:t>
            </a:r>
            <a:endParaRPr dirty="0">
              <a:solidFill>
                <a:schemeClr val="dk2"/>
              </a:solidFill>
              <a:latin typeface="Calibri"/>
              <a:ea typeface="Calibri"/>
              <a:cs typeface="Calibri"/>
              <a:sym typeface="Calibri"/>
            </a:endParaRPr>
          </a:p>
          <a:p>
            <a:pPr marL="0" lvl="0" indent="0" algn="l" rtl="0">
              <a:spcBef>
                <a:spcPts val="0"/>
              </a:spcBef>
              <a:spcAft>
                <a:spcPts val="0"/>
              </a:spcAft>
              <a:buNone/>
            </a:pPr>
            <a:r>
              <a:rPr lang="en" dirty="0">
                <a:solidFill>
                  <a:schemeClr val="dk2"/>
                </a:solidFill>
                <a:latin typeface="Calibri"/>
                <a:ea typeface="Calibri"/>
                <a:cs typeface="Calibri"/>
                <a:sym typeface="Calibri"/>
              </a:rPr>
              <a:t>Black or African American:  </a:t>
            </a:r>
            <a:r>
              <a:rPr lang="en" b="1" dirty="0">
                <a:solidFill>
                  <a:schemeClr val="dk2"/>
                </a:solidFill>
                <a:latin typeface="Calibri"/>
                <a:ea typeface="Calibri"/>
                <a:cs typeface="Calibri"/>
                <a:sym typeface="Calibri"/>
              </a:rPr>
              <a:t>34%</a:t>
            </a:r>
            <a:endParaRPr b="1" dirty="0">
              <a:solidFill>
                <a:schemeClr val="dk2"/>
              </a:solidFill>
              <a:latin typeface="Calibri"/>
              <a:ea typeface="Calibri"/>
              <a:cs typeface="Calibri"/>
              <a:sym typeface="Calibri"/>
            </a:endParaRPr>
          </a:p>
          <a:p>
            <a:pPr marL="0" lvl="0" indent="0" algn="l" rtl="0">
              <a:spcBef>
                <a:spcPts val="0"/>
              </a:spcBef>
              <a:spcAft>
                <a:spcPts val="0"/>
              </a:spcAft>
              <a:buNone/>
            </a:pPr>
            <a:r>
              <a:rPr lang="en" dirty="0">
                <a:solidFill>
                  <a:schemeClr val="dk2"/>
                </a:solidFill>
                <a:latin typeface="Calibri"/>
                <a:ea typeface="Calibri"/>
                <a:cs typeface="Calibri"/>
                <a:sym typeface="Calibri"/>
              </a:rPr>
              <a:t>Latinx or Hispanic:  </a:t>
            </a:r>
            <a:r>
              <a:rPr lang="en" b="1" dirty="0">
                <a:solidFill>
                  <a:schemeClr val="dk2"/>
                </a:solidFill>
                <a:latin typeface="Calibri"/>
                <a:ea typeface="Calibri"/>
                <a:cs typeface="Calibri"/>
                <a:sym typeface="Calibri"/>
              </a:rPr>
              <a:t>17.2%</a:t>
            </a:r>
            <a:endParaRPr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2"/>
                </a:solidFill>
                <a:latin typeface="Calibri"/>
                <a:ea typeface="Calibri"/>
                <a:cs typeface="Calibri"/>
                <a:sym typeface="Calibri"/>
              </a:rPr>
              <a:t>Two or More:  </a:t>
            </a:r>
            <a:r>
              <a:rPr lang="en" b="1" dirty="0">
                <a:solidFill>
                  <a:schemeClr val="dk2"/>
                </a:solidFill>
                <a:latin typeface="Calibri"/>
                <a:ea typeface="Calibri"/>
                <a:cs typeface="Calibri"/>
                <a:sym typeface="Calibri"/>
              </a:rPr>
              <a:t>4.8%</a:t>
            </a:r>
            <a:endParaRPr b="1"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2"/>
                </a:solidFill>
                <a:latin typeface="Calibri"/>
                <a:ea typeface="Calibri"/>
                <a:cs typeface="Calibri"/>
                <a:sym typeface="Calibri"/>
              </a:rPr>
              <a:t>Asian: </a:t>
            </a:r>
            <a:r>
              <a:rPr lang="en" b="1" dirty="0">
                <a:solidFill>
                  <a:schemeClr val="dk2"/>
                </a:solidFill>
                <a:latin typeface="Calibri"/>
                <a:ea typeface="Calibri"/>
                <a:cs typeface="Calibri"/>
                <a:sym typeface="Calibri"/>
              </a:rPr>
              <a:t> 4.7%</a:t>
            </a:r>
            <a:endParaRPr dirty="0">
              <a:solidFill>
                <a:schemeClr val="dk2"/>
              </a:solidFill>
              <a:latin typeface="Calibri"/>
              <a:ea typeface="Calibri"/>
              <a:cs typeface="Calibri"/>
              <a:sym typeface="Calibri"/>
            </a:endParaRPr>
          </a:p>
          <a:p>
            <a:pPr marL="0" lvl="0" indent="0" algn="l" rtl="0">
              <a:spcBef>
                <a:spcPts val="0"/>
              </a:spcBef>
              <a:spcAft>
                <a:spcPts val="0"/>
              </a:spcAft>
              <a:buNone/>
            </a:pPr>
            <a:r>
              <a:rPr lang="en" dirty="0">
                <a:solidFill>
                  <a:schemeClr val="dk2"/>
                </a:solidFill>
                <a:latin typeface="Calibri"/>
                <a:ea typeface="Calibri"/>
                <a:cs typeface="Calibri"/>
                <a:sym typeface="Calibri"/>
              </a:rPr>
              <a:t>American Indian:  </a:t>
            </a:r>
            <a:r>
              <a:rPr lang="en" b="1" dirty="0">
                <a:solidFill>
                  <a:schemeClr val="dk2"/>
                </a:solidFill>
                <a:latin typeface="Calibri"/>
                <a:ea typeface="Calibri"/>
                <a:cs typeface="Calibri"/>
                <a:sym typeface="Calibri"/>
              </a:rPr>
              <a:t>2.7%</a:t>
            </a:r>
            <a:endParaRPr b="1" dirty="0">
              <a:solidFill>
                <a:schemeClr val="dk2"/>
              </a:solidFill>
              <a:latin typeface="Calibri"/>
              <a:ea typeface="Calibri"/>
              <a:cs typeface="Calibri"/>
              <a:sym typeface="Calibri"/>
            </a:endParaRPr>
          </a:p>
          <a:p>
            <a:pPr marL="0" lvl="0" indent="0" algn="l" rtl="0">
              <a:spcBef>
                <a:spcPts val="0"/>
              </a:spcBef>
              <a:spcAft>
                <a:spcPts val="0"/>
              </a:spcAft>
              <a:buNone/>
            </a:pPr>
            <a:r>
              <a:rPr lang="en" dirty="0">
                <a:solidFill>
                  <a:schemeClr val="dk2"/>
                </a:solidFill>
                <a:latin typeface="Calibri"/>
                <a:ea typeface="Calibri"/>
                <a:cs typeface="Calibri"/>
                <a:sym typeface="Calibri"/>
              </a:rPr>
              <a:t>Native Hawaiian/Pacific Islander:  </a:t>
            </a:r>
            <a:r>
              <a:rPr lang="en" b="1" dirty="0">
                <a:solidFill>
                  <a:schemeClr val="dk2"/>
                </a:solidFill>
                <a:latin typeface="Calibri"/>
                <a:ea typeface="Calibri"/>
                <a:cs typeface="Calibri"/>
                <a:sym typeface="Calibri"/>
              </a:rPr>
              <a:t>0.1%</a:t>
            </a:r>
            <a:endParaRPr b="1" dirty="0">
              <a:solidFill>
                <a:schemeClr val="dk2"/>
              </a:solidFill>
              <a:latin typeface="Calibri"/>
              <a:ea typeface="Calibri"/>
              <a:cs typeface="Calibri"/>
              <a:sym typeface="Calibri"/>
            </a:endParaRPr>
          </a:p>
        </p:txBody>
      </p:sp>
      <p:sp>
        <p:nvSpPr>
          <p:cNvPr id="178" name="Google Shape;178;p37"/>
          <p:cNvSpPr txBox="1"/>
          <p:nvPr/>
        </p:nvSpPr>
        <p:spPr>
          <a:xfrm>
            <a:off x="265650" y="2883975"/>
            <a:ext cx="8641800" cy="2127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2"/>
              </a:buClr>
              <a:buSzPts val="2400"/>
              <a:buFont typeface="Calibri"/>
              <a:buChar char="●"/>
            </a:pPr>
            <a:r>
              <a:rPr lang="en" sz="2400" b="0" i="0" u="none" strike="noStrike" cap="none" dirty="0">
                <a:solidFill>
                  <a:schemeClr val="dk2"/>
                </a:solidFill>
                <a:latin typeface="Calibri"/>
                <a:ea typeface="Calibri"/>
                <a:cs typeface="Calibri"/>
                <a:sym typeface="Calibri"/>
              </a:rPr>
              <a:t>In a recent survey, MPS collected data from over 3,000 family members, but only</a:t>
            </a:r>
            <a:r>
              <a:rPr lang="en" sz="2400" b="0" i="0" u="none" strike="noStrike" cap="none" dirty="0">
                <a:solidFill>
                  <a:schemeClr val="dk1"/>
                </a:solidFill>
                <a:latin typeface="Calibri"/>
                <a:ea typeface="Calibri"/>
                <a:cs typeface="Calibri"/>
                <a:sym typeface="Calibri"/>
              </a:rPr>
              <a:t> </a:t>
            </a:r>
            <a:r>
              <a:rPr lang="en" sz="2400" b="1" i="0" u="none" strike="noStrike" cap="none" dirty="0">
                <a:solidFill>
                  <a:srgbClr val="850C70"/>
                </a:solidFill>
                <a:latin typeface="Calibri"/>
                <a:ea typeface="Calibri"/>
                <a:cs typeface="Calibri"/>
                <a:sym typeface="Calibri"/>
              </a:rPr>
              <a:t>16% </a:t>
            </a:r>
            <a:r>
              <a:rPr lang="en" sz="2400" b="0" i="0" u="none" strike="noStrike" cap="none" dirty="0">
                <a:solidFill>
                  <a:schemeClr val="dk2"/>
                </a:solidFill>
                <a:latin typeface="Calibri"/>
                <a:ea typeface="Calibri"/>
                <a:cs typeface="Calibri"/>
                <a:sym typeface="Calibri"/>
              </a:rPr>
              <a:t>identified as a</a:t>
            </a:r>
            <a:r>
              <a:rPr lang="en" sz="2400" b="1" i="0" u="none" strike="noStrike" cap="none" dirty="0">
                <a:solidFill>
                  <a:schemeClr val="dk2"/>
                </a:solidFill>
                <a:latin typeface="Calibri"/>
                <a:ea typeface="Calibri"/>
                <a:cs typeface="Calibri"/>
                <a:sym typeface="Calibri"/>
              </a:rPr>
              <a:t> </a:t>
            </a:r>
            <a:r>
              <a:rPr lang="en" sz="2400" b="1" i="0" u="none" strike="noStrike" cap="none" dirty="0">
                <a:solidFill>
                  <a:srgbClr val="850C70"/>
                </a:solidFill>
                <a:latin typeface="Calibri"/>
                <a:ea typeface="Calibri"/>
                <a:cs typeface="Calibri"/>
                <a:sym typeface="Calibri"/>
              </a:rPr>
              <a:t>person of color</a:t>
            </a:r>
            <a:r>
              <a:rPr lang="en" sz="2400" b="0" i="0" u="none" strike="noStrike" cap="none" dirty="0">
                <a:solidFill>
                  <a:schemeClr val="dk1"/>
                </a:solidFill>
                <a:latin typeface="Calibri"/>
                <a:ea typeface="Calibri"/>
                <a:cs typeface="Calibri"/>
                <a:sym typeface="Calibri"/>
              </a:rPr>
              <a:t>,          </a:t>
            </a:r>
            <a:r>
              <a:rPr lang="en" sz="2400" b="1" i="0" u="none" strike="noStrike" cap="none" dirty="0">
                <a:solidFill>
                  <a:srgbClr val="850C70"/>
                </a:solidFill>
                <a:latin typeface="Calibri"/>
                <a:ea typeface="Calibri"/>
                <a:cs typeface="Calibri"/>
                <a:sym typeface="Calibri"/>
              </a:rPr>
              <a:t>11%</a:t>
            </a:r>
            <a:r>
              <a:rPr lang="en" sz="2400" b="0" i="0" u="none" strike="noStrike" cap="none" dirty="0">
                <a:solidFill>
                  <a:schemeClr val="dk1"/>
                </a:solidFill>
                <a:latin typeface="Calibri"/>
                <a:ea typeface="Calibri"/>
                <a:cs typeface="Calibri"/>
                <a:sym typeface="Calibri"/>
              </a:rPr>
              <a:t> </a:t>
            </a:r>
            <a:r>
              <a:rPr lang="en" sz="2400" b="0" i="0" u="none" strike="noStrike" cap="none" dirty="0">
                <a:solidFill>
                  <a:schemeClr val="dk2"/>
                </a:solidFill>
                <a:latin typeface="Calibri"/>
                <a:ea typeface="Calibri"/>
                <a:cs typeface="Calibri"/>
                <a:sym typeface="Calibri"/>
              </a:rPr>
              <a:t>spoke a </a:t>
            </a:r>
            <a:r>
              <a:rPr lang="en" sz="2400" b="1" i="0" u="none" strike="noStrike" cap="none" dirty="0">
                <a:solidFill>
                  <a:srgbClr val="850C70"/>
                </a:solidFill>
                <a:latin typeface="Calibri"/>
                <a:ea typeface="Calibri"/>
                <a:cs typeface="Calibri"/>
                <a:sym typeface="Calibri"/>
              </a:rPr>
              <a:t>language other than English</a:t>
            </a:r>
            <a:r>
              <a:rPr lang="en" sz="2400" b="0" i="0" u="none" strike="noStrike" cap="none" dirty="0">
                <a:solidFill>
                  <a:schemeClr val="dk1"/>
                </a:solidFill>
                <a:latin typeface="Calibri"/>
                <a:ea typeface="Calibri"/>
                <a:cs typeface="Calibri"/>
                <a:sym typeface="Calibri"/>
              </a:rPr>
              <a:t> </a:t>
            </a:r>
            <a:r>
              <a:rPr lang="en" sz="2400" b="0" i="0" u="none" strike="noStrike" cap="none" dirty="0">
                <a:solidFill>
                  <a:schemeClr val="dk2"/>
                </a:solidFill>
                <a:latin typeface="Calibri"/>
                <a:ea typeface="Calibri"/>
                <a:cs typeface="Calibri"/>
                <a:sym typeface="Calibri"/>
              </a:rPr>
              <a:t>at home, and only </a:t>
            </a:r>
            <a:r>
              <a:rPr lang="en" sz="2400" b="1" i="0" u="none" strike="noStrike" cap="none" dirty="0">
                <a:solidFill>
                  <a:srgbClr val="850C70"/>
                </a:solidFill>
                <a:latin typeface="Calibri"/>
                <a:ea typeface="Calibri"/>
                <a:cs typeface="Calibri"/>
                <a:sym typeface="Calibri"/>
              </a:rPr>
              <a:t>14% </a:t>
            </a:r>
            <a:r>
              <a:rPr lang="en" sz="2400" b="0" i="0" u="none" strike="noStrike" cap="none" dirty="0">
                <a:solidFill>
                  <a:schemeClr val="dk2"/>
                </a:solidFill>
                <a:latin typeface="Calibri"/>
                <a:ea typeface="Calibri"/>
                <a:cs typeface="Calibri"/>
                <a:sym typeface="Calibri"/>
              </a:rPr>
              <a:t>reported living on the</a:t>
            </a:r>
            <a:r>
              <a:rPr lang="en" sz="2400" b="0" i="0" u="none" strike="noStrike" cap="none" dirty="0">
                <a:solidFill>
                  <a:schemeClr val="dk1"/>
                </a:solidFill>
                <a:latin typeface="Calibri"/>
                <a:ea typeface="Calibri"/>
                <a:cs typeface="Calibri"/>
                <a:sym typeface="Calibri"/>
              </a:rPr>
              <a:t> </a:t>
            </a:r>
            <a:r>
              <a:rPr lang="en" sz="2400" b="1" i="0" u="none" strike="noStrike" cap="none" dirty="0">
                <a:solidFill>
                  <a:srgbClr val="850C70"/>
                </a:solidFill>
                <a:latin typeface="Calibri"/>
                <a:ea typeface="Calibri"/>
                <a:cs typeface="Calibri"/>
                <a:sym typeface="Calibri"/>
              </a:rPr>
              <a:t>North side</a:t>
            </a:r>
            <a:r>
              <a:rPr lang="en" sz="2400" b="0" i="0" u="none" strike="noStrike" cap="none" dirty="0">
                <a:solidFill>
                  <a:schemeClr val="dk1"/>
                </a:solidFill>
                <a:latin typeface="Calibri"/>
                <a:ea typeface="Calibri"/>
                <a:cs typeface="Calibri"/>
                <a:sym typeface="Calibri"/>
              </a:rPr>
              <a:t> </a:t>
            </a:r>
            <a:r>
              <a:rPr lang="en" sz="2400" b="0" i="0" u="none" strike="noStrike" cap="none" dirty="0">
                <a:solidFill>
                  <a:schemeClr val="dk2"/>
                </a:solidFill>
                <a:latin typeface="Calibri"/>
                <a:ea typeface="Calibri"/>
                <a:cs typeface="Calibri"/>
                <a:sym typeface="Calibri"/>
              </a:rPr>
              <a:t>of the city.</a:t>
            </a:r>
            <a:endParaRPr sz="2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1"/>
              </a:buClr>
              <a:buSzPts val="1100"/>
              <a:buFont typeface="Arial"/>
              <a:buNone/>
            </a:pPr>
            <a:endParaRPr sz="2400" b="0" i="0" u="none" strike="noStrike" cap="none" dirty="0">
              <a:solidFill>
                <a:schemeClr val="dk1"/>
              </a:solidFill>
              <a:latin typeface="Calibri"/>
              <a:ea typeface="Calibri"/>
              <a:cs typeface="Calibri"/>
              <a:sym typeface="Calibri"/>
            </a:endParaRPr>
          </a:p>
        </p:txBody>
      </p:sp>
      <p:sp>
        <p:nvSpPr>
          <p:cNvPr id="176" name="Google Shape;176;p37"/>
          <p:cNvSpPr txBox="1">
            <a:spLocks noGrp="1"/>
          </p:cNvSpPr>
          <p:nvPr>
            <p:ph type="body" idx="1"/>
          </p:nvPr>
        </p:nvSpPr>
        <p:spPr>
          <a:xfrm>
            <a:off x="265650" y="613125"/>
            <a:ext cx="5419500" cy="22221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2"/>
              </a:buClr>
              <a:buSzPts val="2400"/>
              <a:buChar char="●"/>
            </a:pPr>
            <a:r>
              <a:rPr lang="en" dirty="0">
                <a:solidFill>
                  <a:schemeClr val="dk2"/>
                </a:solidFill>
              </a:rPr>
              <a:t>MPS serves a racially and ethnically diverse community of students and families</a:t>
            </a:r>
            <a:endParaRPr dirty="0">
              <a:solidFill>
                <a:schemeClr val="dk2"/>
              </a:solidFill>
            </a:endParaRPr>
          </a:p>
          <a:p>
            <a:pPr marL="457200" lvl="0" indent="-381000" algn="l" rtl="0">
              <a:lnSpc>
                <a:spcPct val="100000"/>
              </a:lnSpc>
              <a:spcBef>
                <a:spcPts val="0"/>
              </a:spcBef>
              <a:spcAft>
                <a:spcPts val="0"/>
              </a:spcAft>
              <a:buClr>
                <a:schemeClr val="dk2"/>
              </a:buClr>
              <a:buSzPts val="2400"/>
              <a:buChar char="●"/>
            </a:pPr>
            <a:r>
              <a:rPr lang="en" dirty="0">
                <a:solidFill>
                  <a:schemeClr val="dk2"/>
                </a:solidFill>
              </a:rPr>
              <a:t>MPS has experienced limited success engaging these diverse communities in research and evaluation</a:t>
            </a:r>
            <a:endParaRPr dirty="0">
              <a:solidFill>
                <a:schemeClr val="dk2"/>
              </a:solidFill>
            </a:endParaRPr>
          </a:p>
        </p:txBody>
      </p:sp>
      <p:sp>
        <p:nvSpPr>
          <p:cNvPr id="177" name="Google Shape;177;p37"/>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Engaging the Community in Research</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193" name="Google Shape;193;p38" descr="- Community connections (African American, American Indian, Hmong, Latinx, and Somali) x10&#10;- Experience with MPS" title="blue speech bubble"/>
          <p:cNvSpPr/>
          <p:nvPr/>
        </p:nvSpPr>
        <p:spPr>
          <a:xfrm>
            <a:off x="5828875" y="3376250"/>
            <a:ext cx="3092400" cy="1599600"/>
          </a:xfrm>
          <a:prstGeom prst="wedgeRoundRectCallout">
            <a:avLst>
              <a:gd name="adj1" fmla="val -66030"/>
              <a:gd name="adj2" fmla="val -34498"/>
              <a:gd name="adj3" fmla="val 0"/>
            </a:avLst>
          </a:prstGeom>
          <a:noFill/>
          <a:ln w="28575" cap="flat" cmpd="sng">
            <a:solidFill>
              <a:srgbClr val="006F85"/>
            </a:solidFill>
            <a:prstDash val="dot"/>
            <a:round/>
            <a:headEnd type="none" w="sm" len="sm"/>
            <a:tailEnd type="none" w="sm" len="sm"/>
          </a:ln>
        </p:spPr>
        <p:txBody>
          <a:bodyPr spcFirstLastPara="1" wrap="square" lIns="91425" tIns="91425" rIns="91425" bIns="91425" anchor="ctr" anchorCtr="0">
            <a:noAutofit/>
          </a:bodyPr>
          <a:lstStyle/>
          <a:p>
            <a:pPr marL="171450" lvl="0" indent="-215900" algn="l" rtl="0">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Community connections (African American, American Indian, Hmong, Latinx, and Somali) x10</a:t>
            </a:r>
            <a:endParaRPr sz="1600" dirty="0">
              <a:solidFill>
                <a:srgbClr val="434343"/>
              </a:solidFill>
              <a:latin typeface="Calibri"/>
              <a:ea typeface="Calibri"/>
              <a:cs typeface="Calibri"/>
              <a:sym typeface="Calibri"/>
            </a:endParaRPr>
          </a:p>
          <a:p>
            <a:pPr marL="0" lvl="0" indent="0" algn="l" rtl="0">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Experience with MPS</a:t>
            </a:r>
            <a:endParaRPr dirty="0"/>
          </a:p>
        </p:txBody>
      </p:sp>
      <p:sp>
        <p:nvSpPr>
          <p:cNvPr id="190" name="Google Shape;190;p38"/>
          <p:cNvSpPr txBox="1"/>
          <p:nvPr/>
        </p:nvSpPr>
        <p:spPr>
          <a:xfrm>
            <a:off x="3425525" y="2857875"/>
            <a:ext cx="2160000" cy="103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dirty="0">
                <a:solidFill>
                  <a:srgbClr val="434343"/>
                </a:solidFill>
                <a:latin typeface="Calibri"/>
                <a:ea typeface="Calibri"/>
                <a:cs typeface="Calibri"/>
                <a:sym typeface="Calibri"/>
              </a:rPr>
              <a:t>Parent Evaluators</a:t>
            </a:r>
            <a:endParaRPr sz="2600" b="0" i="0" u="none" strike="noStrike" cap="none" dirty="0">
              <a:solidFill>
                <a:srgbClr val="434343"/>
              </a:solidFill>
              <a:latin typeface="Calibri"/>
              <a:ea typeface="Calibri"/>
              <a:cs typeface="Calibri"/>
              <a:sym typeface="Calibri"/>
            </a:endParaRPr>
          </a:p>
        </p:txBody>
      </p:sp>
      <p:sp>
        <p:nvSpPr>
          <p:cNvPr id="192" name="Google Shape;192;p38" descr="- Data collection methods&#10;- Analysis&#10;- Identifying Themes&#10;- Reporting" title="green speech bubble"/>
          <p:cNvSpPr/>
          <p:nvPr/>
        </p:nvSpPr>
        <p:spPr>
          <a:xfrm>
            <a:off x="6992425" y="668625"/>
            <a:ext cx="2065200" cy="2001000"/>
          </a:xfrm>
          <a:prstGeom prst="wedgeRoundRectCallout">
            <a:avLst>
              <a:gd name="adj1" fmla="val -76039"/>
              <a:gd name="adj2" fmla="val 33796"/>
              <a:gd name="adj3" fmla="val 0"/>
            </a:avLst>
          </a:prstGeom>
          <a:noFill/>
          <a:ln w="28575" cap="flat" cmpd="sng">
            <a:solidFill>
              <a:srgbClr val="9FA617"/>
            </a:solidFill>
            <a:prstDash val="dot"/>
            <a:round/>
            <a:headEnd type="none" w="sm" len="sm"/>
            <a:tailEnd type="none" w="sm" len="sm"/>
          </a:ln>
        </p:spPr>
        <p:txBody>
          <a:bodyPr spcFirstLastPara="1" wrap="square" lIns="91425" tIns="91425" rIns="91425" bIns="91425" anchor="ctr" anchorCtr="0">
            <a:noAutofit/>
          </a:bodyPr>
          <a:lstStyle/>
          <a:p>
            <a:pPr marL="171450" lvl="0" indent="-215900" algn="l" rtl="0">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Data collection methods</a:t>
            </a:r>
            <a:endParaRPr sz="1600" dirty="0">
              <a:solidFill>
                <a:srgbClr val="434343"/>
              </a:solidFill>
              <a:latin typeface="Calibri"/>
              <a:ea typeface="Calibri"/>
              <a:cs typeface="Calibri"/>
              <a:sym typeface="Calibri"/>
            </a:endParaRPr>
          </a:p>
          <a:p>
            <a:pPr marL="0" lvl="0" indent="0" algn="l" rtl="0">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Analysis</a:t>
            </a:r>
            <a:endParaRPr sz="1600" dirty="0">
              <a:solidFill>
                <a:srgbClr val="434343"/>
              </a:solidFill>
              <a:latin typeface="Calibri"/>
              <a:ea typeface="Calibri"/>
              <a:cs typeface="Calibri"/>
              <a:sym typeface="Calibri"/>
            </a:endParaRPr>
          </a:p>
          <a:p>
            <a:pPr marL="457200" lvl="0" indent="0" algn="l" rtl="0">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Identifying Themes</a:t>
            </a:r>
            <a:endParaRPr sz="1600" dirty="0">
              <a:solidFill>
                <a:srgbClr val="434343"/>
              </a:solidFill>
              <a:latin typeface="Calibri"/>
              <a:ea typeface="Calibri"/>
              <a:cs typeface="Calibri"/>
              <a:sym typeface="Calibri"/>
            </a:endParaRPr>
          </a:p>
          <a:p>
            <a:pPr marL="457200" lvl="0" indent="0" algn="l" rtl="0">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Reporting</a:t>
            </a:r>
            <a:endParaRPr dirty="0"/>
          </a:p>
        </p:txBody>
      </p:sp>
      <p:sp>
        <p:nvSpPr>
          <p:cNvPr id="188" name="Google Shape;188;p38"/>
          <p:cNvSpPr txBox="1"/>
          <p:nvPr/>
        </p:nvSpPr>
        <p:spPr>
          <a:xfrm>
            <a:off x="4636175" y="997425"/>
            <a:ext cx="2160000" cy="1343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dirty="0">
                <a:solidFill>
                  <a:srgbClr val="434343"/>
                </a:solidFill>
                <a:latin typeface="Calibri"/>
                <a:ea typeface="Calibri"/>
                <a:cs typeface="Calibri"/>
                <a:sym typeface="Calibri"/>
              </a:rPr>
              <a:t>Research, Evaluation, &amp; Assessment</a:t>
            </a:r>
            <a:endParaRPr sz="2600" b="0" i="0" u="none" strike="noStrike" cap="none" dirty="0">
              <a:solidFill>
                <a:srgbClr val="434343"/>
              </a:solidFill>
              <a:latin typeface="Calibri"/>
              <a:ea typeface="Calibri"/>
              <a:cs typeface="Calibri"/>
              <a:sym typeface="Calibri"/>
            </a:endParaRPr>
          </a:p>
        </p:txBody>
      </p:sp>
      <p:sp>
        <p:nvSpPr>
          <p:cNvPr id="191" name="Google Shape;191;p38" descr="Authentic relationships&#10;&#10;Parent engagement&#10;&#10;Communication&#10;&#10;Language&#10;" title="purple speech bubble"/>
          <p:cNvSpPr/>
          <p:nvPr/>
        </p:nvSpPr>
        <p:spPr>
          <a:xfrm>
            <a:off x="148425" y="1512325"/>
            <a:ext cx="2065200" cy="2001000"/>
          </a:xfrm>
          <a:prstGeom prst="wedgeRoundRectCallout">
            <a:avLst>
              <a:gd name="adj1" fmla="val 70422"/>
              <a:gd name="adj2" fmla="val -37502"/>
              <a:gd name="adj3" fmla="val 0"/>
            </a:avLst>
          </a:prstGeom>
          <a:noFill/>
          <a:ln w="28575" cap="flat" cmpd="sng">
            <a:solidFill>
              <a:srgbClr val="850C70"/>
            </a:solidFill>
            <a:prstDash val="dot"/>
            <a:round/>
            <a:headEnd type="none" w="sm" len="sm"/>
            <a:tailEnd type="none" w="sm" len="sm"/>
          </a:ln>
        </p:spPr>
        <p:txBody>
          <a:bodyPr spcFirstLastPara="1" wrap="square" lIns="91425" tIns="91425" rIns="91425" bIns="91425" anchor="ctr" anchorCtr="0">
            <a:noAutofit/>
          </a:bodyPr>
          <a:lstStyle/>
          <a:p>
            <a:pPr marL="171450" lvl="0" indent="-215900" algn="l" rtl="0">
              <a:lnSpc>
                <a:spcPct val="100000"/>
              </a:lnSpc>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Authentic relationships</a:t>
            </a:r>
            <a:endParaRPr sz="1600" dirty="0">
              <a:solidFill>
                <a:srgbClr val="434343"/>
              </a:solidFill>
              <a:latin typeface="Calibri"/>
              <a:ea typeface="Calibri"/>
              <a:cs typeface="Calibri"/>
              <a:sym typeface="Calibri"/>
            </a:endParaRPr>
          </a:p>
          <a:p>
            <a:pPr marL="0" lvl="0" indent="0" algn="l" rtl="0">
              <a:lnSpc>
                <a:spcPct val="100000"/>
              </a:lnSpc>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lnSpc>
                <a:spcPct val="100000"/>
              </a:lnSpc>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Parent engagement</a:t>
            </a:r>
            <a:endParaRPr sz="1600" dirty="0">
              <a:solidFill>
                <a:srgbClr val="434343"/>
              </a:solidFill>
              <a:latin typeface="Calibri"/>
              <a:ea typeface="Calibri"/>
              <a:cs typeface="Calibri"/>
              <a:sym typeface="Calibri"/>
            </a:endParaRPr>
          </a:p>
          <a:p>
            <a:pPr marL="457200" lvl="0" indent="0" algn="l" rtl="0">
              <a:lnSpc>
                <a:spcPct val="100000"/>
              </a:lnSpc>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lnSpc>
                <a:spcPct val="100000"/>
              </a:lnSpc>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Communication</a:t>
            </a:r>
            <a:endParaRPr sz="1600" dirty="0">
              <a:solidFill>
                <a:srgbClr val="434343"/>
              </a:solidFill>
              <a:latin typeface="Calibri"/>
              <a:ea typeface="Calibri"/>
              <a:cs typeface="Calibri"/>
              <a:sym typeface="Calibri"/>
            </a:endParaRPr>
          </a:p>
          <a:p>
            <a:pPr marL="457200" lvl="0" indent="0" algn="l" rtl="0">
              <a:lnSpc>
                <a:spcPct val="100000"/>
              </a:lnSpc>
              <a:spcBef>
                <a:spcPts val="0"/>
              </a:spcBef>
              <a:spcAft>
                <a:spcPts val="0"/>
              </a:spcAft>
              <a:buNone/>
            </a:pPr>
            <a:endParaRPr sz="600" dirty="0">
              <a:solidFill>
                <a:srgbClr val="434343"/>
              </a:solidFill>
              <a:latin typeface="Calibri"/>
              <a:ea typeface="Calibri"/>
              <a:cs typeface="Calibri"/>
              <a:sym typeface="Calibri"/>
            </a:endParaRPr>
          </a:p>
          <a:p>
            <a:pPr marL="171450" lvl="0" indent="-215900" algn="l" rtl="0">
              <a:lnSpc>
                <a:spcPct val="100000"/>
              </a:lnSpc>
              <a:spcBef>
                <a:spcPts val="0"/>
              </a:spcBef>
              <a:spcAft>
                <a:spcPts val="0"/>
              </a:spcAft>
              <a:buClr>
                <a:srgbClr val="434343"/>
              </a:buClr>
              <a:buSzPts val="1600"/>
              <a:buFont typeface="Calibri"/>
              <a:buChar char="●"/>
            </a:pPr>
            <a:r>
              <a:rPr lang="en" sz="1600" dirty="0">
                <a:solidFill>
                  <a:srgbClr val="434343"/>
                </a:solidFill>
                <a:latin typeface="Calibri"/>
                <a:ea typeface="Calibri"/>
                <a:cs typeface="Calibri"/>
                <a:sym typeface="Calibri"/>
              </a:rPr>
              <a:t>Language</a:t>
            </a:r>
            <a:endParaRPr dirty="0"/>
          </a:p>
        </p:txBody>
      </p:sp>
      <p:sp>
        <p:nvSpPr>
          <p:cNvPr id="187" name="Google Shape;187;p38"/>
          <p:cNvSpPr txBox="1"/>
          <p:nvPr/>
        </p:nvSpPr>
        <p:spPr>
          <a:xfrm>
            <a:off x="2482925" y="1039425"/>
            <a:ext cx="1902000" cy="1343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dirty="0">
                <a:solidFill>
                  <a:srgbClr val="434343"/>
                </a:solidFill>
                <a:latin typeface="Calibri"/>
                <a:ea typeface="Calibri"/>
                <a:cs typeface="Calibri"/>
                <a:sym typeface="Calibri"/>
              </a:rPr>
              <a:t>Engagement </a:t>
            </a:r>
            <a:endParaRPr sz="2600" b="0" i="0" u="none" strike="noStrike" cap="none" dirty="0">
              <a:solidFill>
                <a:srgbClr val="43434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 sz="2600" b="0" i="0" u="none" strike="noStrike" cap="none" dirty="0">
                <a:solidFill>
                  <a:srgbClr val="434343"/>
                </a:solidFill>
                <a:latin typeface="Calibri"/>
                <a:ea typeface="Calibri"/>
                <a:cs typeface="Calibri"/>
                <a:sym typeface="Calibri"/>
              </a:rPr>
              <a:t>&amp; External Relations</a:t>
            </a:r>
            <a:endParaRPr sz="2600" b="0" i="0" u="none" strike="noStrike" cap="none" dirty="0">
              <a:solidFill>
                <a:srgbClr val="434343"/>
              </a:solidFill>
              <a:latin typeface="Calibri"/>
              <a:ea typeface="Calibri"/>
              <a:cs typeface="Calibri"/>
              <a:sym typeface="Calibri"/>
            </a:endParaRPr>
          </a:p>
        </p:txBody>
      </p:sp>
      <p:sp>
        <p:nvSpPr>
          <p:cNvPr id="185" name="Google Shape;185;p38" descr="Engagement &amp; External Relations" title="Purple circle"/>
          <p:cNvSpPr/>
          <p:nvPr/>
        </p:nvSpPr>
        <p:spPr>
          <a:xfrm>
            <a:off x="2313725" y="564375"/>
            <a:ext cx="2350200" cy="2351400"/>
          </a:xfrm>
          <a:prstGeom prst="ellipse">
            <a:avLst/>
          </a:prstGeom>
          <a:noFill/>
          <a:ln w="38100" cap="flat" cmpd="sng">
            <a:solidFill>
              <a:srgbClr val="850C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8" descr="Research, Evaluation, &amp; Assessment&#10;" title="green circle"/>
          <p:cNvSpPr/>
          <p:nvPr/>
        </p:nvSpPr>
        <p:spPr>
          <a:xfrm>
            <a:off x="4396603" y="564375"/>
            <a:ext cx="2350200" cy="2351400"/>
          </a:xfrm>
          <a:prstGeom prst="ellipse">
            <a:avLst/>
          </a:prstGeom>
          <a:noFill/>
          <a:ln w="38100" cap="flat" cmpd="sng">
            <a:solidFill>
              <a:srgbClr val="9FA6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8" descr="Parent Evaluators&#10;" title="blue circle"/>
          <p:cNvSpPr/>
          <p:nvPr/>
        </p:nvSpPr>
        <p:spPr>
          <a:xfrm>
            <a:off x="3330428" y="2229675"/>
            <a:ext cx="2350200" cy="2351400"/>
          </a:xfrm>
          <a:prstGeom prst="ellipse">
            <a:avLst/>
          </a:prstGeom>
          <a:noFill/>
          <a:ln w="38100" cap="flat" cmpd="sng">
            <a:solidFill>
              <a:srgbClr val="006F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8"/>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PPE Model in MPS is Built on Partnership</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98" name="Google Shape;198;p39"/>
          <p:cNvSpPr txBox="1">
            <a:spLocks noGrp="1"/>
          </p:cNvSpPr>
          <p:nvPr>
            <p:ph type="body" idx="1"/>
          </p:nvPr>
        </p:nvSpPr>
        <p:spPr>
          <a:xfrm>
            <a:off x="265650" y="613125"/>
            <a:ext cx="8520600" cy="4228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2"/>
              </a:buClr>
              <a:buSzPts val="2400"/>
              <a:buChar char="●"/>
            </a:pPr>
            <a:r>
              <a:rPr lang="en" dirty="0">
                <a:solidFill>
                  <a:schemeClr val="dk2"/>
                </a:solidFill>
              </a:rPr>
              <a:t>5 parent groups; 10 parents per group</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2 phases; data collection and data analysis</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10 meetings total; year long program</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1 district leadership meeting responding to parent recommendations</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2 parent presentations to district leaders and community stakeholders</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3 parent and district leader table conversations</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Ongoing one-on-one meetings with District content holder</a:t>
            </a:r>
            <a:endParaRPr dirty="0">
              <a:solidFill>
                <a:schemeClr val="dk2"/>
              </a:solidFill>
            </a:endParaRPr>
          </a:p>
          <a:p>
            <a:pPr marL="457200" lvl="0" indent="-381000" algn="l" rtl="0">
              <a:spcBef>
                <a:spcPts val="0"/>
              </a:spcBef>
              <a:spcAft>
                <a:spcPts val="0"/>
              </a:spcAft>
              <a:buClr>
                <a:schemeClr val="dk2"/>
              </a:buClr>
              <a:buSzPts val="2400"/>
              <a:buChar char="●"/>
            </a:pPr>
            <a:r>
              <a:rPr lang="en" dirty="0">
                <a:solidFill>
                  <a:schemeClr val="dk2"/>
                </a:solidFill>
              </a:rPr>
              <a:t>Progress monitoring</a:t>
            </a:r>
            <a:endParaRPr dirty="0">
              <a:solidFill>
                <a:schemeClr val="dk2"/>
              </a:solidFill>
            </a:endParaRPr>
          </a:p>
        </p:txBody>
      </p:sp>
      <p:sp>
        <p:nvSpPr>
          <p:cNvPr id="199" name="Google Shape;199;p39"/>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PPE Model in Practice</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4098" name="Picture 2" descr="Through surveys, group conversations, and participatory activities, MPS has reached 2,272 parents (within the African American, American Indian, Hmong, Latino and Somali communities in 2018-2019)." title="&quot;Parents reached&quot;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6" y="1817020"/>
            <a:ext cx="8069179" cy="310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Google Shape;209;p40"/>
          <p:cNvSpPr txBox="1">
            <a:spLocks noGrp="1"/>
          </p:cNvSpPr>
          <p:nvPr>
            <p:ph type="body" idx="1"/>
          </p:nvPr>
        </p:nvSpPr>
        <p:spPr>
          <a:xfrm>
            <a:off x="56250" y="779700"/>
            <a:ext cx="9031500" cy="883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2400"/>
              <a:buNone/>
            </a:pPr>
            <a:r>
              <a:rPr lang="en" sz="3400" b="1" dirty="0">
                <a:solidFill>
                  <a:schemeClr val="dk2"/>
                </a:solidFill>
              </a:rPr>
              <a:t>How can a school </a:t>
            </a:r>
            <a:r>
              <a:rPr lang="en" sz="3400" b="1" i="1" dirty="0">
                <a:solidFill>
                  <a:srgbClr val="850C70"/>
                </a:solidFill>
              </a:rPr>
              <a:t>value and respect</a:t>
            </a:r>
            <a:r>
              <a:rPr lang="en" sz="3400" b="1" dirty="0">
                <a:solidFill>
                  <a:srgbClr val="850C70"/>
                </a:solidFill>
              </a:rPr>
              <a:t> </a:t>
            </a:r>
            <a:r>
              <a:rPr lang="en" sz="3400" b="1" dirty="0">
                <a:solidFill>
                  <a:schemeClr val="dk2"/>
                </a:solidFill>
              </a:rPr>
              <a:t>your child for who they are? </a:t>
            </a:r>
            <a:endParaRPr sz="3400" b="1" dirty="0">
              <a:solidFill>
                <a:schemeClr val="dk2"/>
              </a:solidFill>
            </a:endParaRPr>
          </a:p>
        </p:txBody>
      </p:sp>
      <p:sp>
        <p:nvSpPr>
          <p:cNvPr id="204" name="Google Shape;204;p40"/>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Research Question + Data Collection</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15" name="Google Shape;215;p41"/>
          <p:cNvSpPr txBox="1">
            <a:spLocks noGrp="1"/>
          </p:cNvSpPr>
          <p:nvPr>
            <p:ph type="body" idx="1"/>
          </p:nvPr>
        </p:nvSpPr>
        <p:spPr>
          <a:xfrm>
            <a:off x="265650" y="536925"/>
            <a:ext cx="8520600" cy="444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2000" b="1" i="1" dirty="0">
                <a:solidFill>
                  <a:schemeClr val="dk2"/>
                </a:solidFill>
              </a:rPr>
              <a:t>For families to feel </a:t>
            </a:r>
            <a:r>
              <a:rPr lang="en" sz="2000" b="1" i="1" dirty="0">
                <a:solidFill>
                  <a:srgbClr val="850C70"/>
                </a:solidFill>
              </a:rPr>
              <a:t>valued and respected</a:t>
            </a:r>
            <a:r>
              <a:rPr lang="en" sz="2000" b="1" i="1" dirty="0">
                <a:solidFill>
                  <a:schemeClr val="dk2"/>
                </a:solidFill>
              </a:rPr>
              <a:t> at MPS schools, parents need:</a:t>
            </a:r>
            <a:endParaRPr sz="2000" b="1" i="1" dirty="0">
              <a:solidFill>
                <a:schemeClr val="dk2"/>
              </a:solidFill>
            </a:endParaRPr>
          </a:p>
          <a:p>
            <a:pPr marL="0" lvl="0" indent="0" algn="l" rtl="0">
              <a:lnSpc>
                <a:spcPct val="100000"/>
              </a:lnSpc>
              <a:spcBef>
                <a:spcPts val="0"/>
              </a:spcBef>
              <a:spcAft>
                <a:spcPts val="0"/>
              </a:spcAft>
              <a:buSzPts val="2400"/>
              <a:buNone/>
            </a:pPr>
            <a:endParaRPr sz="1000" dirty="0">
              <a:solidFill>
                <a:schemeClr val="dk2"/>
              </a:solidFill>
            </a:endParaRPr>
          </a:p>
          <a:p>
            <a:pPr marL="469900" lvl="0" indent="-342900" algn="l" rtl="0">
              <a:lnSpc>
                <a:spcPct val="100000"/>
              </a:lnSpc>
              <a:spcBef>
                <a:spcPts val="0"/>
              </a:spcBef>
              <a:spcAft>
                <a:spcPts val="0"/>
              </a:spcAft>
              <a:buClr>
                <a:srgbClr val="434343"/>
              </a:buClr>
              <a:buSzPts val="1600"/>
              <a:buFont typeface="+mj-lt"/>
              <a:buAutoNum type="arabicPeriod"/>
            </a:pPr>
            <a:r>
              <a:rPr lang="en" sz="1600" b="1" dirty="0">
                <a:solidFill>
                  <a:schemeClr val="dk2"/>
                </a:solidFill>
              </a:rPr>
              <a:t>Ongoing commitment that </a:t>
            </a:r>
            <a:r>
              <a:rPr lang="en" sz="1600" b="1" dirty="0">
                <a:solidFill>
                  <a:schemeClr val="accent5"/>
                </a:solidFill>
              </a:rPr>
              <a:t>staff will learn about and embed students’ cultures and histories </a:t>
            </a:r>
            <a:r>
              <a:rPr lang="en" sz="1600" b="1" dirty="0">
                <a:solidFill>
                  <a:schemeClr val="dk2"/>
                </a:solidFill>
              </a:rPr>
              <a:t>into their instruction and schoolwide </a:t>
            </a:r>
            <a:r>
              <a:rPr lang="en" sz="1600" b="1" dirty="0" smtClean="0">
                <a:solidFill>
                  <a:schemeClr val="dk2"/>
                </a:solidFill>
              </a:rPr>
              <a:t>practices.</a:t>
            </a:r>
            <a:endParaRPr lang="en" sz="1600" b="1" dirty="0">
              <a:solidFill>
                <a:schemeClr val="dk2"/>
              </a:solidFill>
            </a:endParaRPr>
          </a:p>
          <a:p>
            <a:pPr marL="469900" lvl="0" indent="-342900" algn="l" rtl="0">
              <a:lnSpc>
                <a:spcPct val="100000"/>
              </a:lnSpc>
              <a:spcBef>
                <a:spcPts val="0"/>
              </a:spcBef>
              <a:spcAft>
                <a:spcPts val="0"/>
              </a:spcAft>
              <a:buClr>
                <a:srgbClr val="434343"/>
              </a:buClr>
              <a:buSzPts val="1600"/>
              <a:buFont typeface="+mj-lt"/>
              <a:buAutoNum type="arabicPeriod"/>
            </a:pPr>
            <a:r>
              <a:rPr lang="en" sz="1600" b="1" dirty="0" smtClean="0">
                <a:solidFill>
                  <a:schemeClr val="accent5"/>
                </a:solidFill>
              </a:rPr>
              <a:t>Positive </a:t>
            </a:r>
            <a:r>
              <a:rPr lang="en" sz="1600" b="1" dirty="0">
                <a:solidFill>
                  <a:schemeClr val="accent5"/>
                </a:solidFill>
              </a:rPr>
              <a:t>and accessible communication</a:t>
            </a:r>
            <a:r>
              <a:rPr lang="en" sz="1600" dirty="0">
                <a:solidFill>
                  <a:schemeClr val="dk2"/>
                </a:solidFill>
              </a:rPr>
              <a:t> </a:t>
            </a:r>
            <a:r>
              <a:rPr lang="en" sz="1600" b="1" dirty="0">
                <a:solidFill>
                  <a:schemeClr val="dk2"/>
                </a:solidFill>
              </a:rPr>
              <a:t>that builds relationships between parents and teachers to partner in support of each child in </a:t>
            </a:r>
            <a:r>
              <a:rPr lang="en" sz="1600" b="1" dirty="0" smtClean="0">
                <a:solidFill>
                  <a:schemeClr val="dk2"/>
                </a:solidFill>
              </a:rPr>
              <a:t>MPS.</a:t>
            </a:r>
            <a:endParaRPr lang="en" sz="1600" b="1" dirty="0">
              <a:solidFill>
                <a:schemeClr val="dk2"/>
              </a:solidFill>
            </a:endParaRPr>
          </a:p>
          <a:p>
            <a:pPr marL="469900" lvl="0" indent="-342900" algn="l" rtl="0">
              <a:lnSpc>
                <a:spcPct val="100000"/>
              </a:lnSpc>
              <a:spcBef>
                <a:spcPts val="0"/>
              </a:spcBef>
              <a:spcAft>
                <a:spcPts val="0"/>
              </a:spcAft>
              <a:buClr>
                <a:srgbClr val="434343"/>
              </a:buClr>
              <a:buSzPts val="1600"/>
              <a:buFont typeface="+mj-lt"/>
              <a:buAutoNum type="arabicPeriod"/>
            </a:pPr>
            <a:r>
              <a:rPr lang="en" sz="1600" b="1" dirty="0" smtClean="0">
                <a:solidFill>
                  <a:schemeClr val="accent5"/>
                </a:solidFill>
              </a:rPr>
              <a:t>Staff-especially </a:t>
            </a:r>
            <a:r>
              <a:rPr lang="en" sz="1600" b="1" dirty="0">
                <a:solidFill>
                  <a:schemeClr val="accent5"/>
                </a:solidFill>
              </a:rPr>
              <a:t>teacher and school leaders-who look like and speak the languages</a:t>
            </a:r>
            <a:r>
              <a:rPr lang="en" sz="1600" b="1" dirty="0">
                <a:solidFill>
                  <a:schemeClr val="dk2"/>
                </a:solidFill>
              </a:rPr>
              <a:t> represented in our </a:t>
            </a:r>
            <a:r>
              <a:rPr lang="en" sz="1600" b="1" dirty="0" smtClean="0">
                <a:solidFill>
                  <a:schemeClr val="dk2"/>
                </a:solidFill>
              </a:rPr>
              <a:t>schools.</a:t>
            </a:r>
            <a:endParaRPr lang="en" sz="1600" b="1" dirty="0">
              <a:solidFill>
                <a:schemeClr val="dk2"/>
              </a:solidFill>
            </a:endParaRPr>
          </a:p>
          <a:p>
            <a:pPr marL="469900" lvl="0" indent="-342900" algn="l" rtl="0">
              <a:lnSpc>
                <a:spcPct val="100000"/>
              </a:lnSpc>
              <a:spcBef>
                <a:spcPts val="0"/>
              </a:spcBef>
              <a:spcAft>
                <a:spcPts val="0"/>
              </a:spcAft>
              <a:buClr>
                <a:srgbClr val="434343"/>
              </a:buClr>
              <a:buSzPts val="1600"/>
              <a:buFont typeface="+mj-lt"/>
              <a:buAutoNum type="arabicPeriod"/>
            </a:pPr>
            <a:r>
              <a:rPr lang="en" sz="1600" b="1" dirty="0" smtClean="0">
                <a:solidFill>
                  <a:schemeClr val="dk2"/>
                </a:solidFill>
              </a:rPr>
              <a:t>Programming </a:t>
            </a:r>
            <a:r>
              <a:rPr lang="en" sz="1600" b="1" dirty="0">
                <a:solidFill>
                  <a:schemeClr val="dk2"/>
                </a:solidFill>
              </a:rPr>
              <a:t>and courses throughout the </a:t>
            </a:r>
            <a:r>
              <a:rPr lang="en" sz="1600" b="1" dirty="0">
                <a:solidFill>
                  <a:schemeClr val="accent5"/>
                </a:solidFill>
              </a:rPr>
              <a:t>academic experience that reflect and value the cultures and histories</a:t>
            </a:r>
            <a:r>
              <a:rPr lang="en" sz="1600" b="1" dirty="0">
                <a:solidFill>
                  <a:schemeClr val="dk2"/>
                </a:solidFill>
              </a:rPr>
              <a:t> of MPS </a:t>
            </a:r>
            <a:r>
              <a:rPr lang="en" sz="1600" b="1" dirty="0" smtClean="0">
                <a:solidFill>
                  <a:schemeClr val="dk2"/>
                </a:solidFill>
              </a:rPr>
              <a:t>students.</a:t>
            </a:r>
            <a:endParaRPr lang="en" sz="1600" b="1" dirty="0">
              <a:solidFill>
                <a:schemeClr val="dk2"/>
              </a:solidFill>
            </a:endParaRPr>
          </a:p>
          <a:p>
            <a:pPr marL="469900" lvl="0" indent="-342900" algn="l" rtl="0">
              <a:lnSpc>
                <a:spcPct val="100000"/>
              </a:lnSpc>
              <a:spcBef>
                <a:spcPts val="0"/>
              </a:spcBef>
              <a:spcAft>
                <a:spcPts val="0"/>
              </a:spcAft>
              <a:buClr>
                <a:srgbClr val="434343"/>
              </a:buClr>
              <a:buSzPts val="1600"/>
              <a:buFont typeface="+mj-lt"/>
              <a:buAutoNum type="arabicPeriod"/>
            </a:pPr>
            <a:r>
              <a:rPr lang="en" sz="1600" b="1" dirty="0" smtClean="0">
                <a:solidFill>
                  <a:schemeClr val="dk2"/>
                </a:solidFill>
              </a:rPr>
              <a:t>A </a:t>
            </a:r>
            <a:r>
              <a:rPr lang="en" sz="1600" b="1" dirty="0">
                <a:solidFill>
                  <a:schemeClr val="accent5"/>
                </a:solidFill>
              </a:rPr>
              <a:t>system of support that empowers parents to advocate</a:t>
            </a:r>
            <a:r>
              <a:rPr lang="en" sz="1600" b="1" dirty="0">
                <a:solidFill>
                  <a:schemeClr val="dk2"/>
                </a:solidFill>
              </a:rPr>
              <a:t> for and support their child’s  development, especially within special education. </a:t>
            </a:r>
            <a:br>
              <a:rPr lang="en" sz="1600" b="1" dirty="0">
                <a:solidFill>
                  <a:schemeClr val="dk2"/>
                </a:solidFill>
              </a:rPr>
            </a:br>
            <a:endParaRPr sz="600" b="1" dirty="0">
              <a:solidFill>
                <a:schemeClr val="dk2"/>
              </a:solidFill>
            </a:endParaRPr>
          </a:p>
          <a:p>
            <a:pPr marL="457200" lvl="0" indent="-330200" algn="l" rtl="0">
              <a:lnSpc>
                <a:spcPct val="100000"/>
              </a:lnSpc>
              <a:spcBef>
                <a:spcPts val="0"/>
              </a:spcBef>
              <a:spcAft>
                <a:spcPts val="0"/>
              </a:spcAft>
              <a:buClr>
                <a:srgbClr val="434343"/>
              </a:buClr>
              <a:buSzPts val="1600"/>
              <a:buAutoNum type="arabicPeriod"/>
            </a:pPr>
            <a:r>
              <a:rPr lang="en" sz="1600" b="1" dirty="0">
                <a:solidFill>
                  <a:schemeClr val="dk2"/>
                </a:solidFill>
              </a:rPr>
              <a:t>A </a:t>
            </a:r>
            <a:r>
              <a:rPr lang="en" sz="1600" b="1" dirty="0">
                <a:solidFill>
                  <a:schemeClr val="accent5"/>
                </a:solidFill>
              </a:rPr>
              <a:t>safe</a:t>
            </a:r>
            <a:r>
              <a:rPr lang="en" sz="1600" b="1" dirty="0">
                <a:solidFill>
                  <a:schemeClr val="dk2"/>
                </a:solidFill>
              </a:rPr>
              <a:t> school experience. </a:t>
            </a:r>
            <a:br>
              <a:rPr lang="en" sz="1600" b="1" dirty="0">
                <a:solidFill>
                  <a:schemeClr val="dk2"/>
                </a:solidFill>
              </a:rPr>
            </a:br>
            <a:endParaRPr sz="600" b="1" dirty="0">
              <a:solidFill>
                <a:schemeClr val="dk2"/>
              </a:solidFill>
            </a:endParaRPr>
          </a:p>
          <a:p>
            <a:pPr marL="457200" lvl="0" indent="-330200" algn="l" rtl="0">
              <a:lnSpc>
                <a:spcPct val="100000"/>
              </a:lnSpc>
              <a:spcBef>
                <a:spcPts val="0"/>
              </a:spcBef>
              <a:spcAft>
                <a:spcPts val="0"/>
              </a:spcAft>
              <a:buClr>
                <a:srgbClr val="434343"/>
              </a:buClr>
              <a:buSzPts val="1600"/>
              <a:buAutoNum type="arabicPeriod"/>
            </a:pPr>
            <a:r>
              <a:rPr lang="en" sz="1600" b="1" dirty="0">
                <a:solidFill>
                  <a:schemeClr val="dk2"/>
                </a:solidFill>
              </a:rPr>
              <a:t>Clear communication about schools’ expectations for behavior and </a:t>
            </a:r>
            <a:r>
              <a:rPr lang="en" sz="1600" b="1" dirty="0">
                <a:solidFill>
                  <a:srgbClr val="006F85"/>
                </a:solidFill>
              </a:rPr>
              <a:t>e</a:t>
            </a:r>
            <a:r>
              <a:rPr lang="en" sz="1600" b="1" dirty="0">
                <a:solidFill>
                  <a:schemeClr val="accent5"/>
                </a:solidFill>
              </a:rPr>
              <a:t>quitable treatment in response to behavior</a:t>
            </a:r>
            <a:r>
              <a:rPr lang="en" sz="1600" b="1" dirty="0">
                <a:solidFill>
                  <a:schemeClr val="dk2"/>
                </a:solidFill>
              </a:rPr>
              <a:t>.</a:t>
            </a:r>
            <a:endParaRPr sz="1600" b="1" dirty="0">
              <a:solidFill>
                <a:schemeClr val="dk2"/>
              </a:solidFill>
            </a:endParaRPr>
          </a:p>
        </p:txBody>
      </p:sp>
      <p:sp>
        <p:nvSpPr>
          <p:cNvPr id="214" name="Google Shape;214;p41"/>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Themes Across Groups</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25" name="Google Shape;225;p42" title="11 Memos with Specific Recommendation for MPS Owner"/>
          <p:cNvSpPr/>
          <p:nvPr/>
        </p:nvSpPr>
        <p:spPr>
          <a:xfrm>
            <a:off x="6404700" y="1788000"/>
            <a:ext cx="2595900" cy="1567500"/>
          </a:xfrm>
          <a:prstGeom prst="roundRect">
            <a:avLst>
              <a:gd name="adj" fmla="val 16667"/>
            </a:avLst>
          </a:prstGeom>
          <a:noFill/>
          <a:ln w="38100" cap="flat" cmpd="sng">
            <a:solidFill>
              <a:srgbClr val="850C7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42" title="hollow purple square"/>
          <p:cNvSpPr txBox="1"/>
          <p:nvPr/>
        </p:nvSpPr>
        <p:spPr>
          <a:xfrm>
            <a:off x="6403800" y="1788000"/>
            <a:ext cx="2596800" cy="15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434343"/>
                </a:solidFill>
                <a:latin typeface="Calibri"/>
                <a:ea typeface="Calibri"/>
                <a:cs typeface="Calibri"/>
                <a:sym typeface="Calibri"/>
              </a:rPr>
              <a:t>11 Memos with Specific Recommendation for MPS Owner</a:t>
            </a:r>
            <a:endParaRPr sz="2400" dirty="0">
              <a:solidFill>
                <a:srgbClr val="434343"/>
              </a:solidFill>
              <a:latin typeface="Calibri"/>
              <a:ea typeface="Calibri"/>
              <a:cs typeface="Calibri"/>
              <a:sym typeface="Calibri"/>
            </a:endParaRPr>
          </a:p>
        </p:txBody>
      </p:sp>
      <p:sp>
        <p:nvSpPr>
          <p:cNvPr id="226" name="Google Shape;226;p42" title="right arrow"/>
          <p:cNvSpPr/>
          <p:nvPr/>
        </p:nvSpPr>
        <p:spPr>
          <a:xfrm>
            <a:off x="5976462" y="2440200"/>
            <a:ext cx="333600" cy="263100"/>
          </a:xfrm>
          <a:prstGeom prst="rightArrow">
            <a:avLst>
              <a:gd name="adj1" fmla="val 50000"/>
              <a:gd name="adj2" fmla="val 50000"/>
            </a:avLst>
          </a:prstGeom>
          <a:solidFill>
            <a:srgbClr val="850C70"/>
          </a:solidFill>
          <a:ln w="9525" cap="flat" cmpd="sng">
            <a:solidFill>
              <a:srgbClr val="850C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42" title="MPS Equity Framework logo"/>
          <p:cNvPicPr preferRelativeResize="0"/>
          <p:nvPr/>
        </p:nvPicPr>
        <p:blipFill>
          <a:blip r:embed="rId3">
            <a:alphaModFix/>
          </a:blip>
          <a:stretch>
            <a:fillRect/>
          </a:stretch>
        </p:blipFill>
        <p:spPr>
          <a:xfrm>
            <a:off x="3199701" y="1141003"/>
            <a:ext cx="2835422" cy="2861498"/>
          </a:xfrm>
          <a:prstGeom prst="rect">
            <a:avLst/>
          </a:prstGeom>
          <a:noFill/>
          <a:ln>
            <a:noFill/>
          </a:ln>
        </p:spPr>
      </p:pic>
      <p:sp>
        <p:nvSpPr>
          <p:cNvPr id="227" name="Google Shape;227;p42" title="right arrow"/>
          <p:cNvSpPr/>
          <p:nvPr/>
        </p:nvSpPr>
        <p:spPr>
          <a:xfrm>
            <a:off x="2924763" y="2440200"/>
            <a:ext cx="333600" cy="263100"/>
          </a:xfrm>
          <a:prstGeom prst="rightArrow">
            <a:avLst>
              <a:gd name="adj1" fmla="val 50000"/>
              <a:gd name="adj2" fmla="val 50000"/>
            </a:avLst>
          </a:prstGeom>
          <a:solidFill>
            <a:srgbClr val="850C70"/>
          </a:solidFill>
          <a:ln w="9525" cap="flat" cmpd="sng">
            <a:solidFill>
              <a:srgbClr val="850C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2" title="hollow purple square"/>
          <p:cNvSpPr/>
          <p:nvPr/>
        </p:nvSpPr>
        <p:spPr>
          <a:xfrm>
            <a:off x="235125" y="1365150"/>
            <a:ext cx="2595900" cy="2413200"/>
          </a:xfrm>
          <a:prstGeom prst="roundRect">
            <a:avLst>
              <a:gd name="adj" fmla="val 16667"/>
            </a:avLst>
          </a:prstGeom>
          <a:noFill/>
          <a:ln w="38100" cap="flat" cmpd="sng">
            <a:solidFill>
              <a:srgbClr val="850C7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42"/>
          <p:cNvSpPr txBox="1"/>
          <p:nvPr/>
        </p:nvSpPr>
        <p:spPr>
          <a:xfrm>
            <a:off x="235125" y="1457662"/>
            <a:ext cx="2595900" cy="220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434343"/>
                </a:solidFill>
                <a:latin typeface="Calibri"/>
                <a:ea typeface="Calibri"/>
                <a:cs typeface="Calibri"/>
                <a:sym typeface="Calibri"/>
              </a:rPr>
              <a:t>Culturally-Specific Groups’ Findings &amp; Recommendations</a:t>
            </a:r>
            <a:endParaRPr sz="2400" dirty="0">
              <a:solidFill>
                <a:srgbClr val="434343"/>
              </a:solidFill>
              <a:latin typeface="Calibri"/>
              <a:ea typeface="Calibri"/>
              <a:cs typeface="Calibri"/>
              <a:sym typeface="Calibri"/>
            </a:endParaRPr>
          </a:p>
          <a:p>
            <a:pPr marL="0" lvl="0" indent="0" algn="ctr" rtl="0">
              <a:spcBef>
                <a:spcPts val="0"/>
              </a:spcBef>
              <a:spcAft>
                <a:spcPts val="0"/>
              </a:spcAft>
              <a:buNone/>
            </a:pPr>
            <a:r>
              <a:rPr lang="en" sz="2400" dirty="0">
                <a:solidFill>
                  <a:srgbClr val="434343"/>
                </a:solidFill>
                <a:latin typeface="Calibri"/>
                <a:ea typeface="Calibri"/>
                <a:cs typeface="Calibri"/>
                <a:sym typeface="Calibri"/>
              </a:rPr>
              <a:t>+</a:t>
            </a:r>
            <a:endParaRPr sz="2400" dirty="0">
              <a:solidFill>
                <a:srgbClr val="434343"/>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400" dirty="0">
                <a:solidFill>
                  <a:srgbClr val="434343"/>
                </a:solidFill>
                <a:latin typeface="Calibri"/>
                <a:ea typeface="Calibri"/>
                <a:cs typeface="Calibri"/>
                <a:sym typeface="Calibri"/>
              </a:rPr>
              <a:t>Themes Across Groups</a:t>
            </a:r>
            <a:endParaRPr sz="2400" dirty="0">
              <a:solidFill>
                <a:srgbClr val="434343"/>
              </a:solidFill>
              <a:latin typeface="Calibri"/>
              <a:ea typeface="Calibri"/>
              <a:cs typeface="Calibri"/>
              <a:sym typeface="Calibri"/>
            </a:endParaRPr>
          </a:p>
        </p:txBody>
      </p:sp>
      <p:sp>
        <p:nvSpPr>
          <p:cNvPr id="220" name="Google Shape;220;p42"/>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Core Component of PPE: Facilitating Use &amp; Action</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0EA011-92C4-41D9-82B9-BF8E62DAE0D2}" type="slidenum">
              <a:rPr lang="en-US" smtClean="0">
                <a:solidFill>
                  <a:prstClr val="white"/>
                </a:solidFill>
              </a:rPr>
              <a:pPr/>
              <a:t>2</a:t>
            </a:fld>
            <a:endParaRPr lang="en-US" dirty="0">
              <a:solidFill>
                <a:prstClr val="white"/>
              </a:solidFill>
            </a:endParaRPr>
          </a:p>
        </p:txBody>
      </p:sp>
      <p:sp>
        <p:nvSpPr>
          <p:cNvPr id="6" name="Content Placeholder 5"/>
          <p:cNvSpPr txBox="1">
            <a:spLocks noGrp="1"/>
          </p:cNvSpPr>
          <p:nvPr>
            <p:ph idx="1"/>
          </p:nvPr>
        </p:nvSpPr>
        <p:spPr>
          <a:xfrm>
            <a:off x="893619" y="1127104"/>
            <a:ext cx="7335982" cy="2800767"/>
          </a:xfrm>
          <a:prstGeom prst="rect">
            <a:avLst/>
          </a:prstGeom>
          <a:noFill/>
          <a:ln w="19050">
            <a:solidFill>
              <a:srgbClr val="000000"/>
            </a:solidFill>
          </a:ln>
        </p:spPr>
        <p:txBody>
          <a:bodyPr wrap="square" rtlCol="0">
            <a:spAutoFit/>
          </a:bodyPr>
          <a:lstStyle/>
          <a:p>
            <a:r>
              <a:rPr lang="en-US" sz="2000" dirty="0" smtClean="0">
                <a:solidFill>
                  <a:prstClr val="black"/>
                </a:solidFill>
                <a:latin typeface="Cambria" panose="02040503050406030204" pitchFamily="18" charset="0"/>
                <a:ea typeface="ＭＳ Ｐゴシック" pitchFamily="34" charset="-128"/>
                <a:cs typeface="Arial" charset="0"/>
              </a:rPr>
              <a:t>Your phone lines are currently muted.</a:t>
            </a:r>
          </a:p>
          <a:p>
            <a:r>
              <a:rPr lang="en-US" sz="2000" dirty="0" smtClean="0">
                <a:solidFill>
                  <a:prstClr val="black"/>
                </a:solidFill>
                <a:latin typeface="Cambria" panose="02040503050406030204" pitchFamily="18" charset="0"/>
                <a:ea typeface="ＭＳ Ｐゴシック" pitchFamily="34" charset="-128"/>
                <a:cs typeface="Arial" charset="0"/>
              </a:rPr>
              <a:t>The Control Panel has a “questions” feature</a:t>
            </a:r>
            <a:r>
              <a:rPr lang="en-US" sz="2000" dirty="0">
                <a:solidFill>
                  <a:prstClr val="black"/>
                </a:solidFill>
                <a:latin typeface="Cambria" panose="02040503050406030204" pitchFamily="18" charset="0"/>
                <a:ea typeface="ＭＳ Ｐゴシック" pitchFamily="34" charset="-128"/>
                <a:cs typeface="Arial" charset="0"/>
              </a:rPr>
              <a:t>. </a:t>
            </a:r>
            <a:endParaRPr lang="en-US" sz="2000" dirty="0" smtClean="0">
              <a:solidFill>
                <a:prstClr val="black"/>
              </a:solidFill>
              <a:latin typeface="Cambria" panose="02040503050406030204" pitchFamily="18" charset="0"/>
              <a:ea typeface="ＭＳ Ｐゴシック" pitchFamily="34" charset="-128"/>
              <a:cs typeface="Arial" charset="0"/>
            </a:endParaRPr>
          </a:p>
          <a:p>
            <a:r>
              <a:rPr lang="en-US" sz="2000" dirty="0" smtClean="0">
                <a:solidFill>
                  <a:prstClr val="black"/>
                </a:solidFill>
                <a:latin typeface="Cambria" panose="02040503050406030204" pitchFamily="18" charset="0"/>
                <a:ea typeface="ＭＳ Ｐゴシック" pitchFamily="34" charset="-128"/>
                <a:cs typeface="Arial" charset="0"/>
              </a:rPr>
              <a:t>Please </a:t>
            </a:r>
            <a:r>
              <a:rPr lang="en-US" sz="2000" dirty="0">
                <a:solidFill>
                  <a:prstClr val="black"/>
                </a:solidFill>
                <a:latin typeface="Cambria" panose="02040503050406030204" pitchFamily="18" charset="0"/>
                <a:ea typeface="ＭＳ Ｐゴシック" pitchFamily="34" charset="-128"/>
                <a:cs typeface="Arial" charset="0"/>
              </a:rPr>
              <a:t>submit all questions to the </a:t>
            </a:r>
            <a:r>
              <a:rPr lang="en-US" sz="2000" smtClean="0">
                <a:solidFill>
                  <a:prstClr val="black"/>
                </a:solidFill>
                <a:latin typeface="Cambria" panose="02040503050406030204" pitchFamily="18" charset="0"/>
                <a:ea typeface="ＭＳ Ｐゴシック" pitchFamily="34" charset="-128"/>
                <a:cs typeface="Arial" charset="0"/>
              </a:rPr>
              <a:t>question box: </a:t>
            </a:r>
            <a:r>
              <a:rPr lang="en-US" sz="2000" dirty="0">
                <a:solidFill>
                  <a:prstClr val="black"/>
                </a:solidFill>
                <a:latin typeface="Cambria" panose="02040503050406030204" pitchFamily="18" charset="0"/>
                <a:ea typeface="ＭＳ Ｐゴシック" pitchFamily="34" charset="-128"/>
                <a:cs typeface="Arial" charset="0"/>
              </a:rPr>
              <a:t>this will be monitored. </a:t>
            </a:r>
            <a:endParaRPr lang="en-US" sz="2000" dirty="0" smtClean="0">
              <a:solidFill>
                <a:prstClr val="black"/>
              </a:solidFill>
              <a:latin typeface="Cambria" panose="02040503050406030204" pitchFamily="18" charset="0"/>
              <a:ea typeface="ＭＳ Ｐゴシック" pitchFamily="34" charset="-128"/>
              <a:cs typeface="Arial" charset="0"/>
            </a:endParaRPr>
          </a:p>
          <a:p>
            <a:r>
              <a:rPr lang="en-US" sz="2000" dirty="0" smtClean="0">
                <a:solidFill>
                  <a:prstClr val="black"/>
                </a:solidFill>
                <a:latin typeface="Cambria" panose="02040503050406030204" pitchFamily="18" charset="0"/>
                <a:ea typeface="ＭＳ Ｐゴシック" pitchFamily="34" charset="-128"/>
                <a:cs typeface="Arial" charset="0"/>
              </a:rPr>
              <a:t>We </a:t>
            </a:r>
            <a:r>
              <a:rPr lang="en-US" sz="2000" dirty="0">
                <a:solidFill>
                  <a:prstClr val="black"/>
                </a:solidFill>
                <a:latin typeface="Cambria" panose="02040503050406030204" pitchFamily="18" charset="0"/>
                <a:ea typeface="ＭＳ Ｐゴシック" pitchFamily="34" charset="-128"/>
                <a:cs typeface="Arial" charset="0"/>
              </a:rPr>
              <a:t>will take about 15 </a:t>
            </a:r>
            <a:r>
              <a:rPr lang="en-US" sz="2000" dirty="0" smtClean="0">
                <a:solidFill>
                  <a:prstClr val="black"/>
                </a:solidFill>
                <a:latin typeface="Cambria" panose="02040503050406030204" pitchFamily="18" charset="0"/>
                <a:ea typeface="ＭＳ Ｐゴシック" pitchFamily="34" charset="-128"/>
                <a:cs typeface="Arial" charset="0"/>
              </a:rPr>
              <a:t>minutes at the end of the presentation  for questions and answers.</a:t>
            </a:r>
          </a:p>
          <a:p>
            <a:r>
              <a:rPr lang="en-US" sz="2000" dirty="0" smtClean="0">
                <a:solidFill>
                  <a:prstClr val="black"/>
                </a:solidFill>
                <a:latin typeface="Cambria" panose="02040503050406030204" pitchFamily="18" charset="0"/>
                <a:ea typeface="ＭＳ Ｐゴシック" pitchFamily="34" charset="-128"/>
                <a:cs typeface="Arial" charset="0"/>
              </a:rPr>
              <a:t>Thank you </a:t>
            </a:r>
            <a:r>
              <a:rPr lang="en-US" sz="2000" dirty="0">
                <a:solidFill>
                  <a:prstClr val="black"/>
                </a:solidFill>
                <a:latin typeface="Cambria" panose="02040503050406030204" pitchFamily="18" charset="0"/>
                <a:ea typeface="ＭＳ Ｐゴシック" pitchFamily="34" charset="-128"/>
                <a:cs typeface="Arial" charset="0"/>
              </a:rPr>
              <a:t>in </a:t>
            </a:r>
            <a:r>
              <a:rPr lang="en-US" sz="2000" dirty="0" smtClean="0">
                <a:solidFill>
                  <a:prstClr val="black"/>
                </a:solidFill>
                <a:latin typeface="Cambria" panose="02040503050406030204" pitchFamily="18" charset="0"/>
                <a:ea typeface="ＭＳ Ｐゴシック" pitchFamily="34" charset="-128"/>
                <a:cs typeface="Arial" charset="0"/>
              </a:rPr>
              <a:t>advance </a:t>
            </a:r>
            <a:r>
              <a:rPr lang="en-US" sz="2000" dirty="0">
                <a:solidFill>
                  <a:prstClr val="black"/>
                </a:solidFill>
                <a:latin typeface="Cambria" panose="02040503050406030204" pitchFamily="18" charset="0"/>
                <a:ea typeface="ＭＳ Ｐゴシック" pitchFamily="34" charset="-128"/>
                <a:cs typeface="Arial" charset="0"/>
              </a:rPr>
              <a:t>for taking the time to </a:t>
            </a:r>
            <a:r>
              <a:rPr lang="en-US" sz="2000" dirty="0">
                <a:solidFill>
                  <a:prstClr val="black"/>
                </a:solidFill>
                <a:latin typeface="Cambria" panose="02040503050406030204" pitchFamily="18" charset="0"/>
                <a:ea typeface="ＭＳ Ｐゴシック" pitchFamily="34" charset="-128"/>
                <a:cs typeface="Arial" charset="0"/>
                <a:hlinkClick r:id="rId2"/>
              </a:rPr>
              <a:t>respond to the brief survey</a:t>
            </a:r>
            <a:r>
              <a:rPr lang="en-US" sz="2000" dirty="0">
                <a:solidFill>
                  <a:prstClr val="black"/>
                </a:solidFill>
                <a:latin typeface="Cambria" panose="02040503050406030204" pitchFamily="18" charset="0"/>
                <a:ea typeface="ＭＳ Ｐゴシック" pitchFamily="34" charset="-128"/>
                <a:cs typeface="Arial" charset="0"/>
              </a:rPr>
              <a:t> at the end of </a:t>
            </a:r>
            <a:r>
              <a:rPr lang="en-US" sz="2000" dirty="0" smtClean="0">
                <a:solidFill>
                  <a:prstClr val="black"/>
                </a:solidFill>
                <a:latin typeface="Cambria" panose="02040503050406030204" pitchFamily="18" charset="0"/>
                <a:ea typeface="ＭＳ Ｐゴシック" pitchFamily="34" charset="-128"/>
                <a:cs typeface="Arial" charset="0"/>
              </a:rPr>
              <a:t>this webinar.</a:t>
            </a:r>
            <a:endParaRPr lang="en-US" sz="2000" dirty="0">
              <a:solidFill>
                <a:prstClr val="black"/>
              </a:solidFill>
              <a:latin typeface="Cambria" panose="02040503050406030204" pitchFamily="18" charset="0"/>
              <a:ea typeface="ＭＳ Ｐゴシック" pitchFamily="34" charset="-128"/>
              <a:cs typeface="Arial" charset="0"/>
            </a:endParaRPr>
          </a:p>
        </p:txBody>
      </p:sp>
      <p:sp>
        <p:nvSpPr>
          <p:cNvPr id="2" name="Title 1"/>
          <p:cNvSpPr>
            <a:spLocks noGrp="1"/>
          </p:cNvSpPr>
          <p:nvPr>
            <p:ph type="title"/>
          </p:nvPr>
        </p:nvSpPr>
        <p:spPr>
          <a:xfrm>
            <a:off x="457200" y="103909"/>
            <a:ext cx="8229600" cy="857250"/>
          </a:xfrm>
        </p:spPr>
        <p:txBody>
          <a:bodyPr/>
          <a:lstStyle/>
          <a:p>
            <a:r>
              <a:rPr lang="en-US" dirty="0" smtClean="0"/>
              <a:t>Technical Notes</a:t>
            </a:r>
            <a:endParaRPr lang="en-US" dirty="0"/>
          </a:p>
        </p:txBody>
      </p:sp>
    </p:spTree>
    <p:extLst>
      <p:ext uri="{BB962C8B-B14F-4D97-AF65-F5344CB8AC3E}">
        <p14:creationId xmlns:p14="http://schemas.microsoft.com/office/powerpoint/2010/main" val="877923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1026" name="Picture 2" title="MPS equity framework logo: Pedagogy of Equ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360" y="676853"/>
            <a:ext cx="985872" cy="97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 name="Google Shape;232;p43"/>
          <p:cNvSpPr txBox="1">
            <a:spLocks noGrp="1"/>
          </p:cNvSpPr>
          <p:nvPr>
            <p:ph type="body" idx="1"/>
          </p:nvPr>
        </p:nvSpPr>
        <p:spPr>
          <a:xfrm>
            <a:off x="265650" y="613125"/>
            <a:ext cx="79143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434343"/>
              </a:buClr>
              <a:buSzPts val="2300"/>
              <a:buChar char="●"/>
            </a:pPr>
            <a:r>
              <a:rPr lang="en" sz="2300" dirty="0">
                <a:solidFill>
                  <a:srgbClr val="434343"/>
                </a:solidFill>
              </a:rPr>
              <a:t>Parents feel the MPS </a:t>
            </a:r>
            <a:r>
              <a:rPr lang="en" sz="2300" b="1" dirty="0">
                <a:solidFill>
                  <a:srgbClr val="00958F"/>
                </a:solidFill>
              </a:rPr>
              <a:t>academic experience</a:t>
            </a:r>
            <a:r>
              <a:rPr lang="en" sz="2300" dirty="0">
                <a:solidFill>
                  <a:srgbClr val="434343"/>
                </a:solidFill>
              </a:rPr>
              <a:t> does not reflect and value the languages, cultures, and histories of MPS students.</a:t>
            </a:r>
            <a:endParaRPr sz="2300" dirty="0">
              <a:solidFill>
                <a:srgbClr val="434343"/>
              </a:solidFill>
            </a:endParaRPr>
          </a:p>
          <a:p>
            <a:pPr marL="457200" lvl="0" indent="-374650" algn="l" rtl="0">
              <a:spcBef>
                <a:spcPts val="0"/>
              </a:spcBef>
              <a:spcAft>
                <a:spcPts val="0"/>
              </a:spcAft>
              <a:buClr>
                <a:srgbClr val="434343"/>
              </a:buClr>
              <a:buSzPts val="2300"/>
              <a:buChar char="●"/>
            </a:pPr>
            <a:r>
              <a:rPr lang="en" sz="2300" dirty="0">
                <a:solidFill>
                  <a:srgbClr val="434343"/>
                </a:solidFill>
              </a:rPr>
              <a:t>Parents expect staff to create safe learning environments by addressing issues of </a:t>
            </a:r>
            <a:r>
              <a:rPr lang="en" sz="2300" b="1" dirty="0">
                <a:solidFill>
                  <a:srgbClr val="00958F"/>
                </a:solidFill>
              </a:rPr>
              <a:t>bullying</a:t>
            </a:r>
            <a:r>
              <a:rPr lang="en" sz="2300" dirty="0">
                <a:solidFill>
                  <a:srgbClr val="434343"/>
                </a:solidFill>
              </a:rPr>
              <a:t> and student conflict.</a:t>
            </a:r>
            <a:endParaRPr sz="2300" dirty="0">
              <a:solidFill>
                <a:srgbClr val="434343"/>
              </a:solidFill>
            </a:endParaRPr>
          </a:p>
          <a:p>
            <a:pPr marL="457200" lvl="0" indent="-374650" algn="l" rtl="0">
              <a:spcBef>
                <a:spcPts val="0"/>
              </a:spcBef>
              <a:spcAft>
                <a:spcPts val="0"/>
              </a:spcAft>
              <a:buClr>
                <a:srgbClr val="434343"/>
              </a:buClr>
              <a:buSzPts val="2300"/>
              <a:buChar char="●"/>
            </a:pPr>
            <a:r>
              <a:rPr lang="en" sz="2300" dirty="0">
                <a:solidFill>
                  <a:srgbClr val="434343"/>
                </a:solidFill>
              </a:rPr>
              <a:t>Parents need better communication about schools’ expectations for </a:t>
            </a:r>
            <a:r>
              <a:rPr lang="en" sz="2300" b="1" dirty="0">
                <a:solidFill>
                  <a:srgbClr val="00958F"/>
                </a:solidFill>
              </a:rPr>
              <a:t>behavior</a:t>
            </a:r>
            <a:r>
              <a:rPr lang="en" sz="2300" dirty="0">
                <a:solidFill>
                  <a:srgbClr val="434343"/>
                </a:solidFill>
              </a:rPr>
              <a:t>, as well as equitable treatment in response to behavior.</a:t>
            </a:r>
            <a:endParaRPr sz="2300" dirty="0">
              <a:solidFill>
                <a:srgbClr val="434343"/>
              </a:solidFill>
            </a:endParaRPr>
          </a:p>
          <a:p>
            <a:pPr marL="457200" lvl="0" indent="-374650" algn="l" rtl="0">
              <a:spcBef>
                <a:spcPts val="0"/>
              </a:spcBef>
              <a:spcAft>
                <a:spcPts val="0"/>
              </a:spcAft>
              <a:buSzPts val="2300"/>
              <a:buChar char="●"/>
            </a:pPr>
            <a:r>
              <a:rPr lang="en" sz="2300" dirty="0">
                <a:solidFill>
                  <a:srgbClr val="434343"/>
                </a:solidFill>
              </a:rPr>
              <a:t>Parents of students in </a:t>
            </a:r>
            <a:r>
              <a:rPr lang="en" sz="2300" b="1" dirty="0">
                <a:solidFill>
                  <a:srgbClr val="00958F"/>
                </a:solidFill>
              </a:rPr>
              <a:t>Special Education</a:t>
            </a:r>
            <a:r>
              <a:rPr lang="en" sz="2300" b="1" dirty="0">
                <a:solidFill>
                  <a:srgbClr val="434343"/>
                </a:solidFill>
              </a:rPr>
              <a:t> </a:t>
            </a:r>
            <a:r>
              <a:rPr lang="en" sz="2300" dirty="0">
                <a:solidFill>
                  <a:srgbClr val="434343"/>
                </a:solidFill>
              </a:rPr>
              <a:t>programming want to better understand Special Education services and the progress their child is making.</a:t>
            </a:r>
            <a:r>
              <a:rPr lang="en" sz="2300" dirty="0"/>
              <a:t/>
            </a:r>
            <a:br>
              <a:rPr lang="en" sz="2300" dirty="0"/>
            </a:br>
            <a:endParaRPr sz="2300" dirty="0"/>
          </a:p>
        </p:txBody>
      </p:sp>
      <p:sp>
        <p:nvSpPr>
          <p:cNvPr id="233" name="Google Shape;233;p43"/>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FFFFFF"/>
                </a:solidFill>
              </a:rPr>
              <a:t>Pedagogy of Equity</a:t>
            </a:r>
            <a:endParaRPr dirty="0">
              <a:solidFill>
                <a:srgbClr val="FFFFFF"/>
              </a:solidFill>
            </a:endParaRPr>
          </a:p>
          <a:p>
            <a:pPr marL="0" lvl="0" indent="0" algn="l" rtl="0">
              <a:spcBef>
                <a:spcPts val="0"/>
              </a:spcBef>
              <a:spcAft>
                <a:spcPts val="0"/>
              </a:spcAft>
              <a:buNone/>
            </a:pPr>
            <a:endParaRPr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2050" name="Picture 2" title="MPS equity framework logo: Families as Education Part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218" y="616527"/>
            <a:ext cx="1109696" cy="107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Google Shape;240;p44"/>
          <p:cNvSpPr txBox="1">
            <a:spLocks noGrp="1"/>
          </p:cNvSpPr>
          <p:nvPr>
            <p:ph type="body" idx="1"/>
          </p:nvPr>
        </p:nvSpPr>
        <p:spPr>
          <a:xfrm>
            <a:off x="265650" y="613125"/>
            <a:ext cx="77595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434343"/>
              </a:buClr>
              <a:buSzPts val="2300"/>
              <a:buChar char="●"/>
            </a:pPr>
            <a:r>
              <a:rPr lang="en" sz="2300" dirty="0">
                <a:solidFill>
                  <a:srgbClr val="434343"/>
                </a:solidFill>
              </a:rPr>
              <a:t>Parents want to be </a:t>
            </a:r>
            <a:r>
              <a:rPr lang="en" sz="2300" b="1" dirty="0">
                <a:solidFill>
                  <a:srgbClr val="00958F"/>
                </a:solidFill>
              </a:rPr>
              <a:t>partners</a:t>
            </a:r>
            <a:r>
              <a:rPr lang="en" sz="2300" dirty="0">
                <a:solidFill>
                  <a:srgbClr val="434343"/>
                </a:solidFill>
              </a:rPr>
              <a:t> in their child’s education, but need schoolwide structures to support them in this role.  </a:t>
            </a:r>
            <a:endParaRPr sz="2300" dirty="0">
              <a:solidFill>
                <a:srgbClr val="434343"/>
              </a:solidFill>
            </a:endParaRPr>
          </a:p>
          <a:p>
            <a:pPr marL="457200" lvl="0" indent="-374650" algn="l" rtl="0">
              <a:spcBef>
                <a:spcPts val="0"/>
              </a:spcBef>
              <a:spcAft>
                <a:spcPts val="0"/>
              </a:spcAft>
              <a:buClr>
                <a:srgbClr val="434343"/>
              </a:buClr>
              <a:buSzPts val="2300"/>
              <a:buChar char="●"/>
            </a:pPr>
            <a:r>
              <a:rPr lang="en" sz="2300" dirty="0">
                <a:solidFill>
                  <a:srgbClr val="434343"/>
                </a:solidFill>
              </a:rPr>
              <a:t>Parents seek more </a:t>
            </a:r>
            <a:r>
              <a:rPr lang="en" sz="2300" b="1" dirty="0">
                <a:solidFill>
                  <a:srgbClr val="00958F"/>
                </a:solidFill>
              </a:rPr>
              <a:t>positive communication</a:t>
            </a:r>
            <a:r>
              <a:rPr lang="en" sz="2300" dirty="0">
                <a:solidFill>
                  <a:srgbClr val="434343"/>
                </a:solidFill>
              </a:rPr>
              <a:t> from the District and their child’s school.</a:t>
            </a:r>
            <a:endParaRPr sz="2300" dirty="0">
              <a:solidFill>
                <a:srgbClr val="434343"/>
              </a:solidFill>
            </a:endParaRPr>
          </a:p>
          <a:p>
            <a:pPr marL="457200" lvl="0" indent="-374650" algn="l" rtl="0">
              <a:spcBef>
                <a:spcPts val="0"/>
              </a:spcBef>
              <a:spcAft>
                <a:spcPts val="0"/>
              </a:spcAft>
              <a:buClr>
                <a:srgbClr val="434343"/>
              </a:buClr>
              <a:buSzPts val="2300"/>
              <a:buChar char="●"/>
            </a:pPr>
            <a:r>
              <a:rPr lang="en" sz="2300" dirty="0">
                <a:solidFill>
                  <a:srgbClr val="434343"/>
                </a:solidFill>
              </a:rPr>
              <a:t>Parents want to be able to communicate with school staff, but often do not find </a:t>
            </a:r>
            <a:r>
              <a:rPr lang="en" sz="2300" b="1" dirty="0">
                <a:solidFill>
                  <a:srgbClr val="00958F"/>
                </a:solidFill>
              </a:rPr>
              <a:t>multilingual staff or interpreters</a:t>
            </a:r>
            <a:r>
              <a:rPr lang="en" sz="2300" dirty="0">
                <a:solidFill>
                  <a:srgbClr val="434343"/>
                </a:solidFill>
              </a:rPr>
              <a:t> at MPS schools.</a:t>
            </a:r>
            <a:endParaRPr sz="2300" dirty="0">
              <a:solidFill>
                <a:srgbClr val="434343"/>
              </a:solidFill>
            </a:endParaRPr>
          </a:p>
          <a:p>
            <a:pPr marL="457200" lvl="0" indent="-374650" algn="l" rtl="0">
              <a:spcBef>
                <a:spcPts val="0"/>
              </a:spcBef>
              <a:spcAft>
                <a:spcPts val="0"/>
              </a:spcAft>
              <a:buClr>
                <a:srgbClr val="434343"/>
              </a:buClr>
              <a:buSzPts val="2300"/>
              <a:buChar char="●"/>
            </a:pPr>
            <a:r>
              <a:rPr lang="en" sz="2300" dirty="0">
                <a:solidFill>
                  <a:srgbClr val="434343"/>
                </a:solidFill>
              </a:rPr>
              <a:t>Parents find it essential that schools make their</a:t>
            </a:r>
            <a:r>
              <a:rPr lang="en" sz="2300" b="1" dirty="0">
                <a:solidFill>
                  <a:srgbClr val="00958F"/>
                </a:solidFill>
              </a:rPr>
              <a:t> cultures visible </a:t>
            </a:r>
            <a:r>
              <a:rPr lang="en" sz="2300" dirty="0">
                <a:solidFill>
                  <a:srgbClr val="434343"/>
                </a:solidFill>
              </a:rPr>
              <a:t>by creating and displaying culturally-specific works and  languages, and acknowledging important cultural holidays.</a:t>
            </a:r>
            <a:br>
              <a:rPr lang="en" sz="2300" dirty="0">
                <a:solidFill>
                  <a:srgbClr val="434343"/>
                </a:solidFill>
              </a:rPr>
            </a:br>
            <a:endParaRPr sz="2300" dirty="0">
              <a:solidFill>
                <a:srgbClr val="434343"/>
              </a:solidFill>
            </a:endParaRPr>
          </a:p>
        </p:txBody>
      </p:sp>
      <p:sp>
        <p:nvSpPr>
          <p:cNvPr id="241" name="Google Shape;241;p44"/>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Families as Education Partners</a:t>
            </a: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3074" name="Picture 2" title="MPS equity framework logo: Equity in Ope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831" y="626445"/>
            <a:ext cx="1089042" cy="110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 name="Google Shape;248;p45"/>
          <p:cNvSpPr txBox="1">
            <a:spLocks noGrp="1"/>
          </p:cNvSpPr>
          <p:nvPr>
            <p:ph type="body" idx="1"/>
          </p:nvPr>
        </p:nvSpPr>
        <p:spPr>
          <a:xfrm>
            <a:off x="265650" y="613125"/>
            <a:ext cx="77904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solidFill>
                  <a:srgbClr val="434343"/>
                </a:solidFill>
              </a:rPr>
              <a:t>MPS must prioritize </a:t>
            </a:r>
            <a:r>
              <a:rPr lang="en" sz="2300" b="1">
                <a:solidFill>
                  <a:srgbClr val="00958F"/>
                </a:solidFill>
              </a:rPr>
              <a:t>hiring staff who represent the students </a:t>
            </a:r>
            <a:r>
              <a:rPr lang="en" sz="2300">
                <a:solidFill>
                  <a:srgbClr val="434343"/>
                </a:solidFill>
              </a:rPr>
              <a:t>who attend schools in the District.</a:t>
            </a:r>
            <a:endParaRPr sz="2300">
              <a:solidFill>
                <a:srgbClr val="434343"/>
              </a:solidFill>
            </a:endParaRPr>
          </a:p>
          <a:p>
            <a:pPr marL="457200" lvl="0" indent="-374650" algn="l" rtl="0">
              <a:spcBef>
                <a:spcPts val="0"/>
              </a:spcBef>
              <a:spcAft>
                <a:spcPts val="0"/>
              </a:spcAft>
              <a:buSzPts val="2300"/>
              <a:buChar char="●"/>
            </a:pPr>
            <a:r>
              <a:rPr lang="en" sz="2300">
                <a:solidFill>
                  <a:srgbClr val="434343"/>
                </a:solidFill>
              </a:rPr>
              <a:t>Parents want MPS </a:t>
            </a:r>
            <a:r>
              <a:rPr lang="en" sz="2300" b="1">
                <a:solidFill>
                  <a:srgbClr val="00958F"/>
                </a:solidFill>
              </a:rPr>
              <a:t>staff to know more</a:t>
            </a:r>
            <a:r>
              <a:rPr lang="en" sz="2300">
                <a:solidFill>
                  <a:srgbClr val="434343"/>
                </a:solidFill>
              </a:rPr>
              <a:t> about their students’ cultural histories, values, and practices.</a:t>
            </a:r>
            <a:endParaRPr sz="2300">
              <a:solidFill>
                <a:srgbClr val="434343"/>
              </a:solidFill>
            </a:endParaRPr>
          </a:p>
          <a:p>
            <a:pPr marL="457200" lvl="0" indent="-381000" algn="l" rtl="0">
              <a:spcBef>
                <a:spcPts val="0"/>
              </a:spcBef>
              <a:spcAft>
                <a:spcPts val="0"/>
              </a:spcAft>
              <a:buSzPts val="2400"/>
              <a:buChar char="●"/>
            </a:pPr>
            <a:r>
              <a:rPr lang="en" sz="2300">
                <a:solidFill>
                  <a:srgbClr val="434343"/>
                </a:solidFill>
              </a:rPr>
              <a:t>It is important to many parents that MPS provide </a:t>
            </a:r>
            <a:r>
              <a:rPr lang="en" sz="2300" b="1">
                <a:solidFill>
                  <a:srgbClr val="00958F"/>
                </a:solidFill>
              </a:rPr>
              <a:t>transportation </a:t>
            </a:r>
            <a:r>
              <a:rPr lang="en" sz="2300">
                <a:solidFill>
                  <a:srgbClr val="434343"/>
                </a:solidFill>
              </a:rPr>
              <a:t>to all students.</a:t>
            </a:r>
            <a:r>
              <a:rPr lang="en"/>
              <a:t>  </a:t>
            </a:r>
            <a:br>
              <a:rPr lang="en"/>
            </a:br>
            <a:endParaRPr/>
          </a:p>
        </p:txBody>
      </p:sp>
      <p:sp>
        <p:nvSpPr>
          <p:cNvPr id="249" name="Google Shape;249;p45"/>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Equity in Operations</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257" name="Google Shape;257;p46" title="PPE Video screengrab"/>
          <p:cNvPicPr preferRelativeResize="0"/>
          <p:nvPr/>
        </p:nvPicPr>
        <p:blipFill rotWithShape="1">
          <a:blip r:embed="rId3">
            <a:alphaModFix/>
          </a:blip>
          <a:srcRect b="10246"/>
          <a:stretch/>
        </p:blipFill>
        <p:spPr>
          <a:xfrm>
            <a:off x="1151400" y="780651"/>
            <a:ext cx="6841225" cy="3737562"/>
          </a:xfrm>
          <a:prstGeom prst="rect">
            <a:avLst/>
          </a:prstGeom>
          <a:noFill/>
          <a:ln>
            <a:noFill/>
          </a:ln>
        </p:spPr>
      </p:pic>
      <p:sp>
        <p:nvSpPr>
          <p:cNvPr id="256" name="Google Shape;256;p46"/>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Parent Presentations</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62" name="Google Shape;262;p47"/>
          <p:cNvSpPr txBox="1">
            <a:spLocks noGrp="1"/>
          </p:cNvSpPr>
          <p:nvPr>
            <p:ph type="body" idx="1"/>
          </p:nvPr>
        </p:nvSpPr>
        <p:spPr>
          <a:xfrm>
            <a:off x="265650" y="6131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3000" b="1" dirty="0"/>
              <a:t>ALL</a:t>
            </a:r>
            <a:r>
              <a:rPr lang="en" sz="3000" dirty="0"/>
              <a:t> PPE Parent groups made it clear:</a:t>
            </a:r>
            <a:endParaRPr sz="3000" dirty="0"/>
          </a:p>
          <a:p>
            <a:pPr marL="0" lvl="0" indent="0" algn="ctr" rtl="0">
              <a:spcBef>
                <a:spcPts val="0"/>
              </a:spcBef>
              <a:spcAft>
                <a:spcPts val="0"/>
              </a:spcAft>
              <a:buNone/>
            </a:pPr>
            <a:r>
              <a:rPr lang="en" sz="3000" dirty="0"/>
              <a:t> they expect action from MPS in response to their research and recommendations </a:t>
            </a:r>
            <a:endParaRPr sz="3000" dirty="0"/>
          </a:p>
        </p:txBody>
      </p:sp>
      <p:sp>
        <p:nvSpPr>
          <p:cNvPr id="263" name="Google Shape;263;p47"/>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MPS Responsibility and Accountability	</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68" name="Google Shape;268;p48"/>
          <p:cNvSpPr txBox="1">
            <a:spLocks noGrp="1"/>
          </p:cNvSpPr>
          <p:nvPr>
            <p:ph type="title"/>
          </p:nvPr>
        </p:nvSpPr>
        <p:spPr>
          <a:xfrm>
            <a:off x="76200" y="1532600"/>
            <a:ext cx="8991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dirty="0"/>
              <a:t>Facilitating Systems Change: </a:t>
            </a:r>
            <a:endParaRPr dirty="0"/>
          </a:p>
          <a:p>
            <a:pPr marL="0" lvl="0" indent="0" algn="ctr" rtl="0">
              <a:lnSpc>
                <a:spcPct val="100000"/>
              </a:lnSpc>
              <a:spcBef>
                <a:spcPts val="0"/>
              </a:spcBef>
              <a:spcAft>
                <a:spcPts val="0"/>
              </a:spcAft>
              <a:buSzPts val="4800"/>
              <a:buNone/>
            </a:pPr>
            <a:r>
              <a:rPr lang="en" dirty="0"/>
              <a:t>What does it take?</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TextBox 3">
            <a:extLst>
              <a:ext uri="{FF2B5EF4-FFF2-40B4-BE49-F238E27FC236}">
                <a16:creationId xmlns:a16="http://schemas.microsoft.com/office/drawing/2014/main" xmlns="" id="{A626C63C-CAE1-4711-B7DF-7F8C47CDA60B}"/>
              </a:ext>
            </a:extLst>
          </p:cNvPr>
          <p:cNvSpPr txBox="1"/>
          <p:nvPr/>
        </p:nvSpPr>
        <p:spPr>
          <a:xfrm>
            <a:off x="1285064" y="4425244"/>
            <a:ext cx="6940296"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Available on our webpage: </a:t>
            </a:r>
            <a:r>
              <a:rPr lang="en-US" dirty="0">
                <a:latin typeface="Calibri" panose="020F0502020204030204" pitchFamily="34" charset="0"/>
                <a:cs typeface="Calibri" panose="020F0502020204030204" pitchFamily="34" charset="0"/>
                <a:hlinkClick r:id="rId3"/>
              </a:rPr>
              <a:t>https://rea.mpls.k12.mn.us/parent_participatory_evaluation</a:t>
            </a:r>
            <a:endParaRPr lang="en-US" dirty="0">
              <a:latin typeface="Calibri" panose="020F0502020204030204" pitchFamily="34" charset="0"/>
              <a:cs typeface="Calibri" panose="020F0502020204030204" pitchFamily="34" charset="0"/>
            </a:endParaRPr>
          </a:p>
        </p:txBody>
      </p:sp>
      <p:pic>
        <p:nvPicPr>
          <p:cNvPr id="273" name="Google Shape;273;p49" title="MPS video screengrab"/>
          <p:cNvPicPr preferRelativeResize="0"/>
          <p:nvPr/>
        </p:nvPicPr>
        <p:blipFill>
          <a:blip r:embed="rId4">
            <a:alphaModFix/>
          </a:blip>
          <a:stretch>
            <a:fillRect/>
          </a:stretch>
        </p:blipFill>
        <p:spPr>
          <a:xfrm>
            <a:off x="1285064" y="702637"/>
            <a:ext cx="6573872" cy="3738230"/>
          </a:xfrm>
          <a:prstGeom prst="rect">
            <a:avLst/>
          </a:prstGeom>
          <a:noFill/>
          <a:ln>
            <a:noFill/>
          </a:ln>
        </p:spPr>
      </p:pic>
      <p:sp>
        <p:nvSpPr>
          <p:cNvPr id="2" name="Title 1">
            <a:extLst>
              <a:ext uri="{FF2B5EF4-FFF2-40B4-BE49-F238E27FC236}">
                <a16:creationId xmlns:a16="http://schemas.microsoft.com/office/drawing/2014/main" xmlns="" id="{26DEE31B-3D43-4BDB-9478-14E93FF0504D}"/>
              </a:ext>
            </a:extLst>
          </p:cNvPr>
          <p:cNvSpPr>
            <a:spLocks noGrp="1"/>
          </p:cNvSpPr>
          <p:nvPr>
            <p:ph type="title"/>
          </p:nvPr>
        </p:nvSpPr>
        <p:spPr/>
        <p:txBody>
          <a:bodyPr/>
          <a:lstStyle/>
          <a:p>
            <a:r>
              <a:rPr lang="en-US" dirty="0"/>
              <a:t>Commitment from Leadership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80" name="Google Shape;280;p50"/>
          <p:cNvSpPr txBox="1"/>
          <p:nvPr/>
        </p:nvSpPr>
        <p:spPr>
          <a:xfrm>
            <a:off x="4639885" y="461423"/>
            <a:ext cx="4504116" cy="33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600"/>
              </a:spcAft>
              <a:buNone/>
            </a:pPr>
            <a:r>
              <a:rPr lang="en" sz="2000" b="1" dirty="0">
                <a:solidFill>
                  <a:srgbClr val="850C70"/>
                </a:solidFill>
                <a:latin typeface="Calibri"/>
                <a:ea typeface="Calibri"/>
                <a:cs typeface="Calibri"/>
                <a:sym typeface="Calibri"/>
              </a:rPr>
              <a:t>MPS Updates (Spring ‘20)</a:t>
            </a:r>
            <a:endParaRPr dirty="0">
              <a:latin typeface="Calibri"/>
              <a:ea typeface="Calibri"/>
              <a:cs typeface="Calibri"/>
              <a:sym typeface="Calibri"/>
            </a:endParaRPr>
          </a:p>
          <a:p>
            <a:pPr marL="457200" lvl="0" indent="-307975" algn="l" rtl="0">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Hired Video Storyteller to produce oral/visual communication in four languages </a:t>
            </a:r>
            <a:endParaRPr sz="1500" dirty="0">
              <a:solidFill>
                <a:srgbClr val="434343"/>
              </a:solidFill>
              <a:latin typeface="Calibri"/>
              <a:ea typeface="Calibri"/>
              <a:cs typeface="Calibri"/>
              <a:sym typeface="Calibri"/>
            </a:endParaRPr>
          </a:p>
          <a:p>
            <a:pPr marL="457200" lvl="0" indent="-307975" algn="l" rtl="0">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Included three pathways - American Indian, Hmong Language (new!), and Spanish Language - in Comprehensive District Design</a:t>
            </a:r>
            <a:endParaRPr sz="1500" dirty="0">
              <a:solidFill>
                <a:srgbClr val="434343"/>
              </a:solidFill>
              <a:latin typeface="Calibri"/>
              <a:ea typeface="Calibri"/>
              <a:cs typeface="Calibri"/>
              <a:sym typeface="Calibri"/>
            </a:endParaRPr>
          </a:p>
          <a:p>
            <a:pPr marL="457200" lvl="0" indent="-307975" algn="l" rtl="0">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Increased use of non-traditional communication channels to connect with families (e.g. Somos MPS podcast, WhatsApp, Facebook groups, community-led radio)</a:t>
            </a:r>
            <a:endParaRPr sz="1500" dirty="0">
              <a:solidFill>
                <a:srgbClr val="434343"/>
              </a:solidFill>
              <a:latin typeface="Calibri"/>
              <a:ea typeface="Calibri"/>
              <a:cs typeface="Calibri"/>
              <a:sym typeface="Calibri"/>
            </a:endParaRPr>
          </a:p>
          <a:p>
            <a:pPr marL="457200" lvl="0" indent="-307975" algn="l" rtl="0">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Released mandatory video training series for all staff on bullying</a:t>
            </a:r>
            <a:endParaRPr sz="1500" dirty="0">
              <a:solidFill>
                <a:srgbClr val="434343"/>
              </a:solidFill>
              <a:latin typeface="Calibri"/>
              <a:ea typeface="Calibri"/>
              <a:cs typeface="Calibri"/>
              <a:sym typeface="Calibri"/>
            </a:endParaRPr>
          </a:p>
          <a:p>
            <a:pPr marL="457200" lvl="0" indent="-307975" algn="l" rtl="0">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Amended the Minneapolis Federation of Teachers (MFT) union contract to integrate Restorative Practices districtwide starting August 2021</a:t>
            </a:r>
            <a:endParaRPr sz="1500" dirty="0">
              <a:solidFill>
                <a:srgbClr val="434343"/>
              </a:solidFill>
              <a:latin typeface="Calibri"/>
              <a:ea typeface="Calibri"/>
              <a:cs typeface="Calibri"/>
              <a:sym typeface="Calibri"/>
            </a:endParaRPr>
          </a:p>
          <a:p>
            <a:pPr marL="457200" lvl="0" indent="-307975" algn="l" rtl="0">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Empowered parent leadership in Special Education Advisory Committee to expand parent education, communication, and resources</a:t>
            </a:r>
            <a:endParaRPr sz="1500" dirty="0">
              <a:solidFill>
                <a:srgbClr val="434343"/>
              </a:solidFill>
              <a:latin typeface="Calibri"/>
              <a:ea typeface="Calibri"/>
              <a:cs typeface="Calibri"/>
              <a:sym typeface="Calibri"/>
            </a:endParaRPr>
          </a:p>
        </p:txBody>
      </p:sp>
      <p:cxnSp>
        <p:nvCxnSpPr>
          <p:cNvPr id="281" name="Google Shape;281;p50" title="thin line barrier"/>
          <p:cNvCxnSpPr/>
          <p:nvPr/>
        </p:nvCxnSpPr>
        <p:spPr>
          <a:xfrm>
            <a:off x="4579325" y="1147175"/>
            <a:ext cx="9300" cy="3403800"/>
          </a:xfrm>
          <a:prstGeom prst="straightConnector1">
            <a:avLst/>
          </a:prstGeom>
          <a:noFill/>
          <a:ln w="9525" cap="flat" cmpd="sng">
            <a:solidFill>
              <a:schemeClr val="dk2"/>
            </a:solidFill>
            <a:prstDash val="solid"/>
            <a:round/>
            <a:headEnd type="none" w="med" len="med"/>
            <a:tailEnd type="none" w="med" len="med"/>
          </a:ln>
        </p:spPr>
      </p:cxnSp>
      <p:sp>
        <p:nvSpPr>
          <p:cNvPr id="279" name="Google Shape;279;p50"/>
          <p:cNvSpPr txBox="1"/>
          <p:nvPr/>
        </p:nvSpPr>
        <p:spPr>
          <a:xfrm>
            <a:off x="176749" y="461423"/>
            <a:ext cx="4327385" cy="316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850C70"/>
                </a:solidFill>
                <a:latin typeface="Calibri"/>
                <a:ea typeface="Calibri"/>
                <a:cs typeface="Calibri"/>
                <a:sym typeface="Calibri"/>
              </a:rPr>
              <a:t>MPS Action Steps (Spring ‘19)</a:t>
            </a:r>
            <a:endParaRPr lang="en-US" sz="1100" dirty="0">
              <a:solidFill>
                <a:srgbClr val="850C70"/>
              </a:solidFill>
              <a:latin typeface="Calibri"/>
              <a:ea typeface="Calibri"/>
              <a:cs typeface="Calibri"/>
              <a:sym typeface="Calibri"/>
            </a:endParaRPr>
          </a:p>
          <a:p>
            <a:pPr marL="457200" lvl="0" indent="-307975" algn="l" rtl="0">
              <a:lnSpc>
                <a:spcPct val="100000"/>
              </a:lnSpc>
              <a:spcBef>
                <a:spcPts val="1000"/>
              </a:spcBef>
              <a:spcAft>
                <a:spcPts val="0"/>
              </a:spcAft>
              <a:buClr>
                <a:srgbClr val="434343"/>
              </a:buClr>
              <a:buSzPts val="1250"/>
              <a:buFont typeface="Calibri"/>
              <a:buChar char="●"/>
            </a:pPr>
            <a:r>
              <a:rPr lang="en-US" sz="1500" dirty="0">
                <a:solidFill>
                  <a:srgbClr val="434343"/>
                </a:solidFill>
                <a:latin typeface="Calibri"/>
                <a:ea typeface="Calibri"/>
                <a:cs typeface="Calibri"/>
                <a:sym typeface="Calibri"/>
              </a:rPr>
              <a:t>Increased budget for Interpretation and Translation services</a:t>
            </a:r>
          </a:p>
          <a:p>
            <a:pPr marL="457200" lvl="0" indent="-307975" algn="l" rtl="0">
              <a:lnSpc>
                <a:spcPct val="100000"/>
              </a:lnSpc>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Hired additional Recruitment and Retention Coordinator to increase staff of color</a:t>
            </a:r>
            <a:endParaRPr sz="1500" dirty="0">
              <a:solidFill>
                <a:srgbClr val="434343"/>
              </a:solidFill>
              <a:latin typeface="Calibri"/>
              <a:ea typeface="Calibri"/>
              <a:cs typeface="Calibri"/>
              <a:sym typeface="Calibri"/>
            </a:endParaRPr>
          </a:p>
          <a:p>
            <a:pPr marL="457200" lvl="0" indent="-307975" algn="l" rtl="0">
              <a:lnSpc>
                <a:spcPct val="100000"/>
              </a:lnSpc>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Increased budget for Arts department for more culturally-specific arts displays</a:t>
            </a:r>
            <a:endParaRPr sz="1500" dirty="0">
              <a:solidFill>
                <a:srgbClr val="434343"/>
              </a:solidFill>
              <a:latin typeface="Calibri"/>
              <a:ea typeface="Calibri"/>
              <a:cs typeface="Calibri"/>
              <a:sym typeface="Calibri"/>
            </a:endParaRPr>
          </a:p>
          <a:p>
            <a:pPr marL="457200" lvl="0" indent="-307975" algn="l" rtl="0">
              <a:lnSpc>
                <a:spcPct val="100000"/>
              </a:lnSpc>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Increased Special Education Cultural Liaisons working weeks to include projects that improve relevancy and accessibility of parent communication </a:t>
            </a:r>
            <a:endParaRPr sz="1500" dirty="0">
              <a:solidFill>
                <a:srgbClr val="434343"/>
              </a:solidFill>
              <a:latin typeface="Calibri"/>
              <a:ea typeface="Calibri"/>
              <a:cs typeface="Calibri"/>
              <a:sym typeface="Calibri"/>
            </a:endParaRPr>
          </a:p>
          <a:p>
            <a:pPr marL="457200" lvl="0" indent="-307975" algn="l" rtl="0">
              <a:lnSpc>
                <a:spcPct val="100000"/>
              </a:lnSpc>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Henry HS added a full time teacher for Hmong language course</a:t>
            </a:r>
            <a:endParaRPr sz="1500" dirty="0">
              <a:solidFill>
                <a:srgbClr val="434343"/>
              </a:solidFill>
              <a:latin typeface="Calibri"/>
              <a:ea typeface="Calibri"/>
              <a:cs typeface="Calibri"/>
              <a:sym typeface="Calibri"/>
            </a:endParaRPr>
          </a:p>
          <a:p>
            <a:pPr marL="457200" lvl="0" indent="-307975" algn="l" rtl="0">
              <a:lnSpc>
                <a:spcPct val="100000"/>
              </a:lnSpc>
              <a:spcBef>
                <a:spcPts val="0"/>
              </a:spcBef>
              <a:spcAft>
                <a:spcPts val="0"/>
              </a:spcAft>
              <a:buClr>
                <a:srgbClr val="434343"/>
              </a:buClr>
              <a:buSzPts val="1250"/>
              <a:buFont typeface="Calibri"/>
              <a:buChar char="●"/>
            </a:pPr>
            <a:r>
              <a:rPr lang="en" sz="1500" dirty="0">
                <a:solidFill>
                  <a:srgbClr val="434343"/>
                </a:solidFill>
                <a:latin typeface="Calibri"/>
                <a:ea typeface="Calibri"/>
                <a:cs typeface="Calibri"/>
                <a:sym typeface="Calibri"/>
              </a:rPr>
              <a:t>Heritage HS added a full time teacher for Somali Studies course</a:t>
            </a:r>
            <a:endParaRPr sz="1500" dirty="0">
              <a:solidFill>
                <a:srgbClr val="434343"/>
              </a:solidFill>
              <a:latin typeface="Calibri"/>
              <a:ea typeface="Calibri"/>
              <a:cs typeface="Calibri"/>
              <a:sym typeface="Calibri"/>
            </a:endParaRPr>
          </a:p>
        </p:txBody>
      </p:sp>
      <p:sp>
        <p:nvSpPr>
          <p:cNvPr id="278" name="Google Shape;278;p50"/>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Have Findings Produced Change?</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87" name="Google Shape;287;p51"/>
          <p:cNvSpPr txBox="1"/>
          <p:nvPr/>
        </p:nvSpPr>
        <p:spPr>
          <a:xfrm>
            <a:off x="4910272" y="4772225"/>
            <a:ext cx="3796800" cy="301800"/>
          </a:xfrm>
          <a:prstGeom prst="rect">
            <a:avLst/>
          </a:prstGeom>
          <a:noFill/>
          <a:ln>
            <a:noFill/>
          </a:ln>
        </p:spPr>
        <p:txBody>
          <a:bodyPr spcFirstLastPara="1" wrap="square" lIns="91425" tIns="91425" rIns="91425" bIns="91425" anchor="t" anchorCtr="0">
            <a:noAutofit/>
          </a:bodyPr>
          <a:lstStyle/>
          <a:p>
            <a:pPr marL="38100" marR="38100" lvl="0" indent="0" algn="l" rtl="0">
              <a:lnSpc>
                <a:spcPct val="115000"/>
              </a:lnSpc>
              <a:spcBef>
                <a:spcPts val="0"/>
              </a:spcBef>
              <a:spcAft>
                <a:spcPts val="0"/>
              </a:spcAft>
              <a:buClr>
                <a:srgbClr val="000000"/>
              </a:buClr>
              <a:buSzPts val="1200"/>
              <a:buFont typeface="Arial"/>
              <a:buNone/>
            </a:pPr>
            <a:r>
              <a:rPr lang="en" sz="1200" b="0" i="0" u="none" strike="noStrike" cap="none" dirty="0">
                <a:solidFill>
                  <a:schemeClr val="dk1"/>
                </a:solidFill>
                <a:latin typeface="Calibri"/>
                <a:ea typeface="Calibri"/>
                <a:cs typeface="Calibri"/>
                <a:sym typeface="Calibri"/>
              </a:rPr>
              <a:t>Systems Change Framework (Kania, Kramer, Senge 2018)</a:t>
            </a:r>
            <a:endParaRPr sz="1200" b="0" i="0" u="none" strike="noStrike" cap="none" dirty="0">
              <a:solidFill>
                <a:srgbClr val="000000"/>
              </a:solidFill>
              <a:latin typeface="Arial"/>
              <a:ea typeface="Arial"/>
              <a:cs typeface="Arial"/>
              <a:sym typeface="Arial"/>
            </a:endParaRPr>
          </a:p>
        </p:txBody>
      </p:sp>
      <p:pic>
        <p:nvPicPr>
          <p:cNvPr id="288" name="Google Shape;288;p51" descr="Top: Advocate for community driven solutions&#10;Middle: Build relationships and redistribute power&#10;Bottom: Shift mindsets" title="Upside down pyramid"/>
          <p:cNvPicPr preferRelativeResize="0"/>
          <p:nvPr/>
        </p:nvPicPr>
        <p:blipFill rotWithShape="1">
          <a:blip r:embed="rId3">
            <a:alphaModFix/>
          </a:blip>
          <a:srcRect l="2955" r="1396"/>
          <a:stretch/>
        </p:blipFill>
        <p:spPr>
          <a:xfrm>
            <a:off x="1636737" y="548825"/>
            <a:ext cx="5870551" cy="4299600"/>
          </a:xfrm>
          <a:prstGeom prst="rect">
            <a:avLst/>
          </a:prstGeom>
          <a:noFill/>
          <a:ln>
            <a:noFill/>
          </a:ln>
        </p:spPr>
      </p:pic>
      <p:sp>
        <p:nvSpPr>
          <p:cNvPr id="286" name="Google Shape;286;p51"/>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Systems Change Framework</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93" name="Google Shape;293;p52"/>
          <p:cNvSpPr txBox="1">
            <a:spLocks noGrp="1"/>
          </p:cNvSpPr>
          <p:nvPr>
            <p:ph type="body" idx="1"/>
          </p:nvPr>
        </p:nvSpPr>
        <p:spPr>
          <a:xfrm>
            <a:off x="92825" y="613125"/>
            <a:ext cx="8693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b="1" dirty="0">
                <a:solidFill>
                  <a:srgbClr val="850C70"/>
                </a:solidFill>
              </a:rPr>
              <a:t>4. Special Education: Parents of students in Special Education programming want to better understand Special Education services and the progress their child is making. </a:t>
            </a:r>
            <a:endParaRPr sz="2200" b="1" dirty="0">
              <a:solidFill>
                <a:srgbClr val="850C70"/>
              </a:solidFill>
            </a:endParaRPr>
          </a:p>
          <a:p>
            <a:pPr marL="0" lvl="0" indent="0" algn="l" rtl="0">
              <a:lnSpc>
                <a:spcPct val="100000"/>
              </a:lnSpc>
              <a:spcBef>
                <a:spcPts val="1000"/>
              </a:spcBef>
              <a:spcAft>
                <a:spcPts val="0"/>
              </a:spcAft>
              <a:buNone/>
            </a:pPr>
            <a:r>
              <a:rPr lang="en" sz="2100" b="1" dirty="0">
                <a:solidFill>
                  <a:schemeClr val="dk1"/>
                </a:solidFill>
              </a:rPr>
              <a:t>Parents need support from MPS to ensure parents can partner with their child’s school to support their child’s Special Education needs.</a:t>
            </a:r>
            <a:endParaRPr sz="2100" b="1" dirty="0">
              <a:solidFill>
                <a:schemeClr val="dk1"/>
              </a:solidFill>
            </a:endParaRPr>
          </a:p>
          <a:p>
            <a:pPr marL="0" lvl="0" indent="0" algn="l" rtl="0">
              <a:lnSpc>
                <a:spcPct val="100000"/>
              </a:lnSpc>
              <a:spcBef>
                <a:spcPts val="0"/>
              </a:spcBef>
              <a:spcAft>
                <a:spcPts val="0"/>
              </a:spcAft>
              <a:buNone/>
            </a:pPr>
            <a:endParaRPr sz="2100" b="1" dirty="0">
              <a:solidFill>
                <a:schemeClr val="dk1"/>
              </a:solidFill>
            </a:endParaRPr>
          </a:p>
          <a:p>
            <a:pPr marL="0" lvl="0" indent="0" algn="l" rtl="0">
              <a:lnSpc>
                <a:spcPct val="100000"/>
              </a:lnSpc>
              <a:spcBef>
                <a:spcPts val="0"/>
              </a:spcBef>
              <a:spcAft>
                <a:spcPts val="0"/>
              </a:spcAft>
              <a:buNone/>
            </a:pPr>
            <a:r>
              <a:rPr lang="en" sz="2100" dirty="0">
                <a:solidFill>
                  <a:schemeClr val="dk1"/>
                </a:solidFill>
              </a:rPr>
              <a:t>For parents, this means:</a:t>
            </a:r>
            <a:endParaRPr sz="2100" dirty="0">
              <a:solidFill>
                <a:schemeClr val="dk1"/>
              </a:solidFill>
            </a:endParaRPr>
          </a:p>
          <a:p>
            <a:pPr marL="0" lvl="0" indent="0" algn="l" rtl="0">
              <a:lnSpc>
                <a:spcPct val="100000"/>
              </a:lnSpc>
              <a:spcBef>
                <a:spcPts val="0"/>
              </a:spcBef>
              <a:spcAft>
                <a:spcPts val="0"/>
              </a:spcAft>
              <a:buNone/>
            </a:pPr>
            <a:r>
              <a:rPr lang="en" sz="2100" dirty="0">
                <a:solidFill>
                  <a:schemeClr val="dk1"/>
                </a:solidFill>
              </a:rPr>
              <a:t>(1) Provide parent trainings to help parents understand Special Education services, (2) set attainable goals and communicate progress with parents; (3) accurately estimate and deliver on needed services of academic and behavior support, (4) ensure documentation (e.g. IEPs) are in accessible language, and (5) hire culturally representative staff.</a:t>
            </a:r>
            <a:endParaRPr sz="4300" dirty="0">
              <a:solidFill>
                <a:schemeClr val="dk2"/>
              </a:solidFill>
            </a:endParaRPr>
          </a:p>
        </p:txBody>
      </p:sp>
      <p:sp>
        <p:nvSpPr>
          <p:cNvPr id="294" name="Google Shape;294;p52"/>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Diving into the Special Education Memo</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107" name="Google Shape;107;p26"/>
          <p:cNvSpPr txBox="1"/>
          <p:nvPr/>
        </p:nvSpPr>
        <p:spPr>
          <a:xfrm>
            <a:off x="4542950" y="3207625"/>
            <a:ext cx="2274900" cy="141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400" dirty="0">
                <a:solidFill>
                  <a:srgbClr val="FFFFFF"/>
                </a:solidFill>
                <a:latin typeface="Calibri"/>
                <a:ea typeface="Calibri"/>
                <a:cs typeface="Calibri"/>
                <a:sym typeface="Calibri"/>
              </a:rPr>
              <a:t>Minneapolis Public Schools</a:t>
            </a:r>
            <a:endParaRPr sz="2400"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800"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Calibri"/>
              <a:ea typeface="Calibri"/>
              <a:cs typeface="Calibri"/>
              <a:sym typeface="Calibri"/>
            </a:endParaRPr>
          </a:p>
        </p:txBody>
      </p:sp>
      <p:sp>
        <p:nvSpPr>
          <p:cNvPr id="106" name="Google Shape;106;p26"/>
          <p:cNvSpPr txBox="1"/>
          <p:nvPr/>
        </p:nvSpPr>
        <p:spPr>
          <a:xfrm>
            <a:off x="84875" y="87050"/>
            <a:ext cx="4345200" cy="195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4000" i="0" u="none" strike="noStrike" cap="none" dirty="0">
                <a:solidFill>
                  <a:srgbClr val="FFFFFF"/>
                </a:solidFill>
                <a:latin typeface="Calibri"/>
                <a:ea typeface="Calibri"/>
                <a:cs typeface="Calibri"/>
                <a:sym typeface="Calibri"/>
              </a:rPr>
              <a:t>Parent Participatory </a:t>
            </a:r>
            <a:r>
              <a:rPr lang="en" sz="4000" i="0" u="none" strike="noStrike" cap="none" dirty="0" smtClean="0">
                <a:solidFill>
                  <a:srgbClr val="FFFFFF"/>
                </a:solidFill>
                <a:latin typeface="Calibri"/>
                <a:ea typeface="Calibri"/>
                <a:cs typeface="Calibri"/>
                <a:sym typeface="Calibri"/>
              </a:rPr>
              <a:t>Evaluation</a:t>
            </a:r>
            <a:endParaRPr sz="4000"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aphicFrame>
        <p:nvGraphicFramePr>
          <p:cNvPr id="300" name="Google Shape;300;p53" title="MPS Response checklist"/>
          <p:cNvGraphicFramePr/>
          <p:nvPr>
            <p:extLst>
              <p:ext uri="{D42A27DB-BD31-4B8C-83A1-F6EECF244321}">
                <p14:modId xmlns:p14="http://schemas.microsoft.com/office/powerpoint/2010/main" val="1244885707"/>
              </p:ext>
            </p:extLst>
          </p:nvPr>
        </p:nvGraphicFramePr>
        <p:xfrm>
          <a:off x="92842" y="655155"/>
          <a:ext cx="8891832" cy="4401755"/>
        </p:xfrm>
        <a:graphic>
          <a:graphicData uri="http://schemas.openxmlformats.org/drawingml/2006/table">
            <a:tbl>
              <a:tblPr>
                <a:noFill/>
                <a:tableStyleId>{82C73838-BB3C-493D-80A7-5FF954435360}</a:tableStyleId>
              </a:tblPr>
              <a:tblGrid>
                <a:gridCol w="1695082">
                  <a:extLst>
                    <a:ext uri="{9D8B030D-6E8A-4147-A177-3AD203B41FA5}">
                      <a16:colId xmlns:a16="http://schemas.microsoft.com/office/drawing/2014/main" xmlns="" val="20000"/>
                    </a:ext>
                  </a:extLst>
                </a:gridCol>
                <a:gridCol w="1776975">
                  <a:extLst>
                    <a:ext uri="{9D8B030D-6E8A-4147-A177-3AD203B41FA5}">
                      <a16:colId xmlns:a16="http://schemas.microsoft.com/office/drawing/2014/main" xmlns="" val="20001"/>
                    </a:ext>
                  </a:extLst>
                </a:gridCol>
                <a:gridCol w="1184775">
                  <a:extLst>
                    <a:ext uri="{9D8B030D-6E8A-4147-A177-3AD203B41FA5}">
                      <a16:colId xmlns:a16="http://schemas.microsoft.com/office/drawing/2014/main" xmlns="" val="20002"/>
                    </a:ext>
                  </a:extLst>
                </a:gridCol>
                <a:gridCol w="4235000">
                  <a:extLst>
                    <a:ext uri="{9D8B030D-6E8A-4147-A177-3AD203B41FA5}">
                      <a16:colId xmlns:a16="http://schemas.microsoft.com/office/drawing/2014/main" xmlns="" val="20003"/>
                    </a:ext>
                  </a:extLst>
                </a:gridCol>
              </a:tblGrid>
              <a:tr h="523132">
                <a:tc>
                  <a:txBody>
                    <a:bodyPr/>
                    <a:lstStyle/>
                    <a:p>
                      <a:pPr marL="0" lvl="0" indent="0" algn="ctr" rtl="0">
                        <a:spcBef>
                          <a:spcPts val="0"/>
                        </a:spcBef>
                        <a:spcAft>
                          <a:spcPts val="0"/>
                        </a:spcAft>
                        <a:buNone/>
                      </a:pPr>
                      <a:r>
                        <a:rPr lang="en" sz="1200" b="1" dirty="0">
                          <a:solidFill>
                            <a:srgbClr val="FFFFFF"/>
                          </a:solidFill>
                          <a:latin typeface="Calibri"/>
                          <a:ea typeface="Calibri"/>
                          <a:cs typeface="Calibri"/>
                          <a:sym typeface="Calibri"/>
                        </a:rPr>
                        <a:t>PPE</a:t>
                      </a:r>
                      <a:endParaRPr sz="1200" b="1" dirty="0">
                        <a:solidFill>
                          <a:srgbClr val="FFFFFF"/>
                        </a:solidFill>
                        <a:latin typeface="Calibri"/>
                        <a:ea typeface="Calibri"/>
                        <a:cs typeface="Calibri"/>
                        <a:sym typeface="Calibri"/>
                      </a:endParaRPr>
                    </a:p>
                    <a:p>
                      <a:pPr marL="0" lvl="0" indent="0" algn="ctr" rtl="0">
                        <a:spcBef>
                          <a:spcPts val="0"/>
                        </a:spcBef>
                        <a:spcAft>
                          <a:spcPts val="0"/>
                        </a:spcAft>
                        <a:buNone/>
                      </a:pPr>
                      <a:r>
                        <a:rPr lang="en" sz="1200" b="1" dirty="0">
                          <a:solidFill>
                            <a:srgbClr val="FFFFFF"/>
                          </a:solidFill>
                          <a:latin typeface="Calibri"/>
                          <a:ea typeface="Calibri"/>
                          <a:cs typeface="Calibri"/>
                          <a:sym typeface="Calibri"/>
                        </a:rPr>
                        <a:t>Recommendation</a:t>
                      </a:r>
                      <a:endParaRPr sz="1200" b="1" dirty="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tc>
                  <a:txBody>
                    <a:bodyPr/>
                    <a:lstStyle/>
                    <a:p>
                      <a:pPr marL="0" lvl="0" indent="0" algn="ctr" rtl="0">
                        <a:spcBef>
                          <a:spcPts val="0"/>
                        </a:spcBef>
                        <a:spcAft>
                          <a:spcPts val="0"/>
                        </a:spcAft>
                        <a:buNone/>
                      </a:pPr>
                      <a:r>
                        <a:rPr lang="en" sz="1200" b="1" dirty="0">
                          <a:solidFill>
                            <a:srgbClr val="FFFFFF"/>
                          </a:solidFill>
                          <a:latin typeface="Calibri"/>
                          <a:ea typeface="Calibri"/>
                          <a:cs typeface="Calibri"/>
                          <a:sym typeface="Calibri"/>
                        </a:rPr>
                        <a:t>MPS Identified</a:t>
                      </a:r>
                      <a:endParaRPr sz="1200" b="1" dirty="0">
                        <a:solidFill>
                          <a:srgbClr val="FFFFFF"/>
                        </a:solidFill>
                        <a:latin typeface="Calibri"/>
                        <a:ea typeface="Calibri"/>
                        <a:cs typeface="Calibri"/>
                        <a:sym typeface="Calibri"/>
                      </a:endParaRPr>
                    </a:p>
                    <a:p>
                      <a:pPr marL="0" lvl="0" indent="0" algn="ctr" rtl="0">
                        <a:spcBef>
                          <a:spcPts val="0"/>
                        </a:spcBef>
                        <a:spcAft>
                          <a:spcPts val="0"/>
                        </a:spcAft>
                        <a:buNone/>
                      </a:pPr>
                      <a:r>
                        <a:rPr lang="en" sz="1200" b="1" dirty="0">
                          <a:solidFill>
                            <a:srgbClr val="FFFFFF"/>
                          </a:solidFill>
                          <a:latin typeface="Calibri"/>
                          <a:ea typeface="Calibri"/>
                          <a:cs typeface="Calibri"/>
                          <a:sym typeface="Calibri"/>
                        </a:rPr>
                        <a:t>Tasks</a:t>
                      </a:r>
                      <a:endParaRPr sz="1200" b="1" dirty="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tc>
                  <a:txBody>
                    <a:bodyPr/>
                    <a:lstStyle/>
                    <a:p>
                      <a:pPr marL="0" lvl="0" indent="0" algn="ctr" rtl="0">
                        <a:spcBef>
                          <a:spcPts val="0"/>
                        </a:spcBef>
                        <a:spcAft>
                          <a:spcPts val="0"/>
                        </a:spcAft>
                        <a:buNone/>
                      </a:pPr>
                      <a:r>
                        <a:rPr lang="en" sz="1200" b="1" dirty="0">
                          <a:solidFill>
                            <a:srgbClr val="FFFFFF"/>
                          </a:solidFill>
                          <a:latin typeface="Calibri"/>
                          <a:ea typeface="Calibri"/>
                          <a:cs typeface="Calibri"/>
                          <a:sym typeface="Calibri"/>
                        </a:rPr>
                        <a:t>Completed?</a:t>
                      </a:r>
                      <a:endParaRPr sz="1200" b="1" dirty="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tc>
                  <a:txBody>
                    <a:bodyPr/>
                    <a:lstStyle/>
                    <a:p>
                      <a:pPr marL="0" lvl="0" indent="0" algn="l" rtl="0">
                        <a:spcBef>
                          <a:spcPts val="0"/>
                        </a:spcBef>
                        <a:spcAft>
                          <a:spcPts val="0"/>
                        </a:spcAft>
                        <a:buNone/>
                      </a:pPr>
                      <a:r>
                        <a:rPr lang="en" sz="1200" b="1" dirty="0">
                          <a:solidFill>
                            <a:srgbClr val="FFFFFF"/>
                          </a:solidFill>
                          <a:latin typeface="Calibri"/>
                          <a:ea typeface="Calibri"/>
                          <a:cs typeface="Calibri"/>
                          <a:sym typeface="Calibri"/>
                        </a:rPr>
                        <a:t>Comments</a:t>
                      </a:r>
                      <a:endParaRPr sz="1200" b="1" dirty="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extLst>
                  <a:ext uri="{0D108BD9-81ED-4DB2-BD59-A6C34878D82A}">
                    <a16:rowId xmlns:a16="http://schemas.microsoft.com/office/drawing/2014/main" xmlns="" val="10000"/>
                  </a:ext>
                </a:extLst>
              </a:tr>
              <a:tr h="889190">
                <a:tc rowSpan="4">
                  <a:txBody>
                    <a:bodyPr/>
                    <a:lstStyle/>
                    <a:p>
                      <a:pPr marL="0" lvl="0" indent="0" algn="l" rtl="0">
                        <a:spcBef>
                          <a:spcPts val="0"/>
                        </a:spcBef>
                        <a:spcAft>
                          <a:spcPts val="0"/>
                        </a:spcAft>
                        <a:buNone/>
                      </a:pPr>
                      <a:r>
                        <a:rPr lang="en" sz="1200">
                          <a:latin typeface="Calibri"/>
                          <a:ea typeface="Calibri"/>
                          <a:cs typeface="Calibri"/>
                          <a:sym typeface="Calibri"/>
                        </a:rPr>
                        <a:t>Parents need support from MPS to ensure parents can partner with their child’s school to support their child’s Special Education needs.</a:t>
                      </a: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Adapt the Parental Rights document into a short video</a:t>
                      </a:r>
                      <a:endParaRPr sz="12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PPE team and Special Education Advisory Council ranked their priorities and made the decision to start with an informative video on Hennepin County resources.  This is located on our Parent Page.</a:t>
                      </a: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xmlns="" val="10001"/>
                  </a:ext>
                </a:extLst>
              </a:tr>
              <a:tr h="691592">
                <a:tc vMerge="1">
                  <a:txBody>
                    <a:bodyPr/>
                    <a:lstStyle/>
                    <a:p>
                      <a:endParaRPr lang="en-US"/>
                    </a:p>
                  </a:txBody>
                  <a:tcPr/>
                </a:tc>
                <a:tc>
                  <a:txBody>
                    <a:bodyPr/>
                    <a:lstStyle/>
                    <a:p>
                      <a:pPr marL="0" lvl="0" indent="0" algn="l" rtl="0">
                        <a:spcBef>
                          <a:spcPts val="0"/>
                        </a:spcBef>
                        <a:spcAft>
                          <a:spcPts val="0"/>
                        </a:spcAft>
                        <a:buNone/>
                      </a:pPr>
                      <a:r>
                        <a:rPr lang="en" sz="1200">
                          <a:latin typeface="Calibri"/>
                          <a:ea typeface="Calibri"/>
                          <a:cs typeface="Calibri"/>
                          <a:sym typeface="Calibri"/>
                        </a:rPr>
                        <a:t>Produce a glossary of Special Education terms in parent-friendly language</a:t>
                      </a: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 brochure titled “</a:t>
                      </a:r>
                      <a:r>
                        <a:rPr lang="en" sz="1200" i="1" u="sng">
                          <a:solidFill>
                            <a:schemeClr val="hlink"/>
                          </a:solidFill>
                          <a:latin typeface="Calibri"/>
                          <a:ea typeface="Calibri"/>
                          <a:cs typeface="Calibri"/>
                          <a:sym typeface="Calibri"/>
                          <a:hlinkClick r:id="rId3"/>
                        </a:rPr>
                        <a:t>What </a:t>
                      </a:r>
                      <a:r>
                        <a:rPr lang="en" sz="1200" u="sng">
                          <a:solidFill>
                            <a:schemeClr val="hlink"/>
                          </a:solidFill>
                          <a:latin typeface="Calibri"/>
                          <a:ea typeface="Calibri"/>
                          <a:cs typeface="Calibri"/>
                          <a:sym typeface="Calibri"/>
                          <a:hlinkClick r:id="rId3"/>
                        </a:rPr>
                        <a:t>Did They Say?</a:t>
                      </a:r>
                      <a:r>
                        <a:rPr lang="en" sz="1200">
                          <a:solidFill>
                            <a:schemeClr val="dk1"/>
                          </a:solidFill>
                          <a:latin typeface="Calibri"/>
                          <a:ea typeface="Calibri"/>
                          <a:cs typeface="Calibri"/>
                          <a:sym typeface="Calibri"/>
                        </a:rPr>
                        <a:t>” was created in partnership with our Special Education Advisory Council and PPE Leadership Group. </a:t>
                      </a: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xmlns="" val="10002"/>
                  </a:ext>
                </a:extLst>
              </a:tr>
              <a:tr h="810150">
                <a:tc vMerge="1">
                  <a:txBody>
                    <a:bodyPr/>
                    <a:lstStyle/>
                    <a:p>
                      <a:endParaRPr lang="en-US"/>
                    </a:p>
                  </a:txBody>
                  <a:tcPr/>
                </a:tc>
                <a:tc>
                  <a:txBody>
                    <a:bodyPr/>
                    <a:lstStyle/>
                    <a:p>
                      <a:pPr marL="0" lvl="0" indent="0" algn="l" rtl="0">
                        <a:spcBef>
                          <a:spcPts val="0"/>
                        </a:spcBef>
                        <a:spcAft>
                          <a:spcPts val="0"/>
                        </a:spcAft>
                        <a:buNone/>
                      </a:pPr>
                      <a:r>
                        <a:rPr lang="en" sz="1200">
                          <a:latin typeface="Calibri"/>
                          <a:ea typeface="Calibri"/>
                          <a:cs typeface="Calibri"/>
                          <a:sym typeface="Calibri"/>
                        </a:rPr>
                        <a:t>Develop a template to highlight stories of success with Minneapolis families</a:t>
                      </a: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Calibri"/>
                          <a:ea typeface="Calibri"/>
                          <a:cs typeface="Calibri"/>
                          <a:sym typeface="Calibri"/>
                        </a:rPr>
                        <a:t>This project is in progress. Committed to being sensitive to family privacy.</a:t>
                      </a: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xmlns="" val="10003"/>
                  </a:ext>
                </a:extLst>
              </a:tr>
              <a:tr h="1487691">
                <a:tc vMerge="1">
                  <a:txBody>
                    <a:bodyPr/>
                    <a:lstStyle/>
                    <a:p>
                      <a:endParaRPr lang="en-US"/>
                    </a:p>
                  </a:txBody>
                  <a:tcPr/>
                </a:tc>
                <a:tc>
                  <a:txBody>
                    <a:bodyPr/>
                    <a:lstStyle/>
                    <a:p>
                      <a:pPr marL="0" lvl="0" indent="0" algn="l" rtl="0">
                        <a:spcBef>
                          <a:spcPts val="0"/>
                        </a:spcBef>
                        <a:spcAft>
                          <a:spcPts val="0"/>
                        </a:spcAft>
                        <a:buNone/>
                      </a:pPr>
                      <a:r>
                        <a:rPr lang="en" sz="1200" dirty="0">
                          <a:latin typeface="Calibri"/>
                          <a:ea typeface="Calibri"/>
                          <a:cs typeface="Calibri"/>
                          <a:sym typeface="Calibri"/>
                        </a:rPr>
                        <a:t>Expand time for Special Education Cultural Liaisons to better support multilingual families through these communication projects</a:t>
                      </a:r>
                      <a:endParaRPr sz="12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We have been able to offer extended time as needed. Attended Special Education Parent Advisory Council meetings and provided additional parent support. </a:t>
                      </a:r>
                      <a:endParaRPr sz="12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pic>
        <p:nvPicPr>
          <p:cNvPr id="302" name="Google Shape;302;p53" title="checkmark"/>
          <p:cNvPicPr preferRelativeResize="0"/>
          <p:nvPr/>
        </p:nvPicPr>
        <p:blipFill rotWithShape="1">
          <a:blip r:embed="rId4">
            <a:alphaModFix/>
          </a:blip>
          <a:srcRect l="20441" t="26352" r="21798" b="31830"/>
          <a:stretch/>
        </p:blipFill>
        <p:spPr>
          <a:xfrm>
            <a:off x="3911864" y="4034483"/>
            <a:ext cx="581125" cy="453875"/>
          </a:xfrm>
          <a:prstGeom prst="rect">
            <a:avLst/>
          </a:prstGeom>
          <a:noFill/>
          <a:ln>
            <a:noFill/>
          </a:ln>
        </p:spPr>
      </p:pic>
      <p:pic>
        <p:nvPicPr>
          <p:cNvPr id="304" name="Google Shape;304;p53" title="clock"/>
          <p:cNvPicPr preferRelativeResize="0"/>
          <p:nvPr/>
        </p:nvPicPr>
        <p:blipFill>
          <a:blip r:embed="rId5">
            <a:alphaModFix/>
          </a:blip>
          <a:stretch>
            <a:fillRect/>
          </a:stretch>
        </p:blipFill>
        <p:spPr>
          <a:xfrm>
            <a:off x="3848639" y="2860576"/>
            <a:ext cx="644350" cy="644350"/>
          </a:xfrm>
          <a:prstGeom prst="rect">
            <a:avLst/>
          </a:prstGeom>
          <a:noFill/>
          <a:ln>
            <a:noFill/>
          </a:ln>
        </p:spPr>
      </p:pic>
      <p:pic>
        <p:nvPicPr>
          <p:cNvPr id="301" name="Google Shape;301;p53" title="checkmark"/>
          <p:cNvPicPr preferRelativeResize="0"/>
          <p:nvPr/>
        </p:nvPicPr>
        <p:blipFill rotWithShape="1">
          <a:blip r:embed="rId4">
            <a:alphaModFix/>
          </a:blip>
          <a:srcRect l="20441" t="26352" r="21798" b="31830"/>
          <a:stretch/>
        </p:blipFill>
        <p:spPr>
          <a:xfrm>
            <a:off x="3911864" y="2283909"/>
            <a:ext cx="581125" cy="453875"/>
          </a:xfrm>
          <a:prstGeom prst="rect">
            <a:avLst/>
          </a:prstGeom>
          <a:noFill/>
          <a:ln>
            <a:noFill/>
          </a:ln>
        </p:spPr>
      </p:pic>
      <p:pic>
        <p:nvPicPr>
          <p:cNvPr id="303" name="Google Shape;303;p53" title="clock"/>
          <p:cNvPicPr preferRelativeResize="0"/>
          <p:nvPr/>
        </p:nvPicPr>
        <p:blipFill>
          <a:blip r:embed="rId5">
            <a:alphaModFix/>
          </a:blip>
          <a:stretch>
            <a:fillRect/>
          </a:stretch>
        </p:blipFill>
        <p:spPr>
          <a:xfrm>
            <a:off x="3880235" y="1381023"/>
            <a:ext cx="644350" cy="64435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99" name="Google Shape;299;p53"/>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MPS Response - Technical (Checklist)</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310" name="Google Shape;310;p54" title="MPS Response implementation science"/>
          <p:cNvGraphicFramePr/>
          <p:nvPr>
            <p:extLst>
              <p:ext uri="{D42A27DB-BD31-4B8C-83A1-F6EECF244321}">
                <p14:modId xmlns:p14="http://schemas.microsoft.com/office/powerpoint/2010/main" val="3826857748"/>
              </p:ext>
            </p:extLst>
          </p:nvPr>
        </p:nvGraphicFramePr>
        <p:xfrm>
          <a:off x="92841" y="661076"/>
          <a:ext cx="8811075" cy="4284998"/>
        </p:xfrm>
        <a:graphic>
          <a:graphicData uri="http://schemas.openxmlformats.org/drawingml/2006/table">
            <a:tbl>
              <a:tblPr>
                <a:noFill/>
                <a:tableStyleId>{82C73838-BB3C-493D-80A7-5FF954435360}</a:tableStyleId>
              </a:tblPr>
              <a:tblGrid>
                <a:gridCol w="1258725">
                  <a:extLst>
                    <a:ext uri="{9D8B030D-6E8A-4147-A177-3AD203B41FA5}">
                      <a16:colId xmlns:a16="http://schemas.microsoft.com/office/drawing/2014/main" xmlns="" val="20000"/>
                    </a:ext>
                  </a:extLst>
                </a:gridCol>
                <a:gridCol w="1258725">
                  <a:extLst>
                    <a:ext uri="{9D8B030D-6E8A-4147-A177-3AD203B41FA5}">
                      <a16:colId xmlns:a16="http://schemas.microsoft.com/office/drawing/2014/main" xmlns="" val="20001"/>
                    </a:ext>
                  </a:extLst>
                </a:gridCol>
                <a:gridCol w="1258725">
                  <a:extLst>
                    <a:ext uri="{9D8B030D-6E8A-4147-A177-3AD203B41FA5}">
                      <a16:colId xmlns:a16="http://schemas.microsoft.com/office/drawing/2014/main" xmlns="" val="20002"/>
                    </a:ext>
                  </a:extLst>
                </a:gridCol>
                <a:gridCol w="382850">
                  <a:extLst>
                    <a:ext uri="{9D8B030D-6E8A-4147-A177-3AD203B41FA5}">
                      <a16:colId xmlns:a16="http://schemas.microsoft.com/office/drawing/2014/main" xmlns="" val="20003"/>
                    </a:ext>
                  </a:extLst>
                </a:gridCol>
                <a:gridCol w="1626825">
                  <a:extLst>
                    <a:ext uri="{9D8B030D-6E8A-4147-A177-3AD203B41FA5}">
                      <a16:colId xmlns:a16="http://schemas.microsoft.com/office/drawing/2014/main" xmlns="" val="20004"/>
                    </a:ext>
                  </a:extLst>
                </a:gridCol>
                <a:gridCol w="1540800">
                  <a:extLst>
                    <a:ext uri="{9D8B030D-6E8A-4147-A177-3AD203B41FA5}">
                      <a16:colId xmlns:a16="http://schemas.microsoft.com/office/drawing/2014/main" xmlns="" val="20005"/>
                    </a:ext>
                  </a:extLst>
                </a:gridCol>
                <a:gridCol w="1484425">
                  <a:extLst>
                    <a:ext uri="{9D8B030D-6E8A-4147-A177-3AD203B41FA5}">
                      <a16:colId xmlns:a16="http://schemas.microsoft.com/office/drawing/2014/main" xmlns="" val="20006"/>
                    </a:ext>
                  </a:extLst>
                </a:gridCol>
              </a:tblGrid>
              <a:tr h="380673">
                <a:tc gridSpan="2">
                  <a:txBody>
                    <a:bodyPr/>
                    <a:lstStyle/>
                    <a:p>
                      <a:pPr marL="0" lvl="0" indent="0" algn="l" rtl="0">
                        <a:lnSpc>
                          <a:spcPct val="115000"/>
                        </a:lnSpc>
                        <a:spcBef>
                          <a:spcPts val="0"/>
                        </a:spcBef>
                        <a:spcAft>
                          <a:spcPts val="0"/>
                        </a:spcAft>
                        <a:buNone/>
                      </a:pPr>
                      <a:endParaRPr sz="1000" b="1" dirty="0">
                        <a:solidFill>
                          <a:srgbClr val="FFFFFF"/>
                        </a:solidFill>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999999"/>
                      </a:solidFill>
                      <a:prstDash val="solid"/>
                      <a:round/>
                      <a:headEnd type="none" w="sm" len="sm"/>
                      <a:tailEnd type="none" w="sm" len="sm"/>
                    </a:lnB>
                  </a:tcPr>
                </a:tc>
                <a:tc hMerge="1">
                  <a:txBody>
                    <a:bodyPr/>
                    <a:lstStyle/>
                    <a:p>
                      <a:endParaRPr lang="en-US"/>
                    </a:p>
                  </a:txBody>
                  <a:tcPr/>
                </a:tc>
                <a:tc gridSpan="5">
                  <a:txBody>
                    <a:bodyPr/>
                    <a:lstStyle/>
                    <a:p>
                      <a:pPr marL="0" lvl="0" indent="0" algn="ctr" rtl="0">
                        <a:spcBef>
                          <a:spcPts val="0"/>
                        </a:spcBef>
                        <a:spcAft>
                          <a:spcPts val="0"/>
                        </a:spcAft>
                        <a:buNone/>
                      </a:pPr>
                      <a:r>
                        <a:rPr lang="en" sz="1600" b="1" dirty="0">
                          <a:solidFill>
                            <a:srgbClr val="FFFFFF"/>
                          </a:solidFill>
                          <a:latin typeface="Calibri"/>
                          <a:ea typeface="Calibri"/>
                          <a:cs typeface="Calibri"/>
                          <a:sym typeface="Calibri"/>
                        </a:rPr>
                        <a:t>Current Status: Spring 2020</a:t>
                      </a:r>
                      <a:endParaRPr sz="1600" b="1" dirty="0">
                        <a:solidFill>
                          <a:srgbClr val="FFFFFF"/>
                        </a:solidFill>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5242">
                <a:tc>
                  <a:txBody>
                    <a:bodyPr/>
                    <a:lstStyle/>
                    <a:p>
                      <a:pPr marL="0" lvl="0" indent="0" algn="ctr" rtl="0">
                        <a:spcBef>
                          <a:spcPts val="0"/>
                        </a:spcBef>
                        <a:spcAft>
                          <a:spcPts val="0"/>
                        </a:spcAft>
                        <a:buNone/>
                      </a:pPr>
                      <a:r>
                        <a:rPr lang="en" sz="1000" b="1">
                          <a:solidFill>
                            <a:srgbClr val="FFFFFF"/>
                          </a:solidFill>
                          <a:latin typeface="Calibri"/>
                          <a:ea typeface="Calibri"/>
                          <a:cs typeface="Calibri"/>
                          <a:sym typeface="Calibri"/>
                        </a:rPr>
                        <a:t>PPE</a:t>
                      </a:r>
                      <a:endParaRPr sz="1000" b="1">
                        <a:solidFill>
                          <a:srgbClr val="FFFFFF"/>
                        </a:solidFill>
                        <a:latin typeface="Calibri"/>
                        <a:ea typeface="Calibri"/>
                        <a:cs typeface="Calibri"/>
                        <a:sym typeface="Calibri"/>
                      </a:endParaRPr>
                    </a:p>
                    <a:p>
                      <a:pPr marL="0" lvl="0" indent="0" algn="ctr" rtl="0">
                        <a:spcBef>
                          <a:spcPts val="0"/>
                        </a:spcBef>
                        <a:spcAft>
                          <a:spcPts val="0"/>
                        </a:spcAft>
                        <a:buNone/>
                      </a:pPr>
                      <a:r>
                        <a:rPr lang="en" sz="1000" b="1">
                          <a:solidFill>
                            <a:srgbClr val="FFFFFF"/>
                          </a:solidFill>
                          <a:latin typeface="Calibri"/>
                          <a:ea typeface="Calibri"/>
                          <a:cs typeface="Calibri"/>
                          <a:sym typeface="Calibri"/>
                        </a:rPr>
                        <a:t>Recommendation</a:t>
                      </a:r>
                      <a:endParaRPr sz="1000" b="1">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tc>
                  <a:txBody>
                    <a:bodyPr/>
                    <a:lstStyle/>
                    <a:p>
                      <a:pPr marL="0" lvl="0" indent="0" algn="ctr" rtl="0">
                        <a:spcBef>
                          <a:spcPts val="0"/>
                        </a:spcBef>
                        <a:spcAft>
                          <a:spcPts val="0"/>
                        </a:spcAft>
                        <a:buNone/>
                      </a:pPr>
                      <a:r>
                        <a:rPr lang="en" sz="1000" b="1" dirty="0">
                          <a:solidFill>
                            <a:srgbClr val="FFFFFF"/>
                          </a:solidFill>
                          <a:latin typeface="Calibri"/>
                          <a:ea typeface="Calibri"/>
                          <a:cs typeface="Calibri"/>
                          <a:sym typeface="Calibri"/>
                        </a:rPr>
                        <a:t>MPS Identified</a:t>
                      </a:r>
                      <a:endParaRPr sz="1000" b="1" dirty="0">
                        <a:solidFill>
                          <a:srgbClr val="FFFFFF"/>
                        </a:solidFill>
                        <a:latin typeface="Calibri"/>
                        <a:ea typeface="Calibri"/>
                        <a:cs typeface="Calibri"/>
                        <a:sym typeface="Calibri"/>
                      </a:endParaRPr>
                    </a:p>
                    <a:p>
                      <a:pPr marL="0" lvl="0" indent="0" algn="ctr" rtl="0">
                        <a:spcBef>
                          <a:spcPts val="0"/>
                        </a:spcBef>
                        <a:spcAft>
                          <a:spcPts val="0"/>
                        </a:spcAft>
                        <a:buNone/>
                      </a:pPr>
                      <a:r>
                        <a:rPr lang="en" sz="1000" b="1" dirty="0">
                          <a:solidFill>
                            <a:srgbClr val="FFFFFF"/>
                          </a:solidFill>
                          <a:latin typeface="Calibri"/>
                          <a:ea typeface="Calibri"/>
                          <a:cs typeface="Calibri"/>
                          <a:sym typeface="Calibri"/>
                        </a:rPr>
                        <a:t>Actions</a:t>
                      </a:r>
                      <a:endParaRPr sz="1000" b="1" dirty="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850C70"/>
                    </a:solidFill>
                  </a:tcPr>
                </a:tc>
                <a:tc gridSpan="2">
                  <a:txBody>
                    <a:bodyPr/>
                    <a:lstStyle/>
                    <a:p>
                      <a:pPr marL="0" lvl="0" indent="0" algn="l" rtl="0">
                        <a:spcBef>
                          <a:spcPts val="0"/>
                        </a:spcBef>
                        <a:spcAft>
                          <a:spcPts val="0"/>
                        </a:spcAft>
                        <a:buNone/>
                      </a:pPr>
                      <a:r>
                        <a:rPr lang="en" sz="1000" b="1">
                          <a:solidFill>
                            <a:srgbClr val="FFFFFF"/>
                          </a:solidFill>
                          <a:latin typeface="Calibri"/>
                          <a:ea typeface="Calibri"/>
                          <a:cs typeface="Calibri"/>
                          <a:sym typeface="Calibri"/>
                        </a:rPr>
                        <a:t>Exploration</a:t>
                      </a:r>
                      <a:endParaRPr sz="1000" b="1">
                        <a:solidFill>
                          <a:srgbClr val="FFFFFF"/>
                        </a:solidFill>
                        <a:latin typeface="Calibri"/>
                        <a:ea typeface="Calibri"/>
                        <a:cs typeface="Calibri"/>
                        <a:sym typeface="Calibri"/>
                      </a:endParaRPr>
                    </a:p>
                    <a:p>
                      <a:pPr marL="0" lvl="0" indent="0" algn="l" rtl="0">
                        <a:spcBef>
                          <a:spcPts val="0"/>
                        </a:spcBef>
                        <a:spcAft>
                          <a:spcPts val="0"/>
                        </a:spcAft>
                        <a:buNone/>
                      </a:pPr>
                      <a:r>
                        <a:rPr lang="en" sz="1000">
                          <a:solidFill>
                            <a:srgbClr val="FFFFFF"/>
                          </a:solidFill>
                          <a:latin typeface="Calibri"/>
                          <a:ea typeface="Calibri"/>
                          <a:cs typeface="Calibri"/>
                          <a:sym typeface="Calibri"/>
                        </a:rPr>
                        <a:t>Research &amp; Piloting</a:t>
                      </a:r>
                      <a:endParaRPr sz="1000">
                        <a:solidFill>
                          <a:srgbClr val="FFFFFF"/>
                        </a:solidFill>
                        <a:latin typeface="Calibri"/>
                        <a:ea typeface="Calibri"/>
                        <a:cs typeface="Calibri"/>
                        <a:sym typeface="Calibri"/>
                      </a:endParaRPr>
                    </a:p>
                    <a:p>
                      <a:pPr marL="0" lvl="0" indent="0" algn="l" rtl="0">
                        <a:spcBef>
                          <a:spcPts val="0"/>
                        </a:spcBef>
                        <a:spcAft>
                          <a:spcPts val="0"/>
                        </a:spcAft>
                        <a:buNone/>
                      </a:pPr>
                      <a:r>
                        <a:rPr lang="en" sz="1000" i="1">
                          <a:solidFill>
                            <a:srgbClr val="FFFFFF"/>
                          </a:solidFill>
                          <a:latin typeface="Calibri"/>
                          <a:ea typeface="Calibri"/>
                          <a:cs typeface="Calibri"/>
                          <a:sym typeface="Calibri"/>
                        </a:rPr>
                        <a:t>Decision Date</a:t>
                      </a:r>
                      <a:endParaRPr sz="1000" i="1">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A17799"/>
                    </a:solidFill>
                  </a:tcPr>
                </a:tc>
                <a:tc hMerge="1">
                  <a:txBody>
                    <a:bodyPr/>
                    <a:lstStyle/>
                    <a:p>
                      <a:endParaRPr lang="en-US"/>
                    </a:p>
                  </a:txBody>
                  <a:tcPr/>
                </a:tc>
                <a:tc>
                  <a:txBody>
                    <a:bodyPr/>
                    <a:lstStyle/>
                    <a:p>
                      <a:pPr marL="0" lvl="0" indent="0" algn="l" rtl="0">
                        <a:spcBef>
                          <a:spcPts val="0"/>
                        </a:spcBef>
                        <a:spcAft>
                          <a:spcPts val="0"/>
                        </a:spcAft>
                        <a:buNone/>
                      </a:pPr>
                      <a:r>
                        <a:rPr lang="en" sz="1000" b="1">
                          <a:solidFill>
                            <a:srgbClr val="FFFFFF"/>
                          </a:solidFill>
                          <a:latin typeface="Calibri"/>
                          <a:ea typeface="Calibri"/>
                          <a:cs typeface="Calibri"/>
                          <a:sym typeface="Calibri"/>
                        </a:rPr>
                        <a:t>Installation</a:t>
                      </a:r>
                      <a:endParaRPr sz="1000" b="1">
                        <a:solidFill>
                          <a:srgbClr val="FFFFFF"/>
                        </a:solidFill>
                        <a:latin typeface="Calibri"/>
                        <a:ea typeface="Calibri"/>
                        <a:cs typeface="Calibri"/>
                        <a:sym typeface="Calibri"/>
                      </a:endParaRPr>
                    </a:p>
                    <a:p>
                      <a:pPr marL="0" lvl="0" indent="0" algn="l" rtl="0">
                        <a:spcBef>
                          <a:spcPts val="0"/>
                        </a:spcBef>
                        <a:spcAft>
                          <a:spcPts val="0"/>
                        </a:spcAft>
                        <a:buNone/>
                      </a:pPr>
                      <a:r>
                        <a:rPr lang="en" sz="1000">
                          <a:solidFill>
                            <a:srgbClr val="FFFFFF"/>
                          </a:solidFill>
                          <a:latin typeface="Calibri"/>
                          <a:ea typeface="Calibri"/>
                          <a:cs typeface="Calibri"/>
                          <a:sym typeface="Calibri"/>
                        </a:rPr>
                        <a:t>Investment, Training, Communications &amp; Set Up</a:t>
                      </a:r>
                      <a:endParaRPr sz="100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A17799"/>
                    </a:solidFill>
                  </a:tcPr>
                </a:tc>
                <a:tc>
                  <a:txBody>
                    <a:bodyPr/>
                    <a:lstStyle/>
                    <a:p>
                      <a:pPr marL="0" lvl="0" indent="0" algn="l" rtl="0">
                        <a:spcBef>
                          <a:spcPts val="0"/>
                        </a:spcBef>
                        <a:spcAft>
                          <a:spcPts val="0"/>
                        </a:spcAft>
                        <a:buNone/>
                      </a:pPr>
                      <a:r>
                        <a:rPr lang="en" sz="1000" b="1">
                          <a:solidFill>
                            <a:srgbClr val="FFFFFF"/>
                          </a:solidFill>
                          <a:latin typeface="Calibri"/>
                          <a:ea typeface="Calibri"/>
                          <a:cs typeface="Calibri"/>
                          <a:sym typeface="Calibri"/>
                        </a:rPr>
                        <a:t>Initial Implementation</a:t>
                      </a:r>
                      <a:endParaRPr sz="1000" b="1">
                        <a:solidFill>
                          <a:srgbClr val="FFFFFF"/>
                        </a:solidFill>
                        <a:latin typeface="Calibri"/>
                        <a:ea typeface="Calibri"/>
                        <a:cs typeface="Calibri"/>
                        <a:sym typeface="Calibri"/>
                      </a:endParaRPr>
                    </a:p>
                    <a:p>
                      <a:pPr marL="0" lvl="0" indent="0" algn="l" rtl="0">
                        <a:spcBef>
                          <a:spcPts val="0"/>
                        </a:spcBef>
                        <a:spcAft>
                          <a:spcPts val="0"/>
                        </a:spcAft>
                        <a:buNone/>
                      </a:pPr>
                      <a:r>
                        <a:rPr lang="en" sz="1000">
                          <a:solidFill>
                            <a:srgbClr val="FFFFFF"/>
                          </a:solidFill>
                          <a:latin typeface="Calibri"/>
                          <a:ea typeface="Calibri"/>
                          <a:cs typeface="Calibri"/>
                          <a:sym typeface="Calibri"/>
                        </a:rPr>
                        <a:t>More Intensive Support, Time &amp; Resources as Work Begins</a:t>
                      </a:r>
                      <a:endParaRPr sz="100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A17799"/>
                    </a:solidFill>
                  </a:tcPr>
                </a:tc>
                <a:tc>
                  <a:txBody>
                    <a:bodyPr/>
                    <a:lstStyle/>
                    <a:p>
                      <a:pPr marL="0" lvl="0" indent="0" algn="l" rtl="0">
                        <a:spcBef>
                          <a:spcPts val="0"/>
                        </a:spcBef>
                        <a:spcAft>
                          <a:spcPts val="0"/>
                        </a:spcAft>
                        <a:buNone/>
                      </a:pPr>
                      <a:r>
                        <a:rPr lang="en" sz="1000" b="1">
                          <a:solidFill>
                            <a:srgbClr val="FFFFFF"/>
                          </a:solidFill>
                          <a:latin typeface="Calibri"/>
                          <a:ea typeface="Calibri"/>
                          <a:cs typeface="Calibri"/>
                          <a:sym typeface="Calibri"/>
                        </a:rPr>
                        <a:t>Full Implementation</a:t>
                      </a:r>
                      <a:endParaRPr sz="1000" b="1">
                        <a:solidFill>
                          <a:srgbClr val="FFFFFF"/>
                        </a:solidFill>
                        <a:latin typeface="Calibri"/>
                        <a:ea typeface="Calibri"/>
                        <a:cs typeface="Calibri"/>
                        <a:sym typeface="Calibri"/>
                      </a:endParaRPr>
                    </a:p>
                    <a:p>
                      <a:pPr marL="0" lvl="0" indent="0" algn="l" rtl="0">
                        <a:spcBef>
                          <a:spcPts val="0"/>
                        </a:spcBef>
                        <a:spcAft>
                          <a:spcPts val="0"/>
                        </a:spcAft>
                        <a:buNone/>
                      </a:pPr>
                      <a:r>
                        <a:rPr lang="en" sz="1000">
                          <a:solidFill>
                            <a:srgbClr val="FFFFFF"/>
                          </a:solidFill>
                          <a:latin typeface="Calibri"/>
                          <a:ea typeface="Calibri"/>
                          <a:cs typeface="Calibri"/>
                          <a:sym typeface="Calibri"/>
                        </a:rPr>
                        <a:t>Continuous Improvement, Autonomy &amp; Sustainability</a:t>
                      </a:r>
                      <a:endParaRPr sz="1000">
                        <a:solidFill>
                          <a:srgbClr val="FFFFFF"/>
                        </a:solidFill>
                        <a:latin typeface="Calibri"/>
                        <a:ea typeface="Calibri"/>
                        <a:cs typeface="Calibri"/>
                        <a:sym typeface="Calibri"/>
                      </a:endParaRPr>
                    </a:p>
                  </a:txBody>
                  <a:tcPr marL="63500" marR="63500" marT="63500" marB="635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A17799"/>
                    </a:solidFill>
                  </a:tcPr>
                </a:tc>
                <a:extLst>
                  <a:ext uri="{0D108BD9-81ED-4DB2-BD59-A6C34878D82A}">
                    <a16:rowId xmlns:a16="http://schemas.microsoft.com/office/drawing/2014/main" xmlns="" val="10001"/>
                  </a:ext>
                </a:extLst>
              </a:tr>
              <a:tr h="1185555">
                <a:tc rowSpan="2">
                  <a:txBody>
                    <a:bodyPr/>
                    <a:lstStyle/>
                    <a:p>
                      <a:pPr marL="0" lvl="0" indent="0" algn="l" rtl="0">
                        <a:spcBef>
                          <a:spcPts val="0"/>
                        </a:spcBef>
                        <a:spcAft>
                          <a:spcPts val="0"/>
                        </a:spcAft>
                        <a:buNone/>
                      </a:pPr>
                      <a:r>
                        <a:rPr lang="en" sz="1000">
                          <a:latin typeface="Calibri"/>
                          <a:ea typeface="Calibri"/>
                          <a:cs typeface="Calibri"/>
                          <a:sym typeface="Calibri"/>
                        </a:rPr>
                        <a:t>Parents need support from MPS to ensure parents can partner with their child’s school to support their child’s Special Education needs.</a:t>
                      </a:r>
                      <a:endParaRPr sz="10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000" dirty="0">
                          <a:latin typeface="Calibri"/>
                          <a:ea typeface="Calibri"/>
                          <a:cs typeface="Calibri"/>
                          <a:sym typeface="Calibri"/>
                        </a:rPr>
                        <a:t>Create a video library of short, accessible trainings on IEPs to support the partnership between parents and case managers</a:t>
                      </a: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D9D9D9"/>
                    </a:solidFill>
                  </a:tcPr>
                </a:tc>
                <a:tc gridSpan="2">
                  <a:txBody>
                    <a:bodyPr/>
                    <a:lstStyle/>
                    <a:p>
                      <a:pPr marL="0" lvl="0" indent="0" algn="l" rtl="0">
                        <a:spcBef>
                          <a:spcPts val="0"/>
                        </a:spcBef>
                        <a:spcAft>
                          <a:spcPts val="0"/>
                        </a:spcAft>
                        <a:buNone/>
                      </a:pPr>
                      <a:r>
                        <a:rPr lang="en" sz="1000" dirty="0">
                          <a:latin typeface="Calibri"/>
                          <a:ea typeface="Calibri"/>
                          <a:cs typeface="Calibri"/>
                          <a:sym typeface="Calibri"/>
                        </a:rPr>
                        <a:t>Department is willing to commit staff capacity to continue partnership with parents on this project if there is interest, especially in languages other than English.</a:t>
                      </a: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r>
                        <a:rPr lang="en" sz="1000" dirty="0">
                          <a:latin typeface="Calibri"/>
                          <a:ea typeface="Calibri"/>
                          <a:cs typeface="Calibri"/>
                          <a:sym typeface="Calibri"/>
                        </a:rPr>
                        <a:t>Continued broader efforts to address cultural stigmas related to Special Education labels and therefore want to continue parent leadership on these topics.</a:t>
                      </a: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1000" dirty="0">
                          <a:latin typeface="Calibri"/>
                          <a:ea typeface="Calibri"/>
                          <a:cs typeface="Calibri"/>
                          <a:sym typeface="Calibri"/>
                        </a:rPr>
                        <a:t>One video is complete.</a:t>
                      </a: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xmlns="" val="10002"/>
                  </a:ext>
                </a:extLst>
              </a:tr>
              <a:tr h="1943528">
                <a:tc vMerge="1">
                  <a:txBody>
                    <a:bodyPr/>
                    <a:lstStyle/>
                    <a:p>
                      <a:endParaRPr lang="en-US"/>
                    </a:p>
                  </a:txBody>
                  <a:tcPr/>
                </a:tc>
                <a:tc>
                  <a:txBody>
                    <a:bodyPr/>
                    <a:lstStyle/>
                    <a:p>
                      <a:pPr marL="0" lvl="0" indent="0" algn="l" rtl="0">
                        <a:spcBef>
                          <a:spcPts val="0"/>
                        </a:spcBef>
                        <a:spcAft>
                          <a:spcPts val="0"/>
                        </a:spcAft>
                        <a:buNone/>
                      </a:pPr>
                      <a:r>
                        <a:rPr lang="en" sz="1000">
                          <a:latin typeface="Calibri"/>
                          <a:ea typeface="Calibri"/>
                          <a:cs typeface="Calibri"/>
                          <a:sym typeface="Calibri"/>
                        </a:rPr>
                        <a:t>Empower parents to teach other parents how to navigate the system and advocate for their children and their needs.</a:t>
                      </a:r>
                      <a:endParaRPr sz="100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D9D9D9"/>
                    </a:solidFill>
                  </a:tcPr>
                </a:tc>
                <a:tc gridSpan="2">
                  <a:txBody>
                    <a:bodyPr/>
                    <a:lstStyle/>
                    <a:p>
                      <a:pPr marL="0" lvl="0" indent="0" algn="l" rtl="0">
                        <a:spcBef>
                          <a:spcPts val="0"/>
                        </a:spcBef>
                        <a:spcAft>
                          <a:spcPts val="0"/>
                        </a:spcAft>
                        <a:buNone/>
                      </a:pP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r>
                        <a:rPr lang="en" sz="1000" dirty="0">
                          <a:latin typeface="Calibri"/>
                          <a:ea typeface="Calibri"/>
                          <a:cs typeface="Calibri"/>
                          <a:sym typeface="Calibri"/>
                        </a:rPr>
                        <a:t>Our Parent Advisory Council (SEAC) has taken on this role.  They have one part of the meeting that is led by parents and they also make connections with parents through the Council.</a:t>
                      </a: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1000" dirty="0">
                          <a:latin typeface="Calibri"/>
                          <a:ea typeface="Calibri"/>
                          <a:cs typeface="Calibri"/>
                          <a:sym typeface="Calibri"/>
                        </a:rPr>
                        <a:t>Culturally-specific support through Special Education funding and staff management</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American Indian staff member in Indian Ed department</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Office of Black Student Achievement </a:t>
                      </a: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000" dirty="0">
                        <a:latin typeface="Calibri"/>
                        <a:ea typeface="Calibri"/>
                        <a:cs typeface="Calibri"/>
                        <a:sym typeface="Calibri"/>
                      </a:endParaRPr>
                    </a:p>
                  </a:txBody>
                  <a:tcPr marL="50800" marR="50800" marT="50800" marB="5080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
        <p:nvSpPr>
          <p:cNvPr id="309" name="Google Shape;309;p54"/>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MPS Response - Adaptive (Implementation Science)</a:t>
            </a:r>
            <a:endParaRPr sz="27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15" name="Google Shape;315;p55"/>
          <p:cNvSpPr txBox="1">
            <a:spLocks noGrp="1"/>
          </p:cNvSpPr>
          <p:nvPr>
            <p:ph type="title"/>
          </p:nvPr>
        </p:nvSpPr>
        <p:spPr>
          <a:xfrm>
            <a:off x="76200" y="1532600"/>
            <a:ext cx="8991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Closing &amp; Next Steps</a:t>
            </a: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324" name="Google Shape;324;p56"/>
          <p:cNvSpPr/>
          <p:nvPr/>
        </p:nvSpPr>
        <p:spPr>
          <a:xfrm>
            <a:off x="5090193" y="2960191"/>
            <a:ext cx="2439900" cy="18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434343"/>
                </a:solidFill>
                <a:latin typeface="Calibri"/>
                <a:ea typeface="Calibri"/>
                <a:cs typeface="Calibri"/>
                <a:sym typeface="Calibri"/>
              </a:rPr>
              <a:t>Honoring Time</a:t>
            </a:r>
            <a:endParaRPr sz="1800" b="1" dirty="0">
              <a:solidFill>
                <a:srgbClr val="434343"/>
              </a:solidFill>
              <a:latin typeface="Calibri"/>
              <a:ea typeface="Calibri"/>
              <a:cs typeface="Calibri"/>
              <a:sym typeface="Calibri"/>
            </a:endParaRPr>
          </a:p>
          <a:p>
            <a:pPr marL="0" lvl="0" indent="0" algn="ctr" rtl="0">
              <a:spcBef>
                <a:spcPts val="0"/>
              </a:spcBef>
              <a:spcAft>
                <a:spcPts val="0"/>
              </a:spcAft>
              <a:buNone/>
            </a:pPr>
            <a:r>
              <a:rPr lang="en" i="1" dirty="0">
                <a:solidFill>
                  <a:srgbClr val="434343"/>
                </a:solidFill>
                <a:latin typeface="Calibri"/>
                <a:ea typeface="Calibri"/>
                <a:cs typeface="Calibri"/>
                <a:sym typeface="Calibri"/>
              </a:rPr>
              <a:t>Need to allot adequate time to the program (including interpretation and translation services) and process of progress monitoring </a:t>
            </a:r>
            <a:endParaRPr i="1" dirty="0">
              <a:solidFill>
                <a:srgbClr val="434343"/>
              </a:solidFill>
              <a:latin typeface="Calibri"/>
              <a:ea typeface="Calibri"/>
              <a:cs typeface="Calibri"/>
              <a:sym typeface="Calibri"/>
            </a:endParaRPr>
          </a:p>
        </p:txBody>
      </p:sp>
      <p:sp>
        <p:nvSpPr>
          <p:cNvPr id="322" name="Google Shape;322;p56"/>
          <p:cNvSpPr/>
          <p:nvPr/>
        </p:nvSpPr>
        <p:spPr>
          <a:xfrm>
            <a:off x="1785433" y="2989816"/>
            <a:ext cx="2439900" cy="18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Calibri"/>
                <a:ea typeface="Calibri"/>
                <a:cs typeface="Calibri"/>
                <a:sym typeface="Calibri"/>
              </a:rPr>
              <a:t>Evaluation and Engagement Partnership</a:t>
            </a:r>
            <a:endParaRPr sz="1800" b="1" dirty="0">
              <a:solidFill>
                <a:schemeClr val="bg2"/>
              </a:solidFill>
              <a:latin typeface="Calibri"/>
              <a:ea typeface="Calibri"/>
              <a:cs typeface="Calibri"/>
              <a:sym typeface="Calibri"/>
            </a:endParaRPr>
          </a:p>
          <a:p>
            <a:pPr marL="0" lvl="0" indent="0" algn="ctr" rtl="0">
              <a:spcBef>
                <a:spcPts val="0"/>
              </a:spcBef>
              <a:spcAft>
                <a:spcPts val="0"/>
              </a:spcAft>
              <a:buNone/>
            </a:pPr>
            <a:r>
              <a:rPr lang="en" i="1" dirty="0">
                <a:solidFill>
                  <a:srgbClr val="434343"/>
                </a:solidFill>
                <a:latin typeface="Calibri"/>
                <a:ea typeface="Calibri"/>
                <a:cs typeface="Calibri"/>
                <a:sym typeface="Calibri"/>
              </a:rPr>
              <a:t>Cross-divisional work and equity-minded staff</a:t>
            </a:r>
            <a:endParaRPr i="1" dirty="0">
              <a:solidFill>
                <a:srgbClr val="434343"/>
              </a:solidFill>
              <a:latin typeface="Calibri"/>
              <a:ea typeface="Calibri"/>
              <a:cs typeface="Calibri"/>
              <a:sym typeface="Calibri"/>
            </a:endParaRPr>
          </a:p>
        </p:txBody>
      </p:sp>
      <p:sp>
        <p:nvSpPr>
          <p:cNvPr id="325" name="Google Shape;325;p56"/>
          <p:cNvSpPr/>
          <p:nvPr/>
        </p:nvSpPr>
        <p:spPr>
          <a:xfrm>
            <a:off x="6359676" y="728850"/>
            <a:ext cx="2439900" cy="18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2"/>
                </a:solidFill>
                <a:latin typeface="Calibri"/>
                <a:ea typeface="Calibri"/>
                <a:cs typeface="Calibri"/>
                <a:sym typeface="Calibri"/>
              </a:rPr>
              <a:t>Alignment with District Decision-Making Process</a:t>
            </a:r>
            <a:endParaRPr sz="1800" b="1" dirty="0">
              <a:solidFill>
                <a:schemeClr val="bg2"/>
              </a:solidFill>
              <a:latin typeface="Calibri"/>
              <a:ea typeface="Calibri"/>
              <a:cs typeface="Calibri"/>
              <a:sym typeface="Calibri"/>
            </a:endParaRPr>
          </a:p>
          <a:p>
            <a:pPr marL="0" lvl="0" indent="0" algn="ctr" rtl="0">
              <a:spcBef>
                <a:spcPts val="0"/>
              </a:spcBef>
              <a:spcAft>
                <a:spcPts val="0"/>
              </a:spcAft>
              <a:buNone/>
            </a:pPr>
            <a:r>
              <a:rPr lang="en" i="1" dirty="0">
                <a:solidFill>
                  <a:srgbClr val="434343"/>
                </a:solidFill>
                <a:latin typeface="Calibri"/>
                <a:ea typeface="Calibri"/>
                <a:cs typeface="Calibri"/>
                <a:sym typeface="Calibri"/>
              </a:rPr>
              <a:t>Parents gain awareness of district wide processes</a:t>
            </a:r>
            <a:endParaRPr i="1" dirty="0">
              <a:solidFill>
                <a:srgbClr val="434343"/>
              </a:solidFill>
              <a:latin typeface="Calibri"/>
              <a:ea typeface="Calibri"/>
              <a:cs typeface="Calibri"/>
              <a:sym typeface="Calibri"/>
            </a:endParaRPr>
          </a:p>
        </p:txBody>
      </p:sp>
      <p:sp>
        <p:nvSpPr>
          <p:cNvPr id="323" name="Google Shape;323;p56"/>
          <p:cNvSpPr/>
          <p:nvPr/>
        </p:nvSpPr>
        <p:spPr>
          <a:xfrm>
            <a:off x="3315907" y="728850"/>
            <a:ext cx="2439900" cy="18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2"/>
                </a:solidFill>
                <a:latin typeface="Calibri"/>
                <a:ea typeface="Calibri"/>
                <a:cs typeface="Calibri"/>
                <a:sym typeface="Calibri"/>
              </a:rPr>
              <a:t>Compensating Parents</a:t>
            </a:r>
            <a:endParaRPr sz="1800" b="1" dirty="0">
              <a:solidFill>
                <a:schemeClr val="dk2"/>
              </a:solidFill>
              <a:latin typeface="Calibri"/>
              <a:ea typeface="Calibri"/>
              <a:cs typeface="Calibri"/>
              <a:sym typeface="Calibri"/>
            </a:endParaRPr>
          </a:p>
          <a:p>
            <a:pPr marL="0" lvl="0" indent="0" algn="ctr" rtl="0">
              <a:spcBef>
                <a:spcPts val="0"/>
              </a:spcBef>
              <a:spcAft>
                <a:spcPts val="0"/>
              </a:spcAft>
              <a:buNone/>
            </a:pPr>
            <a:r>
              <a:rPr lang="en" i="1" dirty="0">
                <a:solidFill>
                  <a:schemeClr val="dk2"/>
                </a:solidFill>
                <a:latin typeface="Calibri"/>
                <a:ea typeface="Calibri"/>
                <a:cs typeface="Calibri"/>
                <a:sym typeface="Calibri"/>
              </a:rPr>
              <a:t>Providing stipends for the work</a:t>
            </a:r>
            <a:endParaRPr i="1" dirty="0">
              <a:solidFill>
                <a:schemeClr val="dk2"/>
              </a:solidFill>
              <a:latin typeface="Calibri"/>
              <a:ea typeface="Calibri"/>
              <a:cs typeface="Calibri"/>
              <a:sym typeface="Calibri"/>
            </a:endParaRPr>
          </a:p>
        </p:txBody>
      </p:sp>
      <p:sp>
        <p:nvSpPr>
          <p:cNvPr id="321" name="Google Shape;321;p56"/>
          <p:cNvSpPr/>
          <p:nvPr/>
        </p:nvSpPr>
        <p:spPr>
          <a:xfrm>
            <a:off x="272125" y="699225"/>
            <a:ext cx="2439900" cy="18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434343"/>
                </a:solidFill>
                <a:latin typeface="Calibri"/>
                <a:ea typeface="Calibri"/>
                <a:cs typeface="Calibri"/>
                <a:sym typeface="Calibri"/>
              </a:rPr>
              <a:t>Shared Power</a:t>
            </a:r>
            <a:endParaRPr sz="1800" b="1">
              <a:solidFill>
                <a:srgbClr val="434343"/>
              </a:solidFill>
              <a:latin typeface="Calibri"/>
              <a:ea typeface="Calibri"/>
              <a:cs typeface="Calibri"/>
              <a:sym typeface="Calibri"/>
            </a:endParaRPr>
          </a:p>
          <a:p>
            <a:pPr marL="0" lvl="0" indent="0" algn="ctr" rtl="0">
              <a:spcBef>
                <a:spcPts val="0"/>
              </a:spcBef>
              <a:spcAft>
                <a:spcPts val="0"/>
              </a:spcAft>
              <a:buNone/>
            </a:pPr>
            <a:r>
              <a:rPr lang="en" i="1">
                <a:solidFill>
                  <a:srgbClr val="434343"/>
                </a:solidFill>
                <a:latin typeface="Calibri"/>
                <a:ea typeface="Calibri"/>
                <a:cs typeface="Calibri"/>
                <a:sym typeface="Calibri"/>
              </a:rPr>
              <a:t>Between district staff and parents</a:t>
            </a:r>
            <a:endParaRPr i="1">
              <a:solidFill>
                <a:srgbClr val="434343"/>
              </a:solidFill>
              <a:latin typeface="Calibri"/>
              <a:ea typeface="Calibri"/>
              <a:cs typeface="Calibri"/>
              <a:sym typeface="Calibri"/>
            </a:endParaRPr>
          </a:p>
        </p:txBody>
      </p:sp>
      <p:sp>
        <p:nvSpPr>
          <p:cNvPr id="320" name="Google Shape;320;p56"/>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Core Values of PPE</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332" name="Google Shape;332;p57"/>
          <p:cNvSpPr/>
          <p:nvPr/>
        </p:nvSpPr>
        <p:spPr>
          <a:xfrm>
            <a:off x="5024238" y="937925"/>
            <a:ext cx="2745300" cy="36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434343"/>
                </a:solidFill>
                <a:latin typeface="Calibri"/>
                <a:ea typeface="Calibri"/>
                <a:cs typeface="Calibri"/>
                <a:sym typeface="Calibri"/>
              </a:rPr>
              <a:t>Site-Based Model</a:t>
            </a:r>
            <a:endParaRPr sz="2000" b="1" dirty="0">
              <a:solidFill>
                <a:srgbClr val="434343"/>
              </a:solidFill>
              <a:latin typeface="Calibri"/>
              <a:ea typeface="Calibri"/>
              <a:cs typeface="Calibri"/>
              <a:sym typeface="Calibri"/>
            </a:endParaRPr>
          </a:p>
          <a:p>
            <a:pPr marL="0" lvl="0" indent="0" algn="ctr" rtl="0">
              <a:spcBef>
                <a:spcPts val="0"/>
              </a:spcBef>
              <a:spcAft>
                <a:spcPts val="0"/>
              </a:spcAft>
              <a:buNone/>
            </a:pPr>
            <a:r>
              <a:rPr lang="en" i="1" dirty="0">
                <a:solidFill>
                  <a:srgbClr val="434343"/>
                </a:solidFill>
                <a:latin typeface="Calibri"/>
                <a:ea typeface="Calibri"/>
                <a:cs typeface="Calibri"/>
                <a:sym typeface="Calibri"/>
              </a:rPr>
              <a:t>Two-year pilot, starting this year</a:t>
            </a:r>
            <a:endParaRPr i="1" dirty="0">
              <a:solidFill>
                <a:srgbClr val="434343"/>
              </a:solidFill>
              <a:latin typeface="Calibri"/>
              <a:ea typeface="Calibri"/>
              <a:cs typeface="Calibri"/>
              <a:sym typeface="Calibri"/>
            </a:endParaRPr>
          </a:p>
          <a:p>
            <a:pPr marL="0" lvl="0" indent="0" algn="ctr" rtl="0">
              <a:spcBef>
                <a:spcPts val="0"/>
              </a:spcBef>
              <a:spcAft>
                <a:spcPts val="0"/>
              </a:spcAft>
              <a:buNone/>
            </a:pPr>
            <a:endParaRPr i="1" dirty="0">
              <a:solidFill>
                <a:srgbClr val="434343"/>
              </a:solidFill>
              <a:latin typeface="Calibri"/>
              <a:ea typeface="Calibri"/>
              <a:cs typeface="Calibri"/>
              <a:sym typeface="Calibri"/>
            </a:endParaRPr>
          </a:p>
          <a:p>
            <a:pPr marL="0" lvl="0" indent="0" algn="l" rtl="0">
              <a:spcBef>
                <a:spcPts val="0"/>
              </a:spcBef>
              <a:spcAft>
                <a:spcPts val="0"/>
              </a:spcAft>
              <a:buNone/>
            </a:pPr>
            <a:r>
              <a:rPr lang="en" dirty="0">
                <a:solidFill>
                  <a:srgbClr val="434343"/>
                </a:solidFill>
                <a:latin typeface="Calibri"/>
                <a:ea typeface="Calibri"/>
                <a:cs typeface="Calibri"/>
                <a:sym typeface="Calibri"/>
              </a:rPr>
              <a:t>Model will run out of two MPS schools in North Minneapolis.  </a:t>
            </a:r>
            <a:endParaRPr dirty="0">
              <a:solidFill>
                <a:srgbClr val="434343"/>
              </a:solidFill>
              <a:latin typeface="Calibri"/>
              <a:ea typeface="Calibri"/>
              <a:cs typeface="Calibri"/>
              <a:sym typeface="Calibri"/>
            </a:endParaRPr>
          </a:p>
          <a:p>
            <a:pPr marL="0" lvl="0" indent="0" algn="l" rtl="0">
              <a:spcBef>
                <a:spcPts val="0"/>
              </a:spcBef>
              <a:spcAft>
                <a:spcPts val="0"/>
              </a:spcAft>
              <a:buNone/>
            </a:pPr>
            <a:endParaRPr dirty="0">
              <a:solidFill>
                <a:srgbClr val="434343"/>
              </a:solidFill>
              <a:latin typeface="Calibri"/>
              <a:ea typeface="Calibri"/>
              <a:cs typeface="Calibri"/>
              <a:sym typeface="Calibri"/>
            </a:endParaRPr>
          </a:p>
          <a:p>
            <a:pPr marL="0" lvl="0" indent="0" algn="l" rtl="0">
              <a:spcBef>
                <a:spcPts val="0"/>
              </a:spcBef>
              <a:spcAft>
                <a:spcPts val="0"/>
              </a:spcAft>
              <a:buNone/>
            </a:pPr>
            <a:r>
              <a:rPr lang="en" dirty="0">
                <a:solidFill>
                  <a:srgbClr val="434343"/>
                </a:solidFill>
                <a:latin typeface="Calibri"/>
                <a:ea typeface="Calibri"/>
                <a:cs typeface="Calibri"/>
                <a:sym typeface="Calibri"/>
              </a:rPr>
              <a:t>Initiative will explore the potential for site-based PPE to leverage more tangible change at the school level.</a:t>
            </a:r>
            <a:endParaRPr dirty="0">
              <a:solidFill>
                <a:srgbClr val="434343"/>
              </a:solidFill>
              <a:latin typeface="Calibri"/>
              <a:ea typeface="Calibri"/>
              <a:cs typeface="Calibri"/>
              <a:sym typeface="Calibri"/>
            </a:endParaRPr>
          </a:p>
          <a:p>
            <a:pPr marL="0" lvl="0" indent="0" algn="l" rtl="0">
              <a:spcBef>
                <a:spcPts val="0"/>
              </a:spcBef>
              <a:spcAft>
                <a:spcPts val="0"/>
              </a:spcAft>
              <a:buNone/>
            </a:pPr>
            <a:endParaRPr dirty="0">
              <a:solidFill>
                <a:srgbClr val="434343"/>
              </a:solidFill>
              <a:latin typeface="Calibri"/>
              <a:ea typeface="Calibri"/>
              <a:cs typeface="Calibri"/>
              <a:sym typeface="Calibri"/>
            </a:endParaRPr>
          </a:p>
          <a:p>
            <a:pPr marL="0" lvl="0" indent="0" algn="l" rtl="0">
              <a:spcBef>
                <a:spcPts val="0"/>
              </a:spcBef>
              <a:spcAft>
                <a:spcPts val="0"/>
              </a:spcAft>
              <a:buNone/>
            </a:pPr>
            <a:endParaRPr dirty="0">
              <a:solidFill>
                <a:srgbClr val="434343"/>
              </a:solidFill>
              <a:latin typeface="Calibri"/>
              <a:ea typeface="Calibri"/>
              <a:cs typeface="Calibri"/>
              <a:sym typeface="Calibri"/>
            </a:endParaRPr>
          </a:p>
        </p:txBody>
      </p:sp>
      <p:sp>
        <p:nvSpPr>
          <p:cNvPr id="331" name="Google Shape;331;p57"/>
          <p:cNvSpPr/>
          <p:nvPr/>
        </p:nvSpPr>
        <p:spPr>
          <a:xfrm>
            <a:off x="1414575" y="937925"/>
            <a:ext cx="2745300" cy="368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434343"/>
                </a:solidFill>
                <a:latin typeface="Calibri"/>
                <a:ea typeface="Calibri"/>
                <a:cs typeface="Calibri"/>
                <a:sym typeface="Calibri"/>
              </a:rPr>
              <a:t>Contract Model</a:t>
            </a:r>
            <a:endParaRPr sz="2000" b="1" dirty="0">
              <a:solidFill>
                <a:srgbClr val="434343"/>
              </a:solidFill>
              <a:latin typeface="Calibri"/>
              <a:ea typeface="Calibri"/>
              <a:cs typeface="Calibri"/>
              <a:sym typeface="Calibri"/>
            </a:endParaRPr>
          </a:p>
          <a:p>
            <a:pPr marL="0" lvl="0" indent="0" algn="l" rtl="0">
              <a:spcBef>
                <a:spcPts val="0"/>
              </a:spcBef>
              <a:spcAft>
                <a:spcPts val="0"/>
              </a:spcAft>
              <a:buNone/>
            </a:pPr>
            <a:endParaRPr sz="800" dirty="0">
              <a:solidFill>
                <a:srgbClr val="434343"/>
              </a:solidFill>
              <a:latin typeface="Calibri"/>
              <a:ea typeface="Calibri"/>
              <a:cs typeface="Calibri"/>
              <a:sym typeface="Calibri"/>
            </a:endParaRPr>
          </a:p>
          <a:p>
            <a:pPr marL="0" lvl="0" indent="0" algn="l" rtl="0">
              <a:spcBef>
                <a:spcPts val="0"/>
              </a:spcBef>
              <a:spcAft>
                <a:spcPts val="0"/>
              </a:spcAft>
              <a:buNone/>
            </a:pPr>
            <a:r>
              <a:rPr lang="en" i="1" dirty="0">
                <a:solidFill>
                  <a:srgbClr val="434343"/>
                </a:solidFill>
                <a:latin typeface="Calibri"/>
                <a:ea typeface="Calibri"/>
                <a:cs typeface="Calibri"/>
                <a:sym typeface="Calibri"/>
              </a:rPr>
              <a:t>Hired </a:t>
            </a:r>
            <a:r>
              <a:rPr lang="en" dirty="0">
                <a:solidFill>
                  <a:srgbClr val="434343"/>
                </a:solidFill>
                <a:latin typeface="Calibri"/>
                <a:ea typeface="Calibri"/>
                <a:cs typeface="Calibri"/>
                <a:sym typeface="Calibri"/>
              </a:rPr>
              <a:t>PPE graduates to collect parent voice for Equity and Diversity Impact Assessment on Student Placement Process.</a:t>
            </a:r>
            <a:endParaRPr dirty="0">
              <a:solidFill>
                <a:srgbClr val="434343"/>
              </a:solidFill>
              <a:latin typeface="Calibri"/>
              <a:ea typeface="Calibri"/>
              <a:cs typeface="Calibri"/>
              <a:sym typeface="Calibri"/>
            </a:endParaRPr>
          </a:p>
          <a:p>
            <a:pPr marL="0" lvl="0" indent="0" algn="l" rtl="0">
              <a:spcBef>
                <a:spcPts val="0"/>
              </a:spcBef>
              <a:spcAft>
                <a:spcPts val="0"/>
              </a:spcAft>
              <a:buNone/>
            </a:pPr>
            <a:endParaRPr dirty="0">
              <a:solidFill>
                <a:srgbClr val="434343"/>
              </a:solidFill>
              <a:latin typeface="Calibri"/>
              <a:ea typeface="Calibri"/>
              <a:cs typeface="Calibri"/>
              <a:sym typeface="Calibri"/>
            </a:endParaRPr>
          </a:p>
          <a:p>
            <a:pPr marL="0" lvl="0" indent="0" algn="l" rtl="0">
              <a:spcBef>
                <a:spcPts val="0"/>
              </a:spcBef>
              <a:spcAft>
                <a:spcPts val="0"/>
              </a:spcAft>
              <a:buNone/>
            </a:pPr>
            <a:r>
              <a:rPr lang="en" dirty="0">
                <a:solidFill>
                  <a:srgbClr val="434343"/>
                </a:solidFill>
                <a:latin typeface="Calibri"/>
                <a:ea typeface="Calibri"/>
                <a:cs typeface="Calibri"/>
                <a:sym typeface="Calibri"/>
              </a:rPr>
              <a:t>Utilizing parents’ prior experience and expertise in collecting data.</a:t>
            </a:r>
            <a:endParaRPr dirty="0">
              <a:solidFill>
                <a:srgbClr val="434343"/>
              </a:solidFill>
              <a:latin typeface="Calibri"/>
              <a:ea typeface="Calibri"/>
              <a:cs typeface="Calibri"/>
              <a:sym typeface="Calibri"/>
            </a:endParaRPr>
          </a:p>
          <a:p>
            <a:pPr marL="0" lvl="0" indent="0" algn="l" rtl="0">
              <a:spcBef>
                <a:spcPts val="0"/>
              </a:spcBef>
              <a:spcAft>
                <a:spcPts val="0"/>
              </a:spcAft>
              <a:buNone/>
            </a:pPr>
            <a:endParaRPr dirty="0">
              <a:solidFill>
                <a:srgbClr val="434343"/>
              </a:solidFill>
              <a:latin typeface="Calibri"/>
              <a:ea typeface="Calibri"/>
              <a:cs typeface="Calibri"/>
              <a:sym typeface="Calibri"/>
            </a:endParaRPr>
          </a:p>
          <a:p>
            <a:pPr marL="0" lvl="0" indent="0" algn="l" rtl="0">
              <a:spcBef>
                <a:spcPts val="0"/>
              </a:spcBef>
              <a:spcAft>
                <a:spcPts val="0"/>
              </a:spcAft>
              <a:buNone/>
            </a:pPr>
            <a:r>
              <a:rPr lang="en" dirty="0">
                <a:solidFill>
                  <a:srgbClr val="434343"/>
                </a:solidFill>
                <a:latin typeface="Calibri"/>
                <a:ea typeface="Calibri"/>
                <a:cs typeface="Calibri"/>
                <a:sym typeface="Calibri"/>
              </a:rPr>
              <a:t>Limited choice and parent leadership on design of data collection tools.</a:t>
            </a:r>
            <a:endParaRPr dirty="0">
              <a:solidFill>
                <a:srgbClr val="434343"/>
              </a:solidFill>
              <a:latin typeface="Calibri"/>
              <a:ea typeface="Calibri"/>
              <a:cs typeface="Calibri"/>
              <a:sym typeface="Calibri"/>
            </a:endParaRPr>
          </a:p>
        </p:txBody>
      </p:sp>
      <p:sp>
        <p:nvSpPr>
          <p:cNvPr id="330" name="Google Shape;330;p57"/>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PPE Adaptations - Planned</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337" name="Google Shape;337;p58"/>
          <p:cNvSpPr txBox="1">
            <a:spLocks noGrp="1"/>
          </p:cNvSpPr>
          <p:nvPr>
            <p:ph type="body" idx="1"/>
          </p:nvPr>
        </p:nvSpPr>
        <p:spPr>
          <a:xfrm>
            <a:off x="265650" y="613125"/>
            <a:ext cx="8520600" cy="42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t>Parent engagement and leadership in the time of COVID</a:t>
            </a:r>
            <a:endParaRPr sz="2300" dirty="0"/>
          </a:p>
          <a:p>
            <a:pPr marL="457200" lvl="0" indent="-355600" algn="l" rtl="0">
              <a:spcBef>
                <a:spcPts val="0"/>
              </a:spcBef>
              <a:spcAft>
                <a:spcPts val="0"/>
              </a:spcAft>
              <a:buSzPts val="2000"/>
              <a:buChar char="●"/>
            </a:pPr>
            <a:r>
              <a:rPr lang="en" sz="2000" dirty="0"/>
              <a:t>Prioritize relationships </a:t>
            </a:r>
            <a:endParaRPr sz="2000" dirty="0"/>
          </a:p>
          <a:p>
            <a:pPr marL="457200" lvl="0" indent="-355600" algn="l" rtl="0">
              <a:spcBef>
                <a:spcPts val="0"/>
              </a:spcBef>
              <a:spcAft>
                <a:spcPts val="0"/>
              </a:spcAft>
              <a:buSzPts val="2000"/>
              <a:buChar char="●"/>
            </a:pPr>
            <a:r>
              <a:rPr lang="en" sz="2000" dirty="0"/>
              <a:t>Meet parents where they are at (technology support, one-on-ones, schedules, unique set of circumstance, etc.)  </a:t>
            </a:r>
            <a:endParaRPr sz="2000" dirty="0"/>
          </a:p>
          <a:p>
            <a:pPr marL="457200" lvl="0" indent="-355600" algn="l" rtl="0">
              <a:spcBef>
                <a:spcPts val="0"/>
              </a:spcBef>
              <a:spcAft>
                <a:spcPts val="0"/>
              </a:spcAft>
              <a:buSzPts val="2000"/>
              <a:buChar char="●"/>
            </a:pPr>
            <a:r>
              <a:rPr lang="en" sz="2000" dirty="0"/>
              <a:t>Ask this critical question in order to adapt methods: How do you as a parent stay connected to others in your community?</a:t>
            </a:r>
            <a:endParaRPr sz="2000" dirty="0"/>
          </a:p>
          <a:p>
            <a:pPr marL="457200" lvl="0" indent="-355600" algn="l" rtl="0">
              <a:spcBef>
                <a:spcPts val="0"/>
              </a:spcBef>
              <a:spcAft>
                <a:spcPts val="0"/>
              </a:spcAft>
              <a:buSzPts val="2000"/>
              <a:buChar char="●"/>
            </a:pPr>
            <a:r>
              <a:rPr lang="en" sz="2000" dirty="0"/>
              <a:t>Convert in-person training to videos rather than virtual meetings to accommodate various schedules</a:t>
            </a:r>
            <a:endParaRPr sz="2000" dirty="0"/>
          </a:p>
          <a:p>
            <a:pPr marL="457200" lvl="0" indent="-355600" algn="l" rtl="0">
              <a:spcBef>
                <a:spcPts val="0"/>
              </a:spcBef>
              <a:spcAft>
                <a:spcPts val="0"/>
              </a:spcAft>
              <a:buSzPts val="2000"/>
              <a:buChar char="●"/>
            </a:pPr>
            <a:r>
              <a:rPr lang="en" sz="2000" dirty="0"/>
              <a:t>Be strategic with your use of video conferencing. Ensure the platform works on computer and phone; pay attention to oral and visual </a:t>
            </a:r>
            <a:r>
              <a:rPr lang="en" sz="2000" dirty="0" smtClean="0"/>
              <a:t>communication</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p:txBody>
      </p:sp>
      <p:sp>
        <p:nvSpPr>
          <p:cNvPr id="338" name="Google Shape;338;p58"/>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PPE Adaptations - Unplanned</a:t>
            </a: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44" name="Google Shape;344;p59"/>
          <p:cNvSpPr txBox="1"/>
          <p:nvPr/>
        </p:nvSpPr>
        <p:spPr>
          <a:xfrm>
            <a:off x="-1" y="3946657"/>
            <a:ext cx="6254803" cy="8417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u="sng" dirty="0" smtClean="0">
                <a:solidFill>
                  <a:schemeClr val="accent5"/>
                </a:solidFill>
                <a:latin typeface="Calibri"/>
                <a:ea typeface="Calibri"/>
                <a:cs typeface="Calibri"/>
                <a:sym typeface="Calibri"/>
                <a:hlinkClick r:id="rId3"/>
              </a:rPr>
              <a:t>Website: https://rea.mpls.k12.mn.us/parent_participatory_evaluation</a:t>
            </a:r>
            <a:endParaRPr sz="2400" b="1" dirty="0">
              <a:solidFill>
                <a:schemeClr val="dk1"/>
              </a:solidFill>
              <a:latin typeface="Calibri"/>
              <a:ea typeface="Calibri"/>
              <a:cs typeface="Calibri"/>
              <a:sym typeface="Calibri"/>
            </a:endParaRPr>
          </a:p>
        </p:txBody>
      </p:sp>
      <p:sp>
        <p:nvSpPr>
          <p:cNvPr id="343" name="Google Shape;343;p59"/>
          <p:cNvSpPr txBox="1">
            <a:spLocks noGrp="1"/>
          </p:cNvSpPr>
          <p:nvPr>
            <p:ph type="title"/>
          </p:nvPr>
        </p:nvSpPr>
        <p:spPr>
          <a:xfrm>
            <a:off x="76200" y="824344"/>
            <a:ext cx="8991600" cy="262543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dirty="0"/>
          </a:p>
          <a:p>
            <a:pPr marL="0" lvl="0" indent="0" algn="ctr" rtl="0">
              <a:lnSpc>
                <a:spcPct val="100000"/>
              </a:lnSpc>
              <a:spcBef>
                <a:spcPts val="0"/>
              </a:spcBef>
              <a:spcAft>
                <a:spcPts val="0"/>
              </a:spcAft>
              <a:buSzPts val="4800"/>
              <a:buNone/>
            </a:pPr>
            <a:r>
              <a:rPr lang="en" dirty="0" smtClean="0"/>
              <a:t>Questions</a:t>
            </a:r>
            <a:r>
              <a:rPr lang="en" dirty="0"/>
              <a:t>?</a:t>
            </a:r>
            <a:endParaRPr dirty="0"/>
          </a:p>
          <a:p>
            <a:pPr marL="0" lvl="0" indent="0" algn="ctr" rtl="0">
              <a:lnSpc>
                <a:spcPct val="100000"/>
              </a:lnSpc>
              <a:spcBef>
                <a:spcPts val="0"/>
              </a:spcBef>
              <a:spcAft>
                <a:spcPts val="0"/>
              </a:spcAft>
              <a:buSzPts val="4800"/>
              <a:buNone/>
            </a:pPr>
            <a:endParaRPr sz="1800" dirty="0"/>
          </a:p>
          <a:p>
            <a:pPr marL="0" lvl="0" indent="0" algn="l" rtl="0">
              <a:lnSpc>
                <a:spcPct val="100000"/>
              </a:lnSpc>
              <a:spcBef>
                <a:spcPts val="0"/>
              </a:spcBef>
              <a:spcAft>
                <a:spcPts val="0"/>
              </a:spcAft>
              <a:buSzPts val="4800"/>
              <a:buNone/>
            </a:pPr>
            <a:endParaRPr sz="1400" dirty="0"/>
          </a:p>
          <a:p>
            <a:pPr marL="0" lvl="0" indent="0" algn="ctr" rtl="0">
              <a:lnSpc>
                <a:spcPct val="100000"/>
              </a:lnSpc>
              <a:spcBef>
                <a:spcPts val="0"/>
              </a:spcBef>
              <a:spcAft>
                <a:spcPts val="0"/>
              </a:spcAft>
              <a:buSzPts val="4800"/>
              <a:buNone/>
            </a:pPr>
            <a:r>
              <a:rPr lang="en" sz="2400" dirty="0">
                <a:solidFill>
                  <a:schemeClr val="bg1"/>
                </a:solidFill>
              </a:rPr>
              <a:t>MPS PPE Co-Leads</a:t>
            </a:r>
            <a:endParaRPr sz="2400" dirty="0">
              <a:solidFill>
                <a:schemeClr val="bg1"/>
              </a:solidFill>
            </a:endParaRPr>
          </a:p>
          <a:p>
            <a:pPr marL="0" lvl="0" indent="0" algn="ctr" rtl="0">
              <a:lnSpc>
                <a:spcPct val="100000"/>
              </a:lnSpc>
              <a:spcBef>
                <a:spcPts val="0"/>
              </a:spcBef>
              <a:spcAft>
                <a:spcPts val="0"/>
              </a:spcAft>
              <a:buClr>
                <a:schemeClr val="dk1"/>
              </a:buClr>
              <a:buSzPts val="1100"/>
              <a:buFont typeface="Arial"/>
              <a:buNone/>
            </a:pPr>
            <a:r>
              <a:rPr lang="en-US" sz="3200" dirty="0" smtClean="0">
                <a:solidFill>
                  <a:schemeClr val="bg1"/>
                </a:solidFill>
                <a:uFill>
                  <a:noFill/>
                </a:uFill>
                <a:hlinkClick r:id="rId4"/>
              </a:rPr>
              <a:t>Email: Amanda.Dionne@mpls.k12.mn.us</a:t>
            </a:r>
            <a:r>
              <a:rPr lang="en" sz="3200" dirty="0" smtClean="0">
                <a:solidFill>
                  <a:schemeClr val="bg1"/>
                </a:solidFill>
              </a:rPr>
              <a:t> </a:t>
            </a:r>
            <a:r>
              <a:rPr lang="en" sz="3200" dirty="0">
                <a:solidFill>
                  <a:schemeClr val="bg1"/>
                </a:solidFill>
              </a:rPr>
              <a:t>(E&amp;ER)  </a:t>
            </a:r>
            <a:r>
              <a:rPr lang="en-US" sz="3200" dirty="0" smtClean="0">
                <a:solidFill>
                  <a:schemeClr val="bg1"/>
                </a:solidFill>
                <a:uFill>
                  <a:noFill/>
                </a:uFill>
                <a:hlinkClick r:id="rId5"/>
              </a:rPr>
              <a:t>Email: Maren.Henderson@mpls.k12.mn.us</a:t>
            </a:r>
            <a:r>
              <a:rPr lang="en" sz="3200" dirty="0" smtClean="0">
                <a:solidFill>
                  <a:schemeClr val="bg1"/>
                </a:solidFill>
              </a:rPr>
              <a:t> </a:t>
            </a:r>
            <a:r>
              <a:rPr lang="en" sz="3200" dirty="0">
                <a:solidFill>
                  <a:schemeClr val="bg1"/>
                </a:solidFill>
              </a:rPr>
              <a:t>(REA</a:t>
            </a:r>
            <a:r>
              <a:rPr lang="en" sz="2400" dirty="0">
                <a:solidFill>
                  <a:schemeClr val="lt1"/>
                </a:solidFill>
              </a:rPr>
              <a:t>)</a:t>
            </a:r>
            <a:r>
              <a:rPr lang="en" sz="1800" dirty="0">
                <a:solidFill>
                  <a:schemeClr val="lt1"/>
                </a:solidFill>
              </a:rPr>
              <a:t> </a:t>
            </a:r>
            <a:endParaRPr sz="1800" dirty="0">
              <a:solidFill>
                <a:schemeClr val="lt1"/>
              </a:solidFill>
            </a:endParaRPr>
          </a:p>
          <a:p>
            <a:pPr marL="0" lvl="0" indent="0" algn="ctr" rtl="0">
              <a:lnSpc>
                <a:spcPct val="100000"/>
              </a:lnSpc>
              <a:spcBef>
                <a:spcPts val="0"/>
              </a:spcBef>
              <a:spcAft>
                <a:spcPts val="0"/>
              </a:spcAft>
              <a:buClr>
                <a:schemeClr val="dk1"/>
              </a:buClr>
              <a:buSzPts val="1100"/>
              <a:buFont typeface="Arial"/>
              <a:buNone/>
            </a:pPr>
            <a:endParaRPr sz="1800" dirty="0"/>
          </a:p>
          <a:p>
            <a:pPr marL="0" lvl="0" indent="0" algn="ctr" rtl="0">
              <a:lnSpc>
                <a:spcPct val="100000"/>
              </a:lnSpc>
              <a:spcBef>
                <a:spcPts val="0"/>
              </a:spcBef>
              <a:spcAft>
                <a:spcPts val="0"/>
              </a:spcAft>
              <a:buSzPts val="4800"/>
              <a:buNone/>
            </a:pPr>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0EA011-92C4-41D9-82B9-BF8E62DAE0D2}" type="slidenum">
              <a:rPr lang="en-US" smtClean="0">
                <a:solidFill>
                  <a:prstClr val="white"/>
                </a:solidFill>
              </a:rPr>
              <a:pPr/>
              <a:t>37</a:t>
            </a:fld>
            <a:endParaRPr lang="en-US">
              <a:solidFill>
                <a:prstClr val="white"/>
              </a:solidFill>
            </a:endParaRPr>
          </a:p>
        </p:txBody>
      </p:sp>
      <p:sp>
        <p:nvSpPr>
          <p:cNvPr id="13" name="Content Placeholder 2"/>
          <p:cNvSpPr txBox="1">
            <a:spLocks/>
          </p:cNvSpPr>
          <p:nvPr/>
        </p:nvSpPr>
        <p:spPr>
          <a:xfrm>
            <a:off x="457200" y="971551"/>
            <a:ext cx="8229600" cy="3394472"/>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Font typeface="Arial" panose="020B0604020202020204" pitchFamily="34" charset="0"/>
              <a:buNone/>
            </a:pPr>
            <a:endParaRPr lang="en-US" dirty="0" smtClean="0">
              <a:solidFill>
                <a:prstClr val="black"/>
              </a:solidFill>
            </a:endParaRPr>
          </a:p>
          <a:p>
            <a:pPr marL="0" indent="0" algn="ctr">
              <a:buClrTx/>
              <a:buFont typeface="Arial" panose="020B0604020202020204" pitchFamily="34" charset="0"/>
              <a:buNone/>
            </a:pPr>
            <a:r>
              <a:rPr lang="en-US" b="1" dirty="0" smtClean="0">
                <a:solidFill>
                  <a:prstClr val="black"/>
                </a:solidFill>
                <a:latin typeface="Candara" panose="020E0502030303020204" pitchFamily="34" charset="0"/>
              </a:rPr>
              <a:t>Visit CADRE online</a:t>
            </a:r>
          </a:p>
          <a:p>
            <a:pPr marL="0" indent="0" algn="ctr">
              <a:buClrTx/>
              <a:buFont typeface="Arial" panose="020B0604020202020204" pitchFamily="34" charset="0"/>
              <a:buNone/>
            </a:pPr>
            <a:r>
              <a:rPr lang="en-US" b="1" dirty="0" smtClean="0">
                <a:solidFill>
                  <a:prstClr val="black"/>
                </a:solidFill>
                <a:latin typeface="Candara" panose="020E0502030303020204" pitchFamily="34" charset="0"/>
                <a:hlinkClick r:id="rId2"/>
              </a:rPr>
              <a:t>Website: www.cadreworks.org</a:t>
            </a:r>
            <a:endParaRPr lang="en-US" b="1" dirty="0" smtClean="0">
              <a:solidFill>
                <a:prstClr val="black"/>
              </a:solidFill>
              <a:latin typeface="Candara" panose="020E0502030303020204" pitchFamily="34" charset="0"/>
            </a:endParaRPr>
          </a:p>
          <a:p>
            <a:pPr marL="0" indent="0" algn="ctr">
              <a:buClrTx/>
              <a:buFont typeface="Arial" panose="020B0604020202020204" pitchFamily="34" charset="0"/>
              <a:buNone/>
            </a:pPr>
            <a:endParaRPr lang="en-US" b="1" dirty="0" smtClean="0">
              <a:solidFill>
                <a:prstClr val="black"/>
              </a:solidFill>
              <a:latin typeface="Candara" panose="020E0502030303020204" pitchFamily="34" charset="0"/>
            </a:endParaRPr>
          </a:p>
          <a:p>
            <a:pPr marL="0" indent="0" algn="ctr">
              <a:buClrTx/>
              <a:buFont typeface="Arial" panose="020B0604020202020204" pitchFamily="34" charset="0"/>
              <a:buNone/>
            </a:pPr>
            <a:r>
              <a:rPr lang="en-US" b="1" dirty="0" smtClean="0">
                <a:solidFill>
                  <a:prstClr val="black"/>
                </a:solidFill>
                <a:latin typeface="Candara" panose="020E0502030303020204" pitchFamily="34" charset="0"/>
              </a:rPr>
              <a:t>Contact CADRE via email</a:t>
            </a:r>
          </a:p>
          <a:p>
            <a:pPr marL="0" indent="0" algn="ctr">
              <a:buClrTx/>
              <a:buFont typeface="Arial" panose="020B0604020202020204" pitchFamily="34" charset="0"/>
              <a:buNone/>
            </a:pPr>
            <a:r>
              <a:rPr lang="en-US" b="1" dirty="0" smtClean="0">
                <a:solidFill>
                  <a:prstClr val="black"/>
                </a:solidFill>
                <a:latin typeface="Candara" panose="020E0502030303020204" pitchFamily="34" charset="0"/>
                <a:hlinkClick r:id="rId3"/>
              </a:rPr>
              <a:t>Email: cadre@directionservice.org</a:t>
            </a:r>
            <a:endParaRPr lang="en-US" b="1" dirty="0" smtClean="0">
              <a:solidFill>
                <a:prstClr val="black"/>
              </a:solidFill>
              <a:latin typeface="Candara" panose="020E0502030303020204" pitchFamily="34" charset="0"/>
            </a:endParaRPr>
          </a:p>
          <a:p>
            <a:pPr marL="0" indent="0" algn="ctr">
              <a:buClrTx/>
              <a:buFont typeface="Arial" panose="020B0604020202020204" pitchFamily="34" charset="0"/>
              <a:buNone/>
            </a:pPr>
            <a:endParaRPr lang="en-US" b="1" dirty="0" smtClean="0">
              <a:solidFill>
                <a:prstClr val="black"/>
              </a:solidFill>
              <a:latin typeface="Candara" panose="020E0502030303020204" pitchFamily="34" charset="0"/>
            </a:endParaRPr>
          </a:p>
          <a:p>
            <a:pPr marL="0" indent="0" algn="ctr">
              <a:buClrTx/>
              <a:buFont typeface="Arial" panose="020B0604020202020204" pitchFamily="34" charset="0"/>
              <a:buNone/>
            </a:pPr>
            <a:r>
              <a:rPr lang="en-US" b="1" dirty="0" smtClean="0">
                <a:solidFill>
                  <a:prstClr val="black"/>
                </a:solidFill>
                <a:latin typeface="Candara" panose="020E0502030303020204" pitchFamily="34" charset="0"/>
                <a:hlinkClick r:id="rId4"/>
              </a:rPr>
              <a:t>Sign up</a:t>
            </a:r>
            <a:r>
              <a:rPr lang="en-US" b="1" dirty="0" smtClean="0">
                <a:solidFill>
                  <a:prstClr val="black"/>
                </a:solidFill>
                <a:latin typeface="Candara" panose="020E0502030303020204" pitchFamily="34" charset="0"/>
              </a:rPr>
              <a:t> for the CADRE Caucus Newsletter!</a:t>
            </a:r>
            <a:endParaRPr lang="en-US" b="1" dirty="0">
              <a:solidFill>
                <a:prstClr val="black"/>
              </a:solidFill>
              <a:latin typeface="Candara" panose="020E0502030303020204" pitchFamily="34" charset="0"/>
            </a:endParaRPr>
          </a:p>
        </p:txBody>
      </p:sp>
      <p:sp>
        <p:nvSpPr>
          <p:cNvPr id="3" name="Title 2"/>
          <p:cNvSpPr>
            <a:spLocks noGrp="1"/>
          </p:cNvSpPr>
          <p:nvPr>
            <p:ph type="title"/>
          </p:nvPr>
        </p:nvSpPr>
        <p:spPr/>
        <p:txBody>
          <a:bodyPr/>
          <a:lstStyle/>
          <a:p>
            <a:r>
              <a:rPr lang="en-US" dirty="0" smtClean="0"/>
              <a:t>Need More Information?</a:t>
            </a:r>
            <a:endParaRPr lang="en-US" dirty="0"/>
          </a:p>
        </p:txBody>
      </p:sp>
    </p:spTree>
    <p:extLst>
      <p:ext uri="{BB962C8B-B14F-4D97-AF65-F5344CB8AC3E}">
        <p14:creationId xmlns:p14="http://schemas.microsoft.com/office/powerpoint/2010/main" val="3930149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0EA011-92C4-41D9-82B9-BF8E62DAE0D2}" type="slidenum">
              <a:rPr lang="en-US" smtClean="0">
                <a:solidFill>
                  <a:prstClr val="white"/>
                </a:solidFill>
              </a:rPr>
              <a:pPr/>
              <a:t>38</a:t>
            </a:fld>
            <a:endParaRPr lang="en-US">
              <a:solidFill>
                <a:prstClr val="white"/>
              </a:solidFill>
            </a:endParaRPr>
          </a:p>
        </p:txBody>
      </p:sp>
      <p:pic>
        <p:nvPicPr>
          <p:cNvPr id="8" name="Picture 2" descr="Survey Image" title="Survey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0672" y="3476321"/>
            <a:ext cx="1842655" cy="1236883"/>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143000"/>
            <a:ext cx="8382000" cy="2246769"/>
          </a:xfrm>
          <a:prstGeom prst="rect">
            <a:avLst/>
          </a:prstGeom>
          <a:noFill/>
        </p:spPr>
        <p:txBody>
          <a:bodyPr wrap="square" rtlCol="0">
            <a:spAutoFit/>
          </a:bodyPr>
          <a:lstStyle/>
          <a:p>
            <a:pPr marL="114300" algn="ctr">
              <a:buClrTx/>
              <a:buFont typeface="Arial" panose="020B0604020202020204" pitchFamily="34" charset="0"/>
              <a:buNone/>
            </a:pPr>
            <a:r>
              <a:rPr lang="en-US" sz="2800" i="1" kern="1200" dirty="0" smtClean="0">
                <a:solidFill>
                  <a:prstClr val="black"/>
                </a:solidFill>
                <a:latin typeface="Candara" panose="020E0502030303020204" pitchFamily="34" charset="0"/>
                <a:ea typeface="+mn-ea"/>
                <a:cs typeface="Arial" panose="020B0604020202020204" pitchFamily="34" charset="0"/>
              </a:rPr>
              <a:t>Please take a few minutes to respond to this brief survey about your experience.</a:t>
            </a:r>
          </a:p>
          <a:p>
            <a:pPr marL="114300" algn="ctr">
              <a:buClrTx/>
              <a:buFont typeface="Arial" panose="020B0604020202020204" pitchFamily="34" charset="0"/>
              <a:buNone/>
            </a:pPr>
            <a:endParaRPr lang="en-US" sz="2800" i="1" kern="1200" dirty="0" smtClean="0">
              <a:solidFill>
                <a:prstClr val="black"/>
              </a:solidFill>
              <a:latin typeface="Candara" panose="020E0502030303020204" pitchFamily="34" charset="0"/>
              <a:ea typeface="+mn-ea"/>
              <a:cs typeface="Arial" panose="020B0604020202020204" pitchFamily="34" charset="0"/>
            </a:endParaRPr>
          </a:p>
          <a:p>
            <a:pPr marL="114300" algn="ctr">
              <a:buClrTx/>
              <a:buFont typeface="Arial" panose="020B0604020202020204" pitchFamily="34" charset="0"/>
              <a:buNone/>
            </a:pPr>
            <a:r>
              <a:rPr lang="en-US" sz="2800" kern="1200" dirty="0" smtClean="0">
                <a:solidFill>
                  <a:prstClr val="black"/>
                </a:solidFill>
                <a:latin typeface="Candara" panose="020E0502030303020204" pitchFamily="34" charset="0"/>
                <a:ea typeface="+mn-ea"/>
                <a:cs typeface="Arial" panose="020B0604020202020204" pitchFamily="34" charset="0"/>
                <a:hlinkClick r:id="rId3"/>
              </a:rPr>
              <a:t>Survey Monkey link: https://www.surveymonkey.com/r/cadremps820</a:t>
            </a:r>
            <a:endParaRPr lang="en-US" sz="2800" kern="1200" dirty="0">
              <a:solidFill>
                <a:prstClr val="black"/>
              </a:solidFill>
              <a:latin typeface="Candara" panose="020E0502030303020204" pitchFamily="34" charset="0"/>
              <a:ea typeface="+mn-ea"/>
              <a:cs typeface="Arial" panose="020B0604020202020204" pitchFamily="34" charset="0"/>
            </a:endParaRPr>
          </a:p>
        </p:txBody>
      </p:sp>
      <p:sp>
        <p:nvSpPr>
          <p:cNvPr id="6" name="Title 1"/>
          <p:cNvSpPr>
            <a:spLocks noGrp="1"/>
          </p:cNvSpPr>
          <p:nvPr>
            <p:ph type="title"/>
          </p:nvPr>
        </p:nvSpPr>
        <p:spPr>
          <a:xfrm>
            <a:off x="457200" y="205979"/>
            <a:ext cx="8229600" cy="857250"/>
          </a:xfrm>
        </p:spPr>
        <p:txBody>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latin typeface="Candara" panose="020E0502030303020204" pitchFamily="34" charset="0"/>
              </a:rPr>
              <a:t>Thank you for joining us!</a:t>
            </a:r>
            <a:endParaRPr lang="en-US" dirty="0">
              <a:latin typeface="Candara" panose="020E0502030303020204" pitchFamily="34" charset="0"/>
            </a:endParaRPr>
          </a:p>
        </p:txBody>
      </p:sp>
    </p:spTree>
    <p:extLst>
      <p:ext uri="{BB962C8B-B14F-4D97-AF65-F5344CB8AC3E}">
        <p14:creationId xmlns:p14="http://schemas.microsoft.com/office/powerpoint/2010/main" val="371844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112" name="Google Shape;112;p27"/>
          <p:cNvSpPr txBox="1">
            <a:spLocks noGrp="1"/>
          </p:cNvSpPr>
          <p:nvPr>
            <p:ph type="body" idx="1"/>
          </p:nvPr>
        </p:nvSpPr>
        <p:spPr>
          <a:xfrm>
            <a:off x="265650" y="613125"/>
            <a:ext cx="8520600" cy="4203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2"/>
              </a:buClr>
              <a:buSzPts val="2400"/>
              <a:buChar char="●"/>
            </a:pPr>
            <a:r>
              <a:rPr lang="en">
                <a:solidFill>
                  <a:schemeClr val="dk2"/>
                </a:solidFill>
              </a:rPr>
              <a:t>Have an understanding</a:t>
            </a:r>
            <a:r>
              <a:rPr lang="en" b="1">
                <a:solidFill>
                  <a:schemeClr val="dk2"/>
                </a:solidFill>
              </a:rPr>
              <a:t> </a:t>
            </a:r>
            <a:r>
              <a:rPr lang="en">
                <a:solidFill>
                  <a:schemeClr val="dk2"/>
                </a:solidFill>
              </a:rPr>
              <a:t>of</a:t>
            </a:r>
            <a:r>
              <a:rPr lang="en" b="1">
                <a:solidFill>
                  <a:schemeClr val="dk2"/>
                </a:solidFill>
              </a:rPr>
              <a:t> Parent Participatory Evaluation</a:t>
            </a:r>
            <a:r>
              <a:rPr lang="en">
                <a:solidFill>
                  <a:schemeClr val="dk2"/>
                </a:solidFill>
              </a:rPr>
              <a:t> (PPE) and how this research and evaluation approach resulted in </a:t>
            </a:r>
            <a:r>
              <a:rPr lang="en" b="1">
                <a:solidFill>
                  <a:schemeClr val="dk2"/>
                </a:solidFill>
              </a:rPr>
              <a:t>parent-led evaluation and improvement</a:t>
            </a:r>
            <a:r>
              <a:rPr lang="en">
                <a:solidFill>
                  <a:schemeClr val="dk2"/>
                </a:solidFill>
              </a:rPr>
              <a:t> at Minneapolis Public Schools (MPS)</a:t>
            </a:r>
            <a:endParaRPr>
              <a:solidFill>
                <a:schemeClr val="dk2"/>
              </a:solidFill>
            </a:endParaRPr>
          </a:p>
          <a:p>
            <a:pPr marL="457200" lvl="0" indent="-381000" algn="l" rtl="0">
              <a:lnSpc>
                <a:spcPct val="100000"/>
              </a:lnSpc>
              <a:spcBef>
                <a:spcPts val="1000"/>
              </a:spcBef>
              <a:spcAft>
                <a:spcPts val="0"/>
              </a:spcAft>
              <a:buClr>
                <a:schemeClr val="dk2"/>
              </a:buClr>
              <a:buSzPts val="2400"/>
              <a:buChar char="●"/>
            </a:pPr>
            <a:r>
              <a:rPr lang="en" b="1">
                <a:solidFill>
                  <a:schemeClr val="dk2"/>
                </a:solidFill>
                <a:highlight>
                  <a:srgbClr val="FFFFFF"/>
                </a:highlight>
              </a:rPr>
              <a:t>Hear from some of our parent evaluators </a:t>
            </a:r>
            <a:r>
              <a:rPr lang="en">
                <a:solidFill>
                  <a:schemeClr val="dk2"/>
                </a:solidFill>
                <a:highlight>
                  <a:srgbClr val="FFFFFF"/>
                </a:highlight>
              </a:rPr>
              <a:t>about their experience and findings</a:t>
            </a:r>
            <a:endParaRPr>
              <a:solidFill>
                <a:schemeClr val="dk2"/>
              </a:solidFill>
              <a:highlight>
                <a:srgbClr val="FFFFFF"/>
              </a:highlight>
            </a:endParaRPr>
          </a:p>
          <a:p>
            <a:pPr marL="457200" lvl="0" indent="-381000" algn="l" rtl="0">
              <a:lnSpc>
                <a:spcPct val="100000"/>
              </a:lnSpc>
              <a:spcBef>
                <a:spcPts val="1000"/>
              </a:spcBef>
              <a:spcAft>
                <a:spcPts val="0"/>
              </a:spcAft>
              <a:buClr>
                <a:schemeClr val="dk2"/>
              </a:buClr>
              <a:buSzPts val="2400"/>
              <a:buChar char="●"/>
            </a:pPr>
            <a:r>
              <a:rPr lang="en" b="1">
                <a:solidFill>
                  <a:schemeClr val="dk2"/>
                </a:solidFill>
                <a:highlight>
                  <a:srgbClr val="FFFFFF"/>
                </a:highlight>
              </a:rPr>
              <a:t>Dive deep</a:t>
            </a:r>
            <a:r>
              <a:rPr lang="en">
                <a:solidFill>
                  <a:schemeClr val="dk2"/>
                </a:solidFill>
                <a:highlight>
                  <a:srgbClr val="FFFFFF"/>
                </a:highlight>
              </a:rPr>
              <a:t> into Special Education memo and district response</a:t>
            </a:r>
            <a:endParaRPr>
              <a:solidFill>
                <a:schemeClr val="dk2"/>
              </a:solidFill>
              <a:highlight>
                <a:srgbClr val="FFFFFF"/>
              </a:highlight>
            </a:endParaRPr>
          </a:p>
          <a:p>
            <a:pPr marL="457200" lvl="0" indent="-381000" algn="l" rtl="0">
              <a:lnSpc>
                <a:spcPct val="100000"/>
              </a:lnSpc>
              <a:spcBef>
                <a:spcPts val="1000"/>
              </a:spcBef>
              <a:spcAft>
                <a:spcPts val="0"/>
              </a:spcAft>
              <a:buClr>
                <a:schemeClr val="dk2"/>
              </a:buClr>
              <a:buSzPts val="2400"/>
              <a:buChar char="●"/>
            </a:pPr>
            <a:r>
              <a:rPr lang="en">
                <a:solidFill>
                  <a:schemeClr val="dk2"/>
                </a:solidFill>
                <a:highlight>
                  <a:srgbClr val="FFFFFF"/>
                </a:highlight>
              </a:rPr>
              <a:t>Gain insight into </a:t>
            </a:r>
            <a:r>
              <a:rPr lang="en" b="1">
                <a:solidFill>
                  <a:schemeClr val="dk2"/>
                </a:solidFill>
                <a:highlight>
                  <a:srgbClr val="FFFFFF"/>
                </a:highlight>
              </a:rPr>
              <a:t>what it takes</a:t>
            </a:r>
            <a:r>
              <a:rPr lang="en">
                <a:solidFill>
                  <a:schemeClr val="dk2"/>
                </a:solidFill>
                <a:highlight>
                  <a:srgbClr val="FFFFFF"/>
                </a:highlight>
              </a:rPr>
              <a:t> for this work to be </a:t>
            </a:r>
            <a:r>
              <a:rPr lang="en" b="1">
                <a:solidFill>
                  <a:schemeClr val="dk2"/>
                </a:solidFill>
                <a:highlight>
                  <a:srgbClr val="FFFFFF"/>
                </a:highlight>
              </a:rPr>
              <a:t>successful and facilitate change</a:t>
            </a:r>
            <a:endParaRPr b="1">
              <a:solidFill>
                <a:schemeClr val="dk2"/>
              </a:solidFill>
            </a:endParaRPr>
          </a:p>
        </p:txBody>
      </p:sp>
      <p:sp>
        <p:nvSpPr>
          <p:cNvPr id="113" name="Google Shape;113;p27"/>
          <p:cNvSpPr txBox="1">
            <a:spLocks noGrp="1"/>
          </p:cNvSpPr>
          <p:nvPr>
            <p:ph type="title"/>
          </p:nvPr>
        </p:nvSpPr>
        <p:spPr>
          <a:xfrm>
            <a:off x="92825" y="-8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Objectives</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20" name="Google Shape;120;p28" descr="White American, 68%; Black or African American, 18%; Hispanic or Latino American, 6%; Asian American, 4%; Two or more races, 3%; American Indian or Alaska Native, 1%; Unknown race, 1%; Native Hawaiian or other Pacific Islander, 0.1%." title="Staff demographics picture"/>
          <p:cNvPicPr preferRelativeResize="0"/>
          <p:nvPr/>
        </p:nvPicPr>
        <p:blipFill>
          <a:blip r:embed="rId3">
            <a:alphaModFix/>
          </a:blip>
          <a:stretch>
            <a:fillRect/>
          </a:stretch>
        </p:blipFill>
        <p:spPr>
          <a:xfrm>
            <a:off x="4905950" y="761985"/>
            <a:ext cx="3640450" cy="2743225"/>
          </a:xfrm>
          <a:prstGeom prst="rect">
            <a:avLst/>
          </a:prstGeom>
          <a:noFill/>
          <a:ln>
            <a:noFill/>
          </a:ln>
        </p:spPr>
      </p:pic>
      <p:pic>
        <p:nvPicPr>
          <p:cNvPr id="119" name="Google Shape;119;p28" descr="White American, 35%; Black or African American, 35%; Hispanic or Latino American, 17%; Asian American, 5%; Two or more races, 4%; American Indian or Alaska Native, 3%; Native Hawaiian or other Pacific Islander, 0.1%. Students receiving low or no-cost meals: 20,246; English learners: 7,301; Students receiving Special Education: 6,054; Students experiencing homelessness: 535." title="Student Demographics picture"/>
          <p:cNvPicPr preferRelativeResize="0"/>
          <p:nvPr/>
        </p:nvPicPr>
        <p:blipFill>
          <a:blip r:embed="rId4">
            <a:alphaModFix/>
          </a:blip>
          <a:stretch>
            <a:fillRect/>
          </a:stretch>
        </p:blipFill>
        <p:spPr>
          <a:xfrm>
            <a:off x="536989" y="710335"/>
            <a:ext cx="3904225" cy="3991225"/>
          </a:xfrm>
          <a:prstGeom prst="rect">
            <a:avLst/>
          </a:prstGeom>
          <a:noFill/>
          <a:ln>
            <a:noFill/>
          </a:ln>
        </p:spPr>
      </p:pic>
      <p:sp>
        <p:nvSpPr>
          <p:cNvPr id="118" name="Google Shape;118;p28"/>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MPS Context</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127" name="Google Shape;127;p29"/>
          <p:cNvSpPr txBox="1"/>
          <p:nvPr/>
        </p:nvSpPr>
        <p:spPr>
          <a:xfrm>
            <a:off x="2129000" y="4407775"/>
            <a:ext cx="6845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Percent of total MPS population</a:t>
            </a: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Percent of MPS population receiving Special Education services</a:t>
            </a:r>
            <a:endParaRPr sz="1200" dirty="0">
              <a:latin typeface="Calibri"/>
              <a:ea typeface="Calibri"/>
              <a:cs typeface="Calibri"/>
              <a:sym typeface="Calibri"/>
            </a:endParaRPr>
          </a:p>
        </p:txBody>
      </p:sp>
      <p:sp>
        <p:nvSpPr>
          <p:cNvPr id="129" name="Google Shape;129;p29" title="red block"/>
          <p:cNvSpPr/>
          <p:nvPr/>
        </p:nvSpPr>
        <p:spPr>
          <a:xfrm>
            <a:off x="1799900" y="4694125"/>
            <a:ext cx="329100" cy="122400"/>
          </a:xfrm>
          <a:prstGeom prst="rect">
            <a:avLst/>
          </a:prstGeom>
          <a:solidFill>
            <a:srgbClr val="BF311A"/>
          </a:solidFill>
          <a:ln w="9525" cap="flat" cmpd="sng">
            <a:solidFill>
              <a:srgbClr val="BF31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9" title="yellow block"/>
          <p:cNvSpPr/>
          <p:nvPr/>
        </p:nvSpPr>
        <p:spPr>
          <a:xfrm>
            <a:off x="1799900" y="4494700"/>
            <a:ext cx="329100" cy="122400"/>
          </a:xfrm>
          <a:prstGeom prst="rect">
            <a:avLst/>
          </a:prstGeom>
          <a:solidFill>
            <a:srgbClr val="FDB713"/>
          </a:solidFill>
          <a:ln w="9525" cap="flat" cmpd="sng">
            <a:solidFill>
              <a:srgbClr val="FDB7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9" descr="Bar graph with categories: White, African American, Hispanic, Asian/Pacific Islander, and American Indian." title="MPS Sepcial Education bar graph"/>
          <p:cNvPicPr preferRelativeResize="0"/>
          <p:nvPr/>
        </p:nvPicPr>
        <p:blipFill>
          <a:blip r:embed="rId3">
            <a:alphaModFix/>
          </a:blip>
          <a:stretch>
            <a:fillRect/>
          </a:stretch>
        </p:blipFill>
        <p:spPr>
          <a:xfrm>
            <a:off x="366491" y="673159"/>
            <a:ext cx="8246951" cy="3373775"/>
          </a:xfrm>
          <a:prstGeom prst="rect">
            <a:avLst/>
          </a:prstGeom>
          <a:noFill/>
          <a:ln>
            <a:noFill/>
          </a:ln>
        </p:spPr>
      </p:pic>
      <p:sp>
        <p:nvSpPr>
          <p:cNvPr id="125" name="Google Shape;125;p29"/>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MPS Context - Special Education</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135" name="Google Shape;135;p30" title="Graphic: How do disciplinary responses vary with student representation?"/>
          <p:cNvPicPr preferRelativeResize="0"/>
          <p:nvPr/>
        </p:nvPicPr>
        <p:blipFill rotWithShape="1">
          <a:blip r:embed="rId3">
            <a:alphaModFix/>
          </a:blip>
          <a:srcRect r="632"/>
          <a:stretch/>
        </p:blipFill>
        <p:spPr>
          <a:xfrm>
            <a:off x="480778" y="1026278"/>
            <a:ext cx="8217548" cy="3090950"/>
          </a:xfrm>
          <a:prstGeom prst="rect">
            <a:avLst/>
          </a:prstGeom>
          <a:noFill/>
          <a:ln>
            <a:noFill/>
          </a:ln>
        </p:spPr>
      </p:pic>
      <p:sp>
        <p:nvSpPr>
          <p:cNvPr id="134" name="Google Shape;134;p30"/>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Disproportionality in Disciplinary Response</a:t>
            </a:r>
            <a:endParaRPr sz="2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142" name="Google Shape;142;p31" title="puzzle pieces"/>
          <p:cNvPicPr preferRelativeResize="0"/>
          <p:nvPr/>
        </p:nvPicPr>
        <p:blipFill>
          <a:blip r:embed="rId3">
            <a:alphaModFix/>
          </a:blip>
          <a:stretch>
            <a:fillRect/>
          </a:stretch>
        </p:blipFill>
        <p:spPr>
          <a:xfrm>
            <a:off x="4877632" y="3182107"/>
            <a:ext cx="3219025" cy="1772225"/>
          </a:xfrm>
          <a:prstGeom prst="rect">
            <a:avLst/>
          </a:prstGeom>
          <a:noFill/>
          <a:ln>
            <a:noFill/>
          </a:ln>
        </p:spPr>
      </p:pic>
      <p:pic>
        <p:nvPicPr>
          <p:cNvPr id="143" name="Google Shape;143;p31" title="picture of a girl on a boat wearing a lifevest"/>
          <p:cNvPicPr preferRelativeResize="0"/>
          <p:nvPr/>
        </p:nvPicPr>
        <p:blipFill>
          <a:blip r:embed="rId4">
            <a:alphaModFix/>
          </a:blip>
          <a:stretch>
            <a:fillRect/>
          </a:stretch>
        </p:blipFill>
        <p:spPr>
          <a:xfrm rot="-5400000">
            <a:off x="4984324" y="460537"/>
            <a:ext cx="2988276" cy="2241200"/>
          </a:xfrm>
          <a:prstGeom prst="rect">
            <a:avLst/>
          </a:prstGeom>
          <a:noFill/>
          <a:ln>
            <a:noFill/>
          </a:ln>
        </p:spPr>
      </p:pic>
      <p:sp>
        <p:nvSpPr>
          <p:cNvPr id="140" name="Google Shape;140;p31"/>
          <p:cNvSpPr txBox="1">
            <a:spLocks noGrp="1"/>
          </p:cNvSpPr>
          <p:nvPr>
            <p:ph type="body" idx="1"/>
          </p:nvPr>
        </p:nvSpPr>
        <p:spPr>
          <a:xfrm>
            <a:off x="37050" y="613125"/>
            <a:ext cx="4183500" cy="42321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000" dirty="0">
                <a:solidFill>
                  <a:srgbClr val="222222"/>
                </a:solidFill>
                <a:highlight>
                  <a:srgbClr val="FFFFFF"/>
                </a:highlight>
              </a:rPr>
              <a:t>The </a:t>
            </a:r>
            <a:r>
              <a:rPr lang="en" sz="2000" b="1" dirty="0">
                <a:solidFill>
                  <a:srgbClr val="222222"/>
                </a:solidFill>
                <a:highlight>
                  <a:srgbClr val="FFFFFF"/>
                </a:highlight>
              </a:rPr>
              <a:t>definition of identity</a:t>
            </a:r>
            <a:r>
              <a:rPr lang="en" sz="2000" dirty="0">
                <a:solidFill>
                  <a:srgbClr val="222222"/>
                </a:solidFill>
                <a:highlight>
                  <a:srgbClr val="FFFFFF"/>
                </a:highlight>
              </a:rPr>
              <a:t> is who you are, the way you think about yourself, the way you are viewed by the world and the characteristics that </a:t>
            </a:r>
            <a:r>
              <a:rPr lang="en" sz="2000" b="1" dirty="0">
                <a:solidFill>
                  <a:srgbClr val="222222"/>
                </a:solidFill>
                <a:highlight>
                  <a:srgbClr val="FFFFFF"/>
                </a:highlight>
              </a:rPr>
              <a:t>define</a:t>
            </a:r>
            <a:r>
              <a:rPr lang="en" sz="2000" dirty="0">
                <a:solidFill>
                  <a:srgbClr val="222222"/>
                </a:solidFill>
                <a:highlight>
                  <a:srgbClr val="FFFFFF"/>
                </a:highlight>
              </a:rPr>
              <a:t> you. An example of </a:t>
            </a:r>
            <a:r>
              <a:rPr lang="en" sz="2000" b="1" dirty="0">
                <a:solidFill>
                  <a:srgbClr val="222222"/>
                </a:solidFill>
                <a:highlight>
                  <a:srgbClr val="FFFFFF"/>
                </a:highlight>
              </a:rPr>
              <a:t>identity</a:t>
            </a:r>
            <a:r>
              <a:rPr lang="en" sz="2000" dirty="0">
                <a:solidFill>
                  <a:srgbClr val="222222"/>
                </a:solidFill>
                <a:highlight>
                  <a:srgbClr val="FFFFFF"/>
                </a:highlight>
              </a:rPr>
              <a:t> is a person's name. An example of </a:t>
            </a:r>
            <a:r>
              <a:rPr lang="en" sz="2000" b="1" dirty="0">
                <a:solidFill>
                  <a:srgbClr val="222222"/>
                </a:solidFill>
                <a:highlight>
                  <a:srgbClr val="FFFFFF"/>
                </a:highlight>
              </a:rPr>
              <a:t>identity</a:t>
            </a:r>
            <a:r>
              <a:rPr lang="en" sz="2000" dirty="0">
                <a:solidFill>
                  <a:srgbClr val="222222"/>
                </a:solidFill>
                <a:highlight>
                  <a:srgbClr val="FFFFFF"/>
                </a:highlight>
              </a:rPr>
              <a:t> are the traditional characteristics of an “American.”</a:t>
            </a:r>
            <a:endParaRPr sz="2000" dirty="0">
              <a:solidFill>
                <a:srgbClr val="222222"/>
              </a:solidFill>
              <a:highlight>
                <a:srgbClr val="FFFFFF"/>
              </a:highlight>
            </a:endParaRPr>
          </a:p>
          <a:p>
            <a:pPr marL="0" lvl="0" indent="0" algn="l" rtl="0">
              <a:lnSpc>
                <a:spcPct val="150000"/>
              </a:lnSpc>
              <a:spcBef>
                <a:spcPts val="0"/>
              </a:spcBef>
              <a:spcAft>
                <a:spcPts val="0"/>
              </a:spcAft>
              <a:buNone/>
            </a:pPr>
            <a:r>
              <a:rPr lang="en" sz="1900" dirty="0">
                <a:solidFill>
                  <a:srgbClr val="222222"/>
                </a:solidFill>
                <a:highlight>
                  <a:srgbClr val="FFFFFF"/>
                </a:highlight>
              </a:rPr>
              <a:t>-yourdictionary.com</a:t>
            </a:r>
            <a:endParaRPr sz="1900" dirty="0">
              <a:solidFill>
                <a:srgbClr val="222222"/>
              </a:solidFill>
              <a:highlight>
                <a:srgbClr val="FFFFFF"/>
              </a:highlight>
            </a:endParaRPr>
          </a:p>
        </p:txBody>
      </p:sp>
      <p:sp>
        <p:nvSpPr>
          <p:cNvPr id="141" name="Google Shape;141;p31"/>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 Education &amp; Identity</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149" name="Google Shape;149;p32" title="Screengrab of Allison Waukau in a video"/>
          <p:cNvPicPr preferRelativeResize="0"/>
          <p:nvPr/>
        </p:nvPicPr>
        <p:blipFill>
          <a:blip r:embed="rId3">
            <a:alphaModFix/>
          </a:blip>
          <a:stretch>
            <a:fillRect/>
          </a:stretch>
        </p:blipFill>
        <p:spPr>
          <a:xfrm>
            <a:off x="432479" y="564375"/>
            <a:ext cx="8010525" cy="4400550"/>
          </a:xfrm>
          <a:prstGeom prst="rect">
            <a:avLst/>
          </a:prstGeom>
          <a:noFill/>
          <a:ln>
            <a:noFill/>
          </a:ln>
        </p:spPr>
      </p:pic>
      <p:sp>
        <p:nvSpPr>
          <p:cNvPr id="148" name="Google Shape;148;p32"/>
          <p:cNvSpPr txBox="1">
            <a:spLocks noGrp="1"/>
          </p:cNvSpPr>
          <p:nvPr>
            <p:ph type="title"/>
          </p:nvPr>
        </p:nvSpPr>
        <p:spPr>
          <a:xfrm>
            <a:off x="92825" y="-8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Parent Voice</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2836</Words>
  <Application>Microsoft Office PowerPoint</Application>
  <PresentationFormat>On-screen Show (16:9)</PresentationFormat>
  <Paragraphs>306</Paragraphs>
  <Slides>38</Slides>
  <Notes>34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38</vt:i4>
      </vt:variant>
    </vt:vector>
  </HeadingPairs>
  <TitlesOfParts>
    <vt:vector size="49" baseType="lpstr">
      <vt:lpstr>Arial</vt:lpstr>
      <vt:lpstr>Candara</vt:lpstr>
      <vt:lpstr>Cambria</vt:lpstr>
      <vt:lpstr>ＭＳ Ｐゴシック</vt:lpstr>
      <vt:lpstr>Calibri</vt:lpstr>
      <vt:lpstr>Simple Light</vt:lpstr>
      <vt:lpstr>Simple Light</vt:lpstr>
      <vt:lpstr>Office Theme</vt:lpstr>
      <vt:lpstr>1_Office Theme</vt:lpstr>
      <vt:lpstr>2_Office Theme</vt:lpstr>
      <vt:lpstr>3_Office Theme</vt:lpstr>
      <vt:lpstr>PowerPoint Presentation</vt:lpstr>
      <vt:lpstr>Technical Notes</vt:lpstr>
      <vt:lpstr>PowerPoint Presentation</vt:lpstr>
      <vt:lpstr>Objectives</vt:lpstr>
      <vt:lpstr>MPS Context</vt:lpstr>
      <vt:lpstr>MPS Context - Special Education</vt:lpstr>
      <vt:lpstr>Disproportionality in Disciplinary Response</vt:lpstr>
      <vt:lpstr>Special Education &amp; Identity</vt:lpstr>
      <vt:lpstr>Parent Voice</vt:lpstr>
      <vt:lpstr>Overview of PPE </vt:lpstr>
      <vt:lpstr>Program Overview</vt:lpstr>
      <vt:lpstr>Participatory Evaluation</vt:lpstr>
      <vt:lpstr>Cultural Humility  Cultural humility is a lifelong process of self-reflection, self-critique and commitment to understanding and respecting different points of view, and engaging with others humbly, authentically and from a place of learning (Tervalon &amp; Murray-Garcia, 1998).  </vt:lpstr>
      <vt:lpstr>Engaging the Community in Research</vt:lpstr>
      <vt:lpstr>PPE Model in MPS is Built on Partnership</vt:lpstr>
      <vt:lpstr>PPE Model in Practice</vt:lpstr>
      <vt:lpstr>Research Question + Data Collection</vt:lpstr>
      <vt:lpstr>Themes Across Groups</vt:lpstr>
      <vt:lpstr>Core Component of PPE: Facilitating Use &amp; Action</vt:lpstr>
      <vt:lpstr>Pedagogy of Equity </vt:lpstr>
      <vt:lpstr>Families as Education Partners</vt:lpstr>
      <vt:lpstr>Equity in Operations</vt:lpstr>
      <vt:lpstr>Parent Presentations</vt:lpstr>
      <vt:lpstr>MPS Responsibility and Accountability </vt:lpstr>
      <vt:lpstr>Facilitating Systems Change:  What does it take?</vt:lpstr>
      <vt:lpstr>Commitment from Leadership</vt:lpstr>
      <vt:lpstr>How Have Findings Produced Change?</vt:lpstr>
      <vt:lpstr>Systems Change Framework</vt:lpstr>
      <vt:lpstr>Diving into the Special Education Memo</vt:lpstr>
      <vt:lpstr>MPS Response - Technical (Checklist)</vt:lpstr>
      <vt:lpstr>MPS Response - Adaptive (Implementation Science)</vt:lpstr>
      <vt:lpstr>Closing &amp; Next Steps</vt:lpstr>
      <vt:lpstr>Core Values of PPE</vt:lpstr>
      <vt:lpstr>PPE Adaptations - Planned</vt:lpstr>
      <vt:lpstr>PPE Adaptations - Unplanned</vt:lpstr>
      <vt:lpstr> Questions?   MPS PPE Co-Leads Email: Amanda.Dionne@mpls.k12.mn.us (E&amp;ER)  Email: Maren.Henderson@mpls.k12.mn.us (REA)   </vt:lpstr>
      <vt:lpstr>Need More Information?</vt:lpstr>
      <vt:lpstr>Thank you for joining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Maren Henderson</dc:creator>
  <cp:lastModifiedBy>Amanda Rinehart</cp:lastModifiedBy>
  <cp:revision>25</cp:revision>
  <dcterms:modified xsi:type="dcterms:W3CDTF">2020-08-19T20:50:43Z</dcterms:modified>
</cp:coreProperties>
</file>