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 id="2147484296" r:id="rId2"/>
    <p:sldMasterId id="2147484333" r:id="rId3"/>
    <p:sldMasterId id="2147484370" r:id="rId4"/>
    <p:sldMasterId id="2147484407" r:id="rId5"/>
    <p:sldMasterId id="2147484419" r:id="rId6"/>
  </p:sldMasterIdLst>
  <p:notesMasterIdLst>
    <p:notesMasterId r:id="rId43"/>
  </p:notesMasterIdLst>
  <p:sldIdLst>
    <p:sldId id="362" r:id="rId7"/>
    <p:sldId id="325" r:id="rId8"/>
    <p:sldId id="336" r:id="rId9"/>
    <p:sldId id="334" r:id="rId10"/>
    <p:sldId id="358" r:id="rId11"/>
    <p:sldId id="359" r:id="rId12"/>
    <p:sldId id="360" r:id="rId13"/>
    <p:sldId id="361" r:id="rId14"/>
    <p:sldId id="335" r:id="rId15"/>
    <p:sldId id="318" r:id="rId16"/>
    <p:sldId id="355" r:id="rId17"/>
    <p:sldId id="264" r:id="rId18"/>
    <p:sldId id="326" r:id="rId19"/>
    <p:sldId id="302" r:id="rId20"/>
    <p:sldId id="343" r:id="rId21"/>
    <p:sldId id="330" r:id="rId22"/>
    <p:sldId id="331" r:id="rId23"/>
    <p:sldId id="350" r:id="rId24"/>
    <p:sldId id="351" r:id="rId25"/>
    <p:sldId id="353" r:id="rId26"/>
    <p:sldId id="356" r:id="rId27"/>
    <p:sldId id="329" r:id="rId28"/>
    <p:sldId id="342" r:id="rId29"/>
    <p:sldId id="357" r:id="rId30"/>
    <p:sldId id="332" r:id="rId31"/>
    <p:sldId id="344" r:id="rId32"/>
    <p:sldId id="345" r:id="rId33"/>
    <p:sldId id="346" r:id="rId34"/>
    <p:sldId id="348" r:id="rId35"/>
    <p:sldId id="304" r:id="rId36"/>
    <p:sldId id="364" r:id="rId37"/>
    <p:sldId id="267" r:id="rId38"/>
    <p:sldId id="349" r:id="rId39"/>
    <p:sldId id="354" r:id="rId40"/>
    <p:sldId id="303" r:id="rId41"/>
    <p:sldId id="363"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ella Bernal" initials="N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8966" autoAdjust="0"/>
  </p:normalViewPr>
  <p:slideViewPr>
    <p:cSldViewPr>
      <p:cViewPr>
        <p:scale>
          <a:sx n="71" d="100"/>
          <a:sy n="71" d="100"/>
        </p:scale>
        <p:origin x="-95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2014-15</c:v>
                </c:pt>
              </c:strCache>
            </c:strRef>
          </c:tx>
          <c:invertIfNegative val="0"/>
          <c:cat>
            <c:strRef>
              <c:f>Sheet1!$A$2:$A$8</c:f>
              <c:strCache>
                <c:ptCount val="7"/>
                <c:pt idx="0">
                  <c:v>WSC Filed</c:v>
                </c:pt>
                <c:pt idx="1">
                  <c:v>Reports Issued</c:v>
                </c:pt>
                <c:pt idx="2">
                  <c:v>Mediation Requests</c:v>
                </c:pt>
                <c:pt idx="3">
                  <c:v>Mediations Held</c:v>
                </c:pt>
                <c:pt idx="4">
                  <c:v>Mediation Agreements</c:v>
                </c:pt>
                <c:pt idx="5">
                  <c:v>DPC Filed</c:v>
                </c:pt>
                <c:pt idx="6">
                  <c:v>Hearings Held</c:v>
                </c:pt>
              </c:strCache>
            </c:strRef>
          </c:cat>
          <c:val>
            <c:numRef>
              <c:f>Sheet1!$B$2:$B$8</c:f>
              <c:numCache>
                <c:formatCode>0</c:formatCode>
                <c:ptCount val="7"/>
                <c:pt idx="0">
                  <c:v>86</c:v>
                </c:pt>
                <c:pt idx="1">
                  <c:v>70</c:v>
                </c:pt>
                <c:pt idx="2">
                  <c:v>170</c:v>
                </c:pt>
                <c:pt idx="3">
                  <c:v>87</c:v>
                </c:pt>
                <c:pt idx="4">
                  <c:v>79</c:v>
                </c:pt>
                <c:pt idx="5">
                  <c:v>106</c:v>
                </c:pt>
                <c:pt idx="6">
                  <c:v>8</c:v>
                </c:pt>
              </c:numCache>
            </c:numRef>
          </c:val>
        </c:ser>
        <c:ser>
          <c:idx val="1"/>
          <c:order val="1"/>
          <c:tx>
            <c:strRef>
              <c:f>Sheet1!$C$1</c:f>
              <c:strCache>
                <c:ptCount val="1"/>
                <c:pt idx="0">
                  <c:v>2015-16</c:v>
                </c:pt>
              </c:strCache>
            </c:strRef>
          </c:tx>
          <c:invertIfNegative val="0"/>
          <c:cat>
            <c:strRef>
              <c:f>Sheet1!$A$2:$A$8</c:f>
              <c:strCache>
                <c:ptCount val="7"/>
                <c:pt idx="0">
                  <c:v>WSC Filed</c:v>
                </c:pt>
                <c:pt idx="1">
                  <c:v>Reports Issued</c:v>
                </c:pt>
                <c:pt idx="2">
                  <c:v>Mediation Requests</c:v>
                </c:pt>
                <c:pt idx="3">
                  <c:v>Mediations Held</c:v>
                </c:pt>
                <c:pt idx="4">
                  <c:v>Mediation Agreements</c:v>
                </c:pt>
                <c:pt idx="5">
                  <c:v>DPC Filed</c:v>
                </c:pt>
                <c:pt idx="6">
                  <c:v>Hearings Held</c:v>
                </c:pt>
              </c:strCache>
            </c:strRef>
          </c:cat>
          <c:val>
            <c:numRef>
              <c:f>Sheet1!$C$2:$C$8</c:f>
              <c:numCache>
                <c:formatCode>0</c:formatCode>
                <c:ptCount val="7"/>
                <c:pt idx="0">
                  <c:v>125</c:v>
                </c:pt>
                <c:pt idx="1">
                  <c:v>102</c:v>
                </c:pt>
                <c:pt idx="2">
                  <c:v>126</c:v>
                </c:pt>
                <c:pt idx="3">
                  <c:v>57</c:v>
                </c:pt>
                <c:pt idx="4">
                  <c:v>50</c:v>
                </c:pt>
                <c:pt idx="5">
                  <c:v>97</c:v>
                </c:pt>
                <c:pt idx="6">
                  <c:v>13</c:v>
                </c:pt>
              </c:numCache>
            </c:numRef>
          </c:val>
        </c:ser>
        <c:ser>
          <c:idx val="2"/>
          <c:order val="2"/>
          <c:tx>
            <c:strRef>
              <c:f>Sheet1!$D$1</c:f>
              <c:strCache>
                <c:ptCount val="1"/>
                <c:pt idx="0">
                  <c:v>2016-17</c:v>
                </c:pt>
              </c:strCache>
            </c:strRef>
          </c:tx>
          <c:invertIfNegative val="0"/>
          <c:cat>
            <c:strRef>
              <c:f>Sheet1!$A$2:$A$8</c:f>
              <c:strCache>
                <c:ptCount val="7"/>
                <c:pt idx="0">
                  <c:v>WSC Filed</c:v>
                </c:pt>
                <c:pt idx="1">
                  <c:v>Reports Issued</c:v>
                </c:pt>
                <c:pt idx="2">
                  <c:v>Mediation Requests</c:v>
                </c:pt>
                <c:pt idx="3">
                  <c:v>Mediations Held</c:v>
                </c:pt>
                <c:pt idx="4">
                  <c:v>Mediation Agreements</c:v>
                </c:pt>
                <c:pt idx="5">
                  <c:v>DPC Filed</c:v>
                </c:pt>
                <c:pt idx="6">
                  <c:v>Hearings Held</c:v>
                </c:pt>
              </c:strCache>
            </c:strRef>
          </c:cat>
          <c:val>
            <c:numRef>
              <c:f>Sheet1!$D$2:$D$8</c:f>
              <c:numCache>
                <c:formatCode>0</c:formatCode>
                <c:ptCount val="7"/>
                <c:pt idx="0">
                  <c:v>118</c:v>
                </c:pt>
                <c:pt idx="1">
                  <c:v>95</c:v>
                </c:pt>
                <c:pt idx="2">
                  <c:v>133</c:v>
                </c:pt>
                <c:pt idx="3">
                  <c:v>76</c:v>
                </c:pt>
                <c:pt idx="4">
                  <c:v>62</c:v>
                </c:pt>
                <c:pt idx="5">
                  <c:v>59</c:v>
                </c:pt>
                <c:pt idx="6">
                  <c:v>6</c:v>
                </c:pt>
              </c:numCache>
            </c:numRef>
          </c:val>
        </c:ser>
        <c:dLbls>
          <c:showLegendKey val="0"/>
          <c:showVal val="0"/>
          <c:showCatName val="0"/>
          <c:showSerName val="0"/>
          <c:showPercent val="0"/>
          <c:showBubbleSize val="0"/>
        </c:dLbls>
        <c:gapWidth val="150"/>
        <c:axId val="48161152"/>
        <c:axId val="48162688"/>
      </c:barChart>
      <c:catAx>
        <c:axId val="48161152"/>
        <c:scaling>
          <c:orientation val="minMax"/>
        </c:scaling>
        <c:delete val="0"/>
        <c:axPos val="b"/>
        <c:majorTickMark val="none"/>
        <c:minorTickMark val="none"/>
        <c:tickLblPos val="low"/>
        <c:txPr>
          <a:bodyPr/>
          <a:lstStyle/>
          <a:p>
            <a:pPr>
              <a:defRPr sz="1200"/>
            </a:pPr>
            <a:endParaRPr lang="en-US"/>
          </a:p>
        </c:txPr>
        <c:crossAx val="48162688"/>
        <c:crosses val="autoZero"/>
        <c:auto val="0"/>
        <c:lblAlgn val="ctr"/>
        <c:lblOffset val="100"/>
        <c:tickMarkSkip val="2"/>
        <c:noMultiLvlLbl val="0"/>
      </c:catAx>
      <c:valAx>
        <c:axId val="48162688"/>
        <c:scaling>
          <c:orientation val="minMax"/>
        </c:scaling>
        <c:delete val="0"/>
        <c:axPos val="l"/>
        <c:majorGridlines/>
        <c:title>
          <c:tx>
            <c:rich>
              <a:bodyPr/>
              <a:lstStyle/>
              <a:p>
                <a:pPr>
                  <a:defRPr/>
                </a:pPr>
                <a:r>
                  <a:rPr lang="en-US" dirty="0" smtClean="0"/>
                  <a:t>DR</a:t>
                </a:r>
                <a:r>
                  <a:rPr lang="en-US" baseline="0" dirty="0" smtClean="0"/>
                  <a:t> Activity</a:t>
                </a:r>
                <a:endParaRPr lang="en-US" dirty="0"/>
              </a:p>
            </c:rich>
          </c:tx>
          <c:layout/>
          <c:overlay val="0"/>
        </c:title>
        <c:numFmt formatCode="0" sourceLinked="1"/>
        <c:majorTickMark val="out"/>
        <c:minorTickMark val="none"/>
        <c:tickLblPos val="nextTo"/>
        <c:crossAx val="481611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Part C WSC Activity</c:v>
                </c:pt>
              </c:strCache>
            </c:strRef>
          </c:tx>
          <c:dLbls>
            <c:showLegendKey val="0"/>
            <c:showVal val="0"/>
            <c:showCatName val="0"/>
            <c:showSerName val="0"/>
            <c:showPercent val="1"/>
            <c:showBubbleSize val="0"/>
            <c:showLeaderLines val="1"/>
          </c:dLbls>
          <c:cat>
            <c:strRef>
              <c:f>Sheet1!$A$2:$A$3</c:f>
              <c:strCache>
                <c:ptCount val="2"/>
                <c:pt idx="0">
                  <c:v>States With Activity</c:v>
                </c:pt>
                <c:pt idx="1">
                  <c:v>States Without Activity</c:v>
                </c:pt>
              </c:strCache>
            </c:strRef>
          </c:cat>
          <c:val>
            <c:numRef>
              <c:f>Sheet1!$B$2:$B$3</c:f>
              <c:numCache>
                <c:formatCode>General</c:formatCode>
                <c:ptCount val="2"/>
                <c:pt idx="0">
                  <c:v>26</c:v>
                </c:pt>
                <c:pt idx="1">
                  <c:v>30</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Part C </a:t>
            </a:r>
            <a:r>
              <a:rPr lang="en-US" dirty="0" smtClean="0"/>
              <a:t>Mediation Activity</a:t>
            </a:r>
            <a:endParaRPr lang="en-US" dirty="0"/>
          </a:p>
        </c:rich>
      </c:tx>
      <c:layout/>
      <c:overlay val="0"/>
    </c:title>
    <c:autoTitleDeleted val="0"/>
    <c:plotArea>
      <c:layout/>
      <c:pieChart>
        <c:varyColors val="1"/>
        <c:ser>
          <c:idx val="0"/>
          <c:order val="0"/>
          <c:tx>
            <c:strRef>
              <c:f>Sheet1!$B$1</c:f>
              <c:strCache>
                <c:ptCount val="1"/>
                <c:pt idx="0">
                  <c:v>Part C Mediation Activity</c:v>
                </c:pt>
              </c:strCache>
            </c:strRef>
          </c:tx>
          <c:dLbls>
            <c:showLegendKey val="0"/>
            <c:showVal val="0"/>
            <c:showCatName val="0"/>
            <c:showSerName val="0"/>
            <c:showPercent val="1"/>
            <c:showBubbleSize val="0"/>
            <c:showLeaderLines val="1"/>
          </c:dLbls>
          <c:cat>
            <c:strRef>
              <c:f>Sheet1!$A$2:$A$3</c:f>
              <c:strCache>
                <c:ptCount val="2"/>
                <c:pt idx="0">
                  <c:v>States With Activity</c:v>
                </c:pt>
                <c:pt idx="1">
                  <c:v>States Without Activity</c:v>
                </c:pt>
              </c:strCache>
            </c:strRef>
          </c:cat>
          <c:val>
            <c:numRef>
              <c:f>Sheet1!$B$2:$B$3</c:f>
              <c:numCache>
                <c:formatCode>General</c:formatCode>
                <c:ptCount val="2"/>
                <c:pt idx="0">
                  <c:v>7</c:v>
                </c:pt>
                <c:pt idx="1">
                  <c:v>49</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Part C DPC Activity</c:v>
                </c:pt>
              </c:strCache>
            </c:strRef>
          </c:tx>
          <c:dLbls>
            <c:showLegendKey val="0"/>
            <c:showVal val="0"/>
            <c:showCatName val="0"/>
            <c:showSerName val="0"/>
            <c:showPercent val="1"/>
            <c:showBubbleSize val="0"/>
            <c:showLeaderLines val="1"/>
          </c:dLbls>
          <c:cat>
            <c:strRef>
              <c:f>Sheet1!$A$2:$A$3</c:f>
              <c:strCache>
                <c:ptCount val="2"/>
                <c:pt idx="0">
                  <c:v>States With Activity</c:v>
                </c:pt>
                <c:pt idx="1">
                  <c:v>States Without Activity</c:v>
                </c:pt>
              </c:strCache>
            </c:strRef>
          </c:cat>
          <c:val>
            <c:numRef>
              <c:f>Sheet1!$B$2:$B$3</c:f>
              <c:numCache>
                <c:formatCode>General</c:formatCode>
                <c:ptCount val="2"/>
                <c:pt idx="0">
                  <c:v>10</c:v>
                </c:pt>
                <c:pt idx="1">
                  <c:v>46</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17DB34B-A41F-4CE5-B9A1-4B448E0F0B1F}" type="datetimeFigureOut">
              <a:rPr lang="en-US" smtClean="0"/>
              <a:t>9/17/2018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A2E987A-8806-444A-A69E-7A6C561D98A3}" type="slidenum">
              <a:rPr lang="en-US" smtClean="0"/>
              <a:t>‹#›</a:t>
            </a:fld>
            <a:endParaRPr lang="en-US"/>
          </a:p>
        </p:txBody>
      </p:sp>
    </p:spTree>
    <p:extLst>
      <p:ext uri="{BB962C8B-B14F-4D97-AF65-F5344CB8AC3E}">
        <p14:creationId xmlns:p14="http://schemas.microsoft.com/office/powerpoint/2010/main" val="119163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400" b="1" dirty="0"/>
              <a:t>MELANIE REESE:</a:t>
            </a:r>
            <a:r>
              <a:rPr lang="en-US" sz="1400" dirty="0"/>
              <a:t> Thank you for joining us for today's webinar, “Knowing your options: Introducing the Part C Family Dispute Resolution Guides and Resources.”  A few technical notes: You can enter any questions or comments into the questions section of your control panel. CADRE staff will be attending to those throughout the webinar. There will be time at the end of this presentation for answering questions.</a:t>
            </a:r>
          </a:p>
          <a:p>
            <a:endParaRPr lang="en-US" sz="1400" dirty="0" smtClean="0"/>
          </a:p>
          <a:p>
            <a:r>
              <a:rPr lang="en-US" sz="1400" dirty="0" smtClean="0"/>
              <a:t>Today’s presentation</a:t>
            </a:r>
            <a:r>
              <a:rPr lang="en-US" sz="1400" baseline="0" dirty="0" smtClean="0"/>
              <a:t> will be archived and available on the CADRE website at this link.</a:t>
            </a:r>
          </a:p>
          <a:p>
            <a:endParaRPr lang="en-US" sz="1400" baseline="0" dirty="0" smtClean="0"/>
          </a:p>
          <a:p>
            <a:r>
              <a:rPr lang="en-US" sz="1400" baseline="0" dirty="0" smtClean="0"/>
              <a:t>We would be most appreciative if you would take a few minutes at the end of this presentation to fill out a short evaluation survey.</a:t>
            </a:r>
            <a:endParaRPr lang="en-US" sz="1400" dirty="0"/>
          </a:p>
        </p:txBody>
      </p:sp>
      <p:sp>
        <p:nvSpPr>
          <p:cNvPr id="4" name="Slide Number Placeholder 3"/>
          <p:cNvSpPr>
            <a:spLocks noGrp="1"/>
          </p:cNvSpPr>
          <p:nvPr>
            <p:ph type="sldNum" sz="quarter" idx="10"/>
          </p:nvPr>
        </p:nvSpPr>
        <p:spPr/>
        <p:txBody>
          <a:bodyPr/>
          <a:lstStyle/>
          <a:p>
            <a:fld id="{EA2E987A-8806-444A-A69E-7A6C561D98A3}" type="slidenum">
              <a:rPr lang="en-US" smtClean="0"/>
              <a:t>1</a:t>
            </a:fld>
            <a:endParaRPr lang="en-US"/>
          </a:p>
        </p:txBody>
      </p:sp>
    </p:spTree>
    <p:extLst>
      <p:ext uri="{BB962C8B-B14F-4D97-AF65-F5344CB8AC3E}">
        <p14:creationId xmlns:p14="http://schemas.microsoft.com/office/powerpoint/2010/main" val="137930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REESE: </a:t>
            </a:r>
            <a:r>
              <a:rPr lang="en-US" sz="1400" dirty="0"/>
              <a:t>Having been through this process before, we were aware that this type of undertaking poses several challenges. As you are aware, the IDEA is a complicated law. </a:t>
            </a:r>
            <a:endParaRPr lang="en-US" sz="1400" dirty="0" smtClean="0"/>
          </a:p>
          <a:p>
            <a:pPr defTabSz="931774">
              <a:defRPr/>
            </a:pPr>
            <a:endParaRPr lang="en-US" sz="1400" dirty="0"/>
          </a:p>
          <a:p>
            <a:pPr marL="285750" indent="-285750" defTabSz="931774">
              <a:buFont typeface="Arial" panose="020B0604020202020204" pitchFamily="34" charset="0"/>
              <a:buChar char="•"/>
              <a:defRPr/>
            </a:pPr>
            <a:r>
              <a:rPr lang="en-US" sz="1400" dirty="0" smtClean="0"/>
              <a:t>One </a:t>
            </a:r>
            <a:r>
              <a:rPr lang="en-US" sz="1400" dirty="0"/>
              <a:t>challenge was to balance the use of legal terminology and maintain general understanding.  </a:t>
            </a:r>
          </a:p>
          <a:p>
            <a:pPr marL="174708" indent="-174708" defTabSz="931774">
              <a:buFontTx/>
              <a:buChar char="-"/>
              <a:defRPr/>
            </a:pPr>
            <a:endParaRPr lang="en-US" sz="1400" dirty="0" smtClean="0"/>
          </a:p>
          <a:p>
            <a:pPr marL="285750" indent="-285750" defTabSz="931774">
              <a:buFont typeface="Arial" panose="020B0604020202020204" pitchFamily="34" charset="0"/>
              <a:buChar char="•"/>
              <a:defRPr/>
            </a:pPr>
            <a:r>
              <a:rPr lang="en-US" sz="1400" dirty="0" smtClean="0"/>
              <a:t>Another </a:t>
            </a:r>
            <a:r>
              <a:rPr lang="en-US" sz="1400" dirty="0"/>
              <a:t>challenge was to ensure readability without compromising meaning. </a:t>
            </a:r>
          </a:p>
          <a:p>
            <a:pPr marL="285750" indent="-285750" defTabSz="931774">
              <a:buFont typeface="Arial" panose="020B0604020202020204" pitchFamily="34" charset="0"/>
              <a:buChar char="•"/>
              <a:defRPr/>
            </a:pPr>
            <a:endParaRPr lang="en-US" sz="1400" dirty="0" smtClean="0"/>
          </a:p>
          <a:p>
            <a:pPr marL="285750" indent="-285750" defTabSz="931774">
              <a:buFont typeface="Arial" panose="020B0604020202020204" pitchFamily="34" charset="0"/>
              <a:buChar char="•"/>
              <a:defRPr/>
            </a:pPr>
            <a:r>
              <a:rPr lang="en-US" sz="1400" dirty="0" smtClean="0"/>
              <a:t>A </a:t>
            </a:r>
            <a:r>
              <a:rPr lang="en-US" sz="1400" dirty="0"/>
              <a:t>final challenge was to explain complex processes in a “user- friendly” way. </a:t>
            </a:r>
          </a:p>
          <a:p>
            <a:endParaRPr lang="en-US" dirty="0"/>
          </a:p>
        </p:txBody>
      </p:sp>
      <p:sp>
        <p:nvSpPr>
          <p:cNvPr id="4" name="Slide Number Placeholder 3"/>
          <p:cNvSpPr>
            <a:spLocks noGrp="1"/>
          </p:cNvSpPr>
          <p:nvPr>
            <p:ph type="sldNum" sz="quarter" idx="10"/>
          </p:nvPr>
        </p:nvSpPr>
        <p:spPr/>
        <p:txBody>
          <a:bodyPr/>
          <a:lstStyle/>
          <a:p>
            <a:fld id="{EA2E987A-8806-444A-A69E-7A6C561D98A3}" type="slidenum">
              <a:rPr lang="en-US" smtClean="0"/>
              <a:t>10</a:t>
            </a:fld>
            <a:endParaRPr lang="en-US"/>
          </a:p>
        </p:txBody>
      </p:sp>
    </p:spTree>
    <p:extLst>
      <p:ext uri="{BB962C8B-B14F-4D97-AF65-F5344CB8AC3E}">
        <p14:creationId xmlns:p14="http://schemas.microsoft.com/office/powerpoint/2010/main" val="153457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smtClean="0"/>
              <a:t>REESE:</a:t>
            </a:r>
            <a:r>
              <a:rPr lang="en-US" sz="1400" b="1" baseline="0" dirty="0" smtClean="0"/>
              <a:t>  </a:t>
            </a:r>
          </a:p>
          <a:p>
            <a:pPr defTabSz="931774">
              <a:defRPr/>
            </a:pPr>
            <a:r>
              <a:rPr lang="en-US" sz="1400" dirty="0"/>
              <a:t>We know how complicated it is to explain parents' rights and having tools to share with families. We hope you find these useful, but be aware that they are not a substitute for the actual law in IDEA. </a:t>
            </a:r>
            <a:endParaRPr lang="en-US" sz="1400" dirty="0" smtClean="0"/>
          </a:p>
          <a:p>
            <a:pPr defTabSz="931774">
              <a:defRPr/>
            </a:pPr>
            <a:endParaRPr lang="en-US" sz="1400" dirty="0"/>
          </a:p>
          <a:p>
            <a:pPr marL="174708" indent="-174708">
              <a:buFont typeface="Arial" panose="020B0604020202020204" pitchFamily="34" charset="0"/>
              <a:buChar char="•"/>
            </a:pPr>
            <a:r>
              <a:rPr lang="en-US" sz="1400" dirty="0" smtClean="0"/>
              <a:t>In an effort to make the material accessible, we have used different language from the IDEA. </a:t>
            </a:r>
          </a:p>
          <a:p>
            <a:pPr marL="0" indent="0">
              <a:buFont typeface="Arial" panose="020B0604020202020204" pitchFamily="34" charset="0"/>
              <a:buNone/>
            </a:pPr>
            <a:endParaRPr lang="en-US" sz="1400" dirty="0" smtClean="0"/>
          </a:p>
          <a:p>
            <a:pPr marL="174708" indent="-174708" defTabSz="931774">
              <a:buFont typeface="Arial" panose="020B0604020202020204" pitchFamily="34" charset="0"/>
              <a:buChar char="•"/>
              <a:defRPr/>
            </a:pPr>
            <a:r>
              <a:rPr lang="en-US" sz="1400" dirty="0" smtClean="0"/>
              <a:t>Every attempt has been made communicate the same meaning.</a:t>
            </a:r>
          </a:p>
          <a:p>
            <a:pPr marL="0" indent="0" defTabSz="931774">
              <a:buFont typeface="Arial" panose="020B0604020202020204" pitchFamily="34" charset="0"/>
              <a:buNone/>
              <a:defRPr/>
            </a:pPr>
            <a:endParaRPr lang="en-US" sz="1400" dirty="0" smtClean="0"/>
          </a:p>
          <a:p>
            <a:pPr marL="174708" indent="-174708" defTabSz="931774">
              <a:buFont typeface="Arial" panose="020B0604020202020204" pitchFamily="34" charset="0"/>
              <a:buChar char="•"/>
              <a:defRPr/>
            </a:pPr>
            <a:r>
              <a:rPr lang="en-US" sz="1400" dirty="0" smtClean="0"/>
              <a:t>However, the IDEA is the law. Families should know that these guides are not substitutes for knowing the law.</a:t>
            </a:r>
          </a:p>
          <a:p>
            <a:endParaRPr lang="en-US" b="1" dirty="0"/>
          </a:p>
        </p:txBody>
      </p:sp>
      <p:sp>
        <p:nvSpPr>
          <p:cNvPr id="4" name="Slide Number Placeholder 3"/>
          <p:cNvSpPr>
            <a:spLocks noGrp="1"/>
          </p:cNvSpPr>
          <p:nvPr>
            <p:ph type="sldNum" sz="quarter" idx="10"/>
          </p:nvPr>
        </p:nvSpPr>
        <p:spPr/>
        <p:txBody>
          <a:bodyPr/>
          <a:lstStyle/>
          <a:p>
            <a:fld id="{EA2E987A-8806-444A-A69E-7A6C561D98A3}" type="slidenum">
              <a:rPr lang="en-US" smtClean="0"/>
              <a:t>11</a:t>
            </a:fld>
            <a:endParaRPr lang="en-US"/>
          </a:p>
        </p:txBody>
      </p:sp>
    </p:spTree>
    <p:extLst>
      <p:ext uri="{BB962C8B-B14F-4D97-AF65-F5344CB8AC3E}">
        <p14:creationId xmlns:p14="http://schemas.microsoft.com/office/powerpoint/2010/main" val="301332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dirty="0" smtClean="0"/>
              <a:t>REESE: </a:t>
            </a:r>
            <a:r>
              <a:rPr lang="en-US" sz="1200" dirty="0"/>
              <a:t>The development of the guides was an iterative process and involved several CADRE staff including Anita Engiles, Marshall Peter, myself, and Candace Hawkins.  </a:t>
            </a:r>
            <a:endParaRPr lang="en-US" sz="1200" dirty="0" smtClean="0"/>
          </a:p>
          <a:p>
            <a:pPr defTabSz="931774">
              <a:defRPr/>
            </a:pPr>
            <a:endParaRPr lang="en-US" sz="1200" dirty="0" smtClean="0"/>
          </a:p>
          <a:p>
            <a:pPr defTabSz="931774">
              <a:defRPr/>
            </a:pPr>
            <a:r>
              <a:rPr lang="en-US" sz="1200" dirty="0" smtClean="0"/>
              <a:t>CADRE </a:t>
            </a:r>
            <a:r>
              <a:rPr lang="en-US" sz="1200" dirty="0"/>
              <a:t>is very grateful to the tireless efforts of OSEP’s Jennifer Wolfsheimer and Lisa Pagano ensuring our attempts to simplify the IDEA did not change the meaning or intent of the regulations. Lisa and Jennifer collaborated closely with CADRE, even traveling from DC to </a:t>
            </a:r>
            <a:r>
              <a:rPr lang="en-US" sz="1200" dirty="0" smtClean="0"/>
              <a:t>Oregon </a:t>
            </a:r>
            <a:r>
              <a:rPr lang="en-US" sz="1200" dirty="0"/>
              <a:t>to work through these family guides and endured many hours of phone calls as we picked word by word through many drafts. </a:t>
            </a:r>
            <a:endParaRPr lang="en-US" sz="1200" dirty="0" smtClean="0"/>
          </a:p>
          <a:p>
            <a:pPr defTabSz="931774">
              <a:defRPr/>
            </a:pPr>
            <a:endParaRPr lang="en-US" sz="1200" dirty="0" smtClean="0"/>
          </a:p>
          <a:p>
            <a:pPr defTabSz="931774">
              <a:defRPr/>
            </a:pPr>
            <a:r>
              <a:rPr lang="en-US" sz="1200" dirty="0" smtClean="0"/>
              <a:t>We </a:t>
            </a:r>
            <a:r>
              <a:rPr lang="en-US" sz="1200" dirty="0"/>
              <a:t>also grateful to Tina Diamond, our Project Officer and to Carmen Sanchez for helping us determine the best past to get this information disseminated and for encouraging our collaboration with CPIR.</a:t>
            </a:r>
          </a:p>
          <a:p>
            <a:endParaRPr lang="en-US" b="1" dirty="0"/>
          </a:p>
        </p:txBody>
      </p:sp>
      <p:sp>
        <p:nvSpPr>
          <p:cNvPr id="4" name="Slide Number Placeholder 3"/>
          <p:cNvSpPr>
            <a:spLocks noGrp="1"/>
          </p:cNvSpPr>
          <p:nvPr>
            <p:ph type="sldNum" sz="quarter" idx="10"/>
          </p:nvPr>
        </p:nvSpPr>
        <p:spPr/>
        <p:txBody>
          <a:bodyPr/>
          <a:lstStyle/>
          <a:p>
            <a:fld id="{EA2E987A-8806-444A-A69E-7A6C561D98A3}" type="slidenum">
              <a:rPr lang="en-US" smtClean="0"/>
              <a:t>12</a:t>
            </a:fld>
            <a:endParaRPr lang="en-US"/>
          </a:p>
        </p:txBody>
      </p:sp>
    </p:spTree>
    <p:extLst>
      <p:ext uri="{BB962C8B-B14F-4D97-AF65-F5344CB8AC3E}">
        <p14:creationId xmlns:p14="http://schemas.microsoft.com/office/powerpoint/2010/main" val="13735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 </a:t>
            </a:r>
            <a:r>
              <a:rPr lang="en-US" sz="1400" dirty="0"/>
              <a:t>Once we had the four guides to a place where OSEP and CADRE were satisfied, we share them with the following reviewers. For those of you who are part of the parent network, you will recognize the names of very smart uncompromising leaders who have personal traditions of letting you know exactly what it is that they think.</a:t>
            </a:r>
          </a:p>
          <a:p>
            <a:endParaRPr lang="en-US" sz="1400" dirty="0"/>
          </a:p>
          <a:p>
            <a:r>
              <a:rPr lang="en-US" sz="1400" dirty="0"/>
              <a:t>The feedback we received was insightful and challenged assumptions in the most beneficial way possible. Thank you to Ed Feinberg, </a:t>
            </a:r>
            <a:r>
              <a:rPr lang="en-US" sz="1400" dirty="0" err="1"/>
              <a:t>Myiam</a:t>
            </a:r>
            <a:r>
              <a:rPr lang="en-US" sz="1400" dirty="0"/>
              <a:t> Alizo, Judy Swett, Gretchen Godfrey at PACER, Hodan Farah Mohamed at Open Doors for Multicultural Families, a CPRC in Washington State, </a:t>
            </a:r>
            <a:r>
              <a:rPr lang="en-US" sz="1400" dirty="0" smtClean="0"/>
              <a:t>Luz </a:t>
            </a:r>
            <a:r>
              <a:rPr lang="en-US" sz="1400" dirty="0"/>
              <a:t>Hernandez, from Philadelphia </a:t>
            </a:r>
            <a:r>
              <a:rPr lang="en-US" sz="1400" dirty="0" err="1"/>
              <a:t>Hune</a:t>
            </a:r>
            <a:r>
              <a:rPr lang="en-US" sz="1400" dirty="0"/>
              <a:t>, Inc., a Pennsylvania </a:t>
            </a:r>
            <a:r>
              <a:rPr lang="en-US" sz="1400" dirty="0" smtClean="0"/>
              <a:t>CPRC,</a:t>
            </a:r>
            <a:r>
              <a:rPr lang="en-US" sz="1400" baseline="0" dirty="0" smtClean="0"/>
              <a:t> and Larry Ringer for his collaboration on the Part C Comparison Chart.</a:t>
            </a:r>
          </a:p>
          <a:p>
            <a:endParaRPr lang="en-US" sz="1400" baseline="0" dirty="0" smtClean="0"/>
          </a:p>
          <a:p>
            <a:r>
              <a:rPr lang="en-US" sz="1400" dirty="0" smtClean="0"/>
              <a:t>I </a:t>
            </a:r>
            <a:r>
              <a:rPr lang="en-US" sz="1400" dirty="0"/>
              <a:t>want to express CADRE’s deep appreciate to Sharon Walsh at the Early Childhood Technical Assistance Center </a:t>
            </a:r>
            <a:r>
              <a:rPr lang="en-US" sz="1400" dirty="0" smtClean="0"/>
              <a:t>for </a:t>
            </a:r>
            <a:r>
              <a:rPr lang="en-US" sz="1400" dirty="0"/>
              <a:t>the fine tooth comb treatment she gave to all four guides.  These products are all the better because of the careful reading and feedback we received</a:t>
            </a:r>
            <a:r>
              <a:rPr lang="en-US" sz="1400" dirty="0" smtClean="0"/>
              <a:t>.</a:t>
            </a:r>
          </a:p>
          <a:p>
            <a:endParaRPr lang="en-US" sz="1400" dirty="0" smtClean="0"/>
          </a:p>
          <a:p>
            <a:endParaRPr lang="en-US" sz="1400" dirty="0" smtClean="0"/>
          </a:p>
          <a:p>
            <a:endParaRPr lang="en-US" sz="1400" dirty="0"/>
          </a:p>
          <a:p>
            <a:r>
              <a:rPr lang="en-US" sz="1400" dirty="0"/>
              <a:t>We were delighted to receive extensive feedback from our reviewers.  Once we had it all, entered into another </a:t>
            </a:r>
            <a:r>
              <a:rPr lang="en-US" sz="1400" dirty="0" smtClean="0"/>
              <a:t>demanding </a:t>
            </a:r>
            <a:r>
              <a:rPr lang="en-US" sz="1400" dirty="0"/>
              <a:t>process of going through </a:t>
            </a:r>
            <a:r>
              <a:rPr lang="en-US" sz="1400" dirty="0" smtClean="0"/>
              <a:t>comments with our OSEP partners to figure </a:t>
            </a:r>
            <a:r>
              <a:rPr lang="en-US" sz="1400" dirty="0"/>
              <a:t>out how best to integrate and reflect them in the final form. </a:t>
            </a:r>
            <a:r>
              <a:rPr lang="en-US" sz="1400" dirty="0" smtClean="0"/>
              <a:t>Every </a:t>
            </a:r>
            <a:r>
              <a:rPr lang="en-US" sz="1400" dirty="0"/>
              <a:t>comment was weighed and </a:t>
            </a:r>
            <a:r>
              <a:rPr lang="en-US" sz="1400" dirty="0" smtClean="0"/>
              <a:t>considered.</a:t>
            </a:r>
            <a:r>
              <a:rPr lang="en-US" sz="1400" baseline="0" dirty="0" smtClean="0"/>
              <a:t>  I</a:t>
            </a:r>
            <a:r>
              <a:rPr lang="en-US" sz="1400" dirty="0" smtClean="0"/>
              <a:t>n </a:t>
            </a:r>
            <a:r>
              <a:rPr lang="en-US" sz="1400" dirty="0"/>
              <a:t>the end we reached consensus on these four products.</a:t>
            </a:r>
          </a:p>
          <a:p>
            <a:endParaRPr lang="en-US" sz="1400" b="1" dirty="0"/>
          </a:p>
        </p:txBody>
      </p:sp>
      <p:sp>
        <p:nvSpPr>
          <p:cNvPr id="4" name="Slide Number Placeholder 3"/>
          <p:cNvSpPr>
            <a:spLocks noGrp="1"/>
          </p:cNvSpPr>
          <p:nvPr>
            <p:ph type="sldNum" sz="quarter" idx="10"/>
          </p:nvPr>
        </p:nvSpPr>
        <p:spPr/>
        <p:txBody>
          <a:bodyPr/>
          <a:lstStyle/>
          <a:p>
            <a:fld id="{EA2E987A-8806-444A-A69E-7A6C561D98A3}" type="slidenum">
              <a:rPr lang="en-US" smtClean="0"/>
              <a:t>13</a:t>
            </a:fld>
            <a:endParaRPr lang="en-US"/>
          </a:p>
        </p:txBody>
      </p:sp>
    </p:spTree>
    <p:extLst>
      <p:ext uri="{BB962C8B-B14F-4D97-AF65-F5344CB8AC3E}">
        <p14:creationId xmlns:p14="http://schemas.microsoft.com/office/powerpoint/2010/main" val="17701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smtClean="0"/>
              <a:t>REESE: </a:t>
            </a:r>
            <a:r>
              <a:rPr lang="en-US" sz="1400" dirty="0"/>
              <a:t>Our IDEA Early Intervention Dispute Resolution Family Guides are now ready to share and we couldn’t be more excited to see them go out into the world! </a:t>
            </a:r>
          </a:p>
          <a:p>
            <a:endParaRPr lang="en-US" sz="1400" b="1" dirty="0" smtClean="0"/>
          </a:p>
          <a:p>
            <a:r>
              <a:rPr lang="en-US" sz="1400" b="1" dirty="0" smtClean="0"/>
              <a:t>The four</a:t>
            </a:r>
            <a:r>
              <a:rPr lang="en-US" sz="1400" b="1" baseline="0" dirty="0" smtClean="0"/>
              <a:t> guides cover:</a:t>
            </a:r>
          </a:p>
          <a:p>
            <a:endParaRPr lang="en-US" sz="1400" b="1" baseline="0" dirty="0" smtClean="0"/>
          </a:p>
          <a:p>
            <a:r>
              <a:rPr lang="en-US" sz="1400" b="0" baseline="0" dirty="0" smtClean="0"/>
              <a:t>Mediation</a:t>
            </a:r>
          </a:p>
          <a:p>
            <a:r>
              <a:rPr lang="en-US" sz="1400" b="0" baseline="0" dirty="0" smtClean="0"/>
              <a:t>Written State Complaints</a:t>
            </a:r>
          </a:p>
          <a:p>
            <a:r>
              <a:rPr lang="en-US" sz="1400" b="0" baseline="0" dirty="0" smtClean="0"/>
              <a:t>And Two Due Process Hearings Procedures, </a:t>
            </a:r>
          </a:p>
          <a:p>
            <a:pPr marL="174708" indent="-174708">
              <a:buFont typeface="Arial" panose="020B0604020202020204" pitchFamily="34" charset="0"/>
              <a:buChar char="•"/>
            </a:pPr>
            <a:r>
              <a:rPr lang="en-US" sz="1400" b="0" baseline="0" dirty="0" smtClean="0"/>
              <a:t>one for states who follow Part C Procedures for DPH and </a:t>
            </a:r>
          </a:p>
          <a:p>
            <a:pPr marL="174708" indent="-174708">
              <a:buFont typeface="Arial" panose="020B0604020202020204" pitchFamily="34" charset="0"/>
              <a:buChar char="•"/>
            </a:pPr>
            <a:r>
              <a:rPr lang="en-US" sz="1400" b="0" baseline="0" dirty="0" smtClean="0"/>
              <a:t>one for states that have adopted Part B procedures for Part C due process complaints.</a:t>
            </a:r>
            <a:endParaRPr lang="en-US" sz="1400" b="0" dirty="0"/>
          </a:p>
        </p:txBody>
      </p:sp>
      <p:sp>
        <p:nvSpPr>
          <p:cNvPr id="4" name="Slide Number Placeholder 3"/>
          <p:cNvSpPr>
            <a:spLocks noGrp="1"/>
          </p:cNvSpPr>
          <p:nvPr>
            <p:ph type="sldNum" sz="quarter" idx="10"/>
          </p:nvPr>
        </p:nvSpPr>
        <p:spPr/>
        <p:txBody>
          <a:bodyPr/>
          <a:lstStyle/>
          <a:p>
            <a:fld id="{EA2E987A-8806-444A-A69E-7A6C561D98A3}" type="slidenum">
              <a:rPr lang="en-US" smtClean="0"/>
              <a:t>14</a:t>
            </a:fld>
            <a:endParaRPr lang="en-US"/>
          </a:p>
        </p:txBody>
      </p:sp>
    </p:spTree>
    <p:extLst>
      <p:ext uri="{BB962C8B-B14F-4D97-AF65-F5344CB8AC3E}">
        <p14:creationId xmlns:p14="http://schemas.microsoft.com/office/powerpoint/2010/main" val="70035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a:t>
            </a:r>
            <a:r>
              <a:rPr lang="en-US" sz="1400" b="1" baseline="0" dirty="0" smtClean="0"/>
              <a:t>  </a:t>
            </a:r>
            <a:r>
              <a:rPr lang="en-US" sz="1400" b="0" baseline="0" dirty="0" smtClean="0"/>
              <a:t>Consistent with CADRE’s commitment to promote early dispute resolution and collaborative problem solving, we’ve aimed to present the various processes factually and directly, while simultaneously encouraging the building of collaborative relationships. Early non-adversarial options are presented in all of the guides for consideration.</a:t>
            </a:r>
          </a:p>
          <a:p>
            <a:endParaRPr lang="en-US" sz="1400" b="0" baseline="0" dirty="0" smtClean="0"/>
          </a:p>
          <a:p>
            <a:r>
              <a:rPr lang="en-US" sz="1400" b="0" baseline="0" dirty="0" smtClean="0"/>
              <a:t>We hold that sharing information allows families to make informed decisions so they can participate fully in resolving concerns about their children.</a:t>
            </a:r>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EA2E987A-8806-444A-A69E-7A6C561D98A3}" type="slidenum">
              <a:rPr lang="en-US" smtClean="0"/>
              <a:t>15</a:t>
            </a:fld>
            <a:endParaRPr lang="en-US"/>
          </a:p>
        </p:txBody>
      </p:sp>
    </p:spTree>
    <p:extLst>
      <p:ext uri="{BB962C8B-B14F-4D97-AF65-F5344CB8AC3E}">
        <p14:creationId xmlns:p14="http://schemas.microsoft.com/office/powerpoint/2010/main" val="254730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 </a:t>
            </a:r>
            <a:r>
              <a:rPr lang="en-US" sz="1400" b="0" dirty="0" smtClean="0"/>
              <a:t>Each</a:t>
            </a:r>
            <a:r>
              <a:rPr lang="en-US" sz="1400" b="0" baseline="0" dirty="0" smtClean="0"/>
              <a:t> of the guides are divided into sections.  </a:t>
            </a:r>
          </a:p>
          <a:p>
            <a:endParaRPr lang="en-US" sz="1400" b="0" baseline="0" dirty="0" smtClean="0"/>
          </a:p>
          <a:p>
            <a:pPr marL="174708" indent="-174708">
              <a:buFont typeface="Arial" panose="020B0604020202020204" pitchFamily="34" charset="0"/>
              <a:buChar char="•"/>
            </a:pPr>
            <a:r>
              <a:rPr lang="en-US" sz="1400" b="0" baseline="0" dirty="0" smtClean="0"/>
              <a:t>There will be a definition of the process and examples of when it might be used. </a:t>
            </a:r>
          </a:p>
          <a:p>
            <a:pPr marL="0" indent="0">
              <a:buFont typeface="Arial" panose="020B0604020202020204" pitchFamily="34" charset="0"/>
              <a:buNone/>
            </a:pPr>
            <a:endParaRPr lang="en-US" sz="1400" b="0" baseline="0" dirty="0" smtClean="0"/>
          </a:p>
          <a:p>
            <a:pPr marL="174708" indent="-174708">
              <a:buFont typeface="Arial" panose="020B0604020202020204" pitchFamily="34" charset="0"/>
              <a:buChar char="•"/>
            </a:pPr>
            <a:r>
              <a:rPr lang="en-US" sz="1400" b="0" baseline="0" dirty="0" smtClean="0"/>
              <a:t>There will be sections that discuss the benefits of the process</a:t>
            </a:r>
          </a:p>
          <a:p>
            <a:pPr marL="0" indent="0">
              <a:buFont typeface="Arial" panose="020B0604020202020204" pitchFamily="34" charset="0"/>
              <a:buNone/>
            </a:pPr>
            <a:endParaRPr lang="en-US" sz="1400" b="0" baseline="0" dirty="0" smtClean="0"/>
          </a:p>
          <a:p>
            <a:pPr marL="174708" indent="-174708">
              <a:buFont typeface="Arial" panose="020B0604020202020204" pitchFamily="34" charset="0"/>
              <a:buChar char="•"/>
            </a:pPr>
            <a:r>
              <a:rPr lang="en-US" sz="1400" b="0" baseline="0" dirty="0" smtClean="0"/>
              <a:t>As well as things to take into consideration before and during the process.</a:t>
            </a:r>
          </a:p>
          <a:p>
            <a:pPr marL="0" indent="0">
              <a:buFont typeface="Arial" panose="020B0604020202020204" pitchFamily="34" charset="0"/>
              <a:buNone/>
            </a:pPr>
            <a:endParaRPr lang="en-US" sz="1400" b="0" baseline="0" dirty="0" smtClean="0"/>
          </a:p>
          <a:p>
            <a:pPr marL="174708" indent="-174708">
              <a:buFont typeface="Arial" panose="020B0604020202020204" pitchFamily="34" charset="0"/>
              <a:buChar char="•"/>
            </a:pPr>
            <a:r>
              <a:rPr lang="en-US" sz="1400" b="0" baseline="0" dirty="0" smtClean="0"/>
              <a:t>Additionally, our most popular feature in the Part B guides was the Frequently Asked Questions. </a:t>
            </a:r>
          </a:p>
          <a:p>
            <a:pPr marL="0" indent="0">
              <a:buFont typeface="Arial" panose="020B0604020202020204" pitchFamily="34" charset="0"/>
              <a:buNone/>
            </a:pPr>
            <a:endParaRPr lang="en-US" sz="1400" b="0" baseline="0" dirty="0" smtClean="0"/>
          </a:p>
          <a:p>
            <a:pPr marL="174708" indent="-174708">
              <a:buFont typeface="Arial" panose="020B0604020202020204" pitchFamily="34" charset="0"/>
              <a:buChar char="•"/>
            </a:pPr>
            <a:r>
              <a:rPr lang="en-US" sz="1400" b="0" baseline="0" dirty="0" smtClean="0"/>
              <a:t>Finally, we’ve included preparation strategies to guide parents in how to prepare effectively.</a:t>
            </a:r>
          </a:p>
          <a:p>
            <a:endParaRPr lang="en-US" b="1" dirty="0"/>
          </a:p>
        </p:txBody>
      </p:sp>
      <p:sp>
        <p:nvSpPr>
          <p:cNvPr id="4" name="Slide Number Placeholder 3"/>
          <p:cNvSpPr>
            <a:spLocks noGrp="1"/>
          </p:cNvSpPr>
          <p:nvPr>
            <p:ph type="sldNum" sz="quarter" idx="10"/>
          </p:nvPr>
        </p:nvSpPr>
        <p:spPr/>
        <p:txBody>
          <a:bodyPr/>
          <a:lstStyle/>
          <a:p>
            <a:fld id="{EA2E987A-8806-444A-A69E-7A6C561D98A3}" type="slidenum">
              <a:rPr lang="en-US" smtClean="0"/>
              <a:t>16</a:t>
            </a:fld>
            <a:endParaRPr lang="en-US"/>
          </a:p>
        </p:txBody>
      </p:sp>
    </p:spTree>
    <p:extLst>
      <p:ext uri="{BB962C8B-B14F-4D97-AF65-F5344CB8AC3E}">
        <p14:creationId xmlns:p14="http://schemas.microsoft.com/office/powerpoint/2010/main" val="372204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a:t>
            </a:r>
            <a:r>
              <a:rPr lang="en-US" sz="1400" b="1" baseline="0" dirty="0" smtClean="0"/>
              <a:t>  </a:t>
            </a:r>
          </a:p>
          <a:p>
            <a:pPr marL="285750" indent="-285750">
              <a:buFont typeface="Arial" panose="020B0604020202020204" pitchFamily="34" charset="0"/>
              <a:buChar char="•"/>
            </a:pPr>
            <a:r>
              <a:rPr lang="en-US" sz="1400" b="0" baseline="0" dirty="0" smtClean="0"/>
              <a:t>We have also included suggestions throughout the guides for families to seek additional information from their state lead agency as well as their federally funded parent centers.  </a:t>
            </a:r>
          </a:p>
          <a:p>
            <a:pPr marL="285750" indent="-285750">
              <a:buFont typeface="Arial" panose="020B0604020202020204" pitchFamily="34" charset="0"/>
              <a:buChar char="•"/>
            </a:pPr>
            <a:endParaRPr lang="en-US" sz="1400" b="0" baseline="0" dirty="0" smtClean="0"/>
          </a:p>
          <a:p>
            <a:pPr marL="285750" indent="-285750">
              <a:buFont typeface="Arial" panose="020B0604020202020204" pitchFamily="34" charset="0"/>
              <a:buChar char="•"/>
            </a:pPr>
            <a:r>
              <a:rPr lang="en-US" sz="1400" b="0" baseline="0" dirty="0" smtClean="0"/>
              <a:t>We’ve included links to find contact information, and even have a place for agencies to affix a sticker to personalize the contact information to their agency.</a:t>
            </a:r>
            <a:endParaRPr lang="en-US" sz="1400" b="1" dirty="0"/>
          </a:p>
        </p:txBody>
      </p:sp>
      <p:sp>
        <p:nvSpPr>
          <p:cNvPr id="4" name="Slide Number Placeholder 3"/>
          <p:cNvSpPr>
            <a:spLocks noGrp="1"/>
          </p:cNvSpPr>
          <p:nvPr>
            <p:ph type="sldNum" sz="quarter" idx="10"/>
          </p:nvPr>
        </p:nvSpPr>
        <p:spPr/>
        <p:txBody>
          <a:bodyPr/>
          <a:lstStyle/>
          <a:p>
            <a:fld id="{EA2E987A-8806-444A-A69E-7A6C561D98A3}" type="slidenum">
              <a:rPr lang="en-US" smtClean="0"/>
              <a:t>17</a:t>
            </a:fld>
            <a:endParaRPr lang="en-US"/>
          </a:p>
        </p:txBody>
      </p:sp>
    </p:spTree>
    <p:extLst>
      <p:ext uri="{BB962C8B-B14F-4D97-AF65-F5344CB8AC3E}">
        <p14:creationId xmlns:p14="http://schemas.microsoft.com/office/powerpoint/2010/main" val="2547309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CADRE</a:t>
            </a:r>
            <a:r>
              <a:rPr lang="en-US" sz="1400" baseline="0" dirty="0" smtClean="0"/>
              <a:t> has developed a companion website for online access to the guides and to find more information.</a:t>
            </a:r>
          </a:p>
          <a:p>
            <a:endParaRPr lang="en-US" sz="1400" baseline="0" dirty="0" smtClean="0"/>
          </a:p>
          <a:p>
            <a:r>
              <a:rPr lang="en-US" sz="1400" baseline="0" dirty="0" smtClean="0"/>
              <a:t>The website is located here: (click)</a:t>
            </a:r>
          </a:p>
          <a:p>
            <a:endParaRPr lang="en-US" sz="1400" baseline="0" dirty="0" smtClean="0"/>
          </a:p>
          <a:p>
            <a:r>
              <a:rPr lang="en-US" sz="1400" baseline="0" dirty="0" smtClean="0"/>
              <a:t>On the website, the user can find links to the PDFs of the guides here, as well as locate additional from the navigation bar</a:t>
            </a:r>
          </a:p>
        </p:txBody>
      </p:sp>
      <p:sp>
        <p:nvSpPr>
          <p:cNvPr id="4" name="Slide Number Placeholder 3"/>
          <p:cNvSpPr>
            <a:spLocks noGrp="1"/>
          </p:cNvSpPr>
          <p:nvPr>
            <p:ph type="sldNum" sz="quarter" idx="10"/>
          </p:nvPr>
        </p:nvSpPr>
        <p:spPr/>
        <p:txBody>
          <a:bodyPr/>
          <a:lstStyle/>
          <a:p>
            <a:fld id="{EA2E987A-8806-444A-A69E-7A6C561D98A3}" type="slidenum">
              <a:rPr lang="en-US" smtClean="0"/>
              <a:t>18</a:t>
            </a:fld>
            <a:endParaRPr lang="en-US"/>
          </a:p>
        </p:txBody>
      </p:sp>
    </p:spTree>
    <p:extLst>
      <p:ext uri="{BB962C8B-B14F-4D97-AF65-F5344CB8AC3E}">
        <p14:creationId xmlns:p14="http://schemas.microsoft.com/office/powerpoint/2010/main" val="387418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a:t>
            </a:r>
            <a:r>
              <a:rPr lang="en-US" sz="1400" baseline="0" dirty="0" smtClean="0"/>
              <a:t> website includes several resource to help clarify the guides.</a:t>
            </a:r>
          </a:p>
          <a:p>
            <a:endParaRPr lang="en-US" sz="1400" baseline="0" dirty="0" smtClean="0"/>
          </a:p>
          <a:p>
            <a:r>
              <a:rPr lang="en-US" sz="1400" baseline="0" dirty="0" smtClean="0"/>
              <a:t>There is a section that covers these eleven commonly used terms:</a:t>
            </a:r>
          </a:p>
        </p:txBody>
      </p:sp>
      <p:sp>
        <p:nvSpPr>
          <p:cNvPr id="4" name="Slide Number Placeholder 3"/>
          <p:cNvSpPr>
            <a:spLocks noGrp="1"/>
          </p:cNvSpPr>
          <p:nvPr>
            <p:ph type="sldNum" sz="quarter" idx="10"/>
          </p:nvPr>
        </p:nvSpPr>
        <p:spPr/>
        <p:txBody>
          <a:bodyPr/>
          <a:lstStyle/>
          <a:p>
            <a:fld id="{EA2E987A-8806-444A-A69E-7A6C561D98A3}" type="slidenum">
              <a:rPr lang="en-US" smtClean="0"/>
              <a:t>19</a:t>
            </a:fld>
            <a:endParaRPr lang="en-US"/>
          </a:p>
        </p:txBody>
      </p:sp>
    </p:spTree>
    <p:extLst>
      <p:ext uri="{BB962C8B-B14F-4D97-AF65-F5344CB8AC3E}">
        <p14:creationId xmlns:p14="http://schemas.microsoft.com/office/powerpoint/2010/main" val="159122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REESE:</a:t>
            </a:r>
            <a:r>
              <a:rPr lang="en-US" sz="1400" dirty="0"/>
              <a:t> I'm Melanie Reese, the Director of the CADRE – The Center for Appropriate Dispute Resolution in Special Education  Today, I am honored to be joined by Myriam Alizo.</a:t>
            </a:r>
          </a:p>
          <a:p>
            <a:endParaRPr lang="en-US" dirty="0"/>
          </a:p>
          <a:p>
            <a:r>
              <a:rPr lang="en-US" b="1" i="1" dirty="0">
                <a:solidFill>
                  <a:srgbClr val="FF0000"/>
                </a:solidFill>
              </a:rPr>
              <a:t>ALIZO </a:t>
            </a:r>
            <a:r>
              <a:rPr lang="en-US" i="1" dirty="0">
                <a:solidFill>
                  <a:srgbClr val="FF0000"/>
                </a:solidFill>
              </a:rPr>
              <a:t>I am Myriam Alizo, I am on the Center for Parent Information and Resources (CPIR) housed at SPAN.  The CPIR provides Parent Centers with information and resources to assist culturally and linguistically diverse families of children with disabilities across geographic regions in the nation and I also work on the RAISE Center</a:t>
            </a:r>
          </a:p>
          <a:p>
            <a:endParaRPr lang="en-US" i="1" dirty="0">
              <a:solidFill>
                <a:srgbClr val="FF0000"/>
              </a:solidFill>
            </a:endParaRPr>
          </a:p>
          <a:p>
            <a:r>
              <a:rPr lang="en-US" i="1" dirty="0">
                <a:solidFill>
                  <a:srgbClr val="FF0000"/>
                </a:solidFill>
              </a:rPr>
              <a:t>At the RAISE Center, we work with the seven (7) RSA-funded Parent Training &amp; Information Centers to develop and disseminate information and resources that increase their capacity to serve youth and young adults with disabilities and their families.</a:t>
            </a:r>
            <a:endParaRPr lang="en-US" dirty="0">
              <a:solidFill>
                <a:srgbClr val="FF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A2E987A-8806-444A-A69E-7A6C561D98A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3870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 </a:t>
            </a:r>
            <a:endParaRPr lang="en-US" sz="1400" b="0" dirty="0" smtClean="0"/>
          </a:p>
          <a:p>
            <a:r>
              <a:rPr lang="en-US" sz="1400" b="0" dirty="0" smtClean="0"/>
              <a:t>We’ve added a section to provide information about Due Process Complaints and Hearings. In addition to outlining</a:t>
            </a:r>
            <a:r>
              <a:rPr lang="en-US" sz="1400" b="0" baseline="0" dirty="0" smtClean="0"/>
              <a:t> the qualifications of hearing officers and an overview of a parent’s rights at a due process hearing, we’ve indicated the rules that apply to specific states.</a:t>
            </a:r>
            <a:endParaRPr lang="en-US" sz="1400" b="0" dirty="0" smtClean="0"/>
          </a:p>
          <a:p>
            <a:endParaRPr lang="en-US" sz="1400" b="0" dirty="0" smtClean="0"/>
          </a:p>
          <a:p>
            <a:endParaRPr lang="en-US" sz="1400" b="1" dirty="0" smtClean="0"/>
          </a:p>
          <a:p>
            <a:endParaRPr lang="en-US" sz="1400" b="0" baseline="0" dirty="0" smtClean="0"/>
          </a:p>
        </p:txBody>
      </p:sp>
      <p:sp>
        <p:nvSpPr>
          <p:cNvPr id="4" name="Slide Number Placeholder 3"/>
          <p:cNvSpPr>
            <a:spLocks noGrp="1"/>
          </p:cNvSpPr>
          <p:nvPr>
            <p:ph type="sldNum" sz="quarter" idx="10"/>
          </p:nvPr>
        </p:nvSpPr>
        <p:spPr/>
        <p:txBody>
          <a:bodyPr/>
          <a:lstStyle/>
          <a:p>
            <a:fld id="{EA2E987A-8806-444A-A69E-7A6C561D98A3}" type="slidenum">
              <a:rPr lang="en-US" smtClean="0"/>
              <a:t>20</a:t>
            </a:fld>
            <a:endParaRPr lang="en-US"/>
          </a:p>
        </p:txBody>
      </p:sp>
    </p:spTree>
    <p:extLst>
      <p:ext uri="{BB962C8B-B14F-4D97-AF65-F5344CB8AC3E}">
        <p14:creationId xmlns:p14="http://schemas.microsoft.com/office/powerpoint/2010/main" val="2547309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 </a:t>
            </a:r>
            <a:r>
              <a:rPr lang="en-US" sz="1400" b="0" dirty="0" smtClean="0"/>
              <a:t>States </a:t>
            </a:r>
            <a:r>
              <a:rPr lang="en-US" sz="1400" b="0" baseline="0" dirty="0" smtClean="0"/>
              <a:t>procedures for due process complaints and hearings vary. There are those states who have adopted the Part C Due Process Hearing Procedures and those who have not and instead use the Part B procedures.  Because these systems are so different, it was necessary to have two different guides available. </a:t>
            </a:r>
          </a:p>
          <a:p>
            <a:endParaRPr lang="en-US" sz="1400" b="0" baseline="0" dirty="0" smtClean="0"/>
          </a:p>
          <a:p>
            <a:r>
              <a:rPr lang="en-US" sz="1400" b="0" baseline="0" dirty="0" smtClean="0"/>
              <a:t>Unsure which procedures your state has adopted? You can check on the website.  </a:t>
            </a:r>
            <a:endParaRPr lang="en-US" sz="1400" b="1" dirty="0" smtClean="0"/>
          </a:p>
          <a:p>
            <a:endParaRPr lang="en-US" b="0" baseline="0" dirty="0" smtClean="0"/>
          </a:p>
        </p:txBody>
      </p:sp>
      <p:sp>
        <p:nvSpPr>
          <p:cNvPr id="4" name="Slide Number Placeholder 3"/>
          <p:cNvSpPr>
            <a:spLocks noGrp="1"/>
          </p:cNvSpPr>
          <p:nvPr>
            <p:ph type="sldNum" sz="quarter" idx="10"/>
          </p:nvPr>
        </p:nvSpPr>
        <p:spPr/>
        <p:txBody>
          <a:bodyPr/>
          <a:lstStyle/>
          <a:p>
            <a:fld id="{EA2E987A-8806-444A-A69E-7A6C561D98A3}" type="slidenum">
              <a:rPr lang="en-US" smtClean="0"/>
              <a:t>21</a:t>
            </a:fld>
            <a:endParaRPr lang="en-US"/>
          </a:p>
        </p:txBody>
      </p:sp>
    </p:spTree>
    <p:extLst>
      <p:ext uri="{BB962C8B-B14F-4D97-AF65-F5344CB8AC3E}">
        <p14:creationId xmlns:p14="http://schemas.microsoft.com/office/powerpoint/2010/main" val="2547309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a:t>
            </a:r>
            <a:r>
              <a:rPr lang="en-US" sz="1400" b="1" baseline="0" dirty="0" smtClean="0"/>
              <a:t>  </a:t>
            </a:r>
            <a:r>
              <a:rPr lang="en-US" sz="1400" b="0" baseline="0" dirty="0" smtClean="0"/>
              <a:t>This chart shows which rules apply to your state.  You can see on the left are states who have adopted Part B procedures for Part C due process complaints.</a:t>
            </a:r>
          </a:p>
          <a:p>
            <a:endParaRPr lang="en-US" sz="1400" b="0" baseline="0" dirty="0" smtClean="0"/>
          </a:p>
          <a:p>
            <a:r>
              <a:rPr lang="en-US" sz="1400" b="0" baseline="0" dirty="0" smtClean="0"/>
              <a:t>On the right are those state that use the Part C procedures for due process complaints and hearings.</a:t>
            </a:r>
          </a:p>
          <a:p>
            <a:endParaRPr lang="en-US" sz="1400" b="0" baseline="0" dirty="0" smtClean="0"/>
          </a:p>
          <a:p>
            <a:r>
              <a:rPr lang="en-US" sz="1400" b="0" baseline="0" dirty="0" smtClean="0"/>
              <a:t>We’ve even noted which Part B states have a state-level review process for hearing decision appeals.</a:t>
            </a:r>
          </a:p>
          <a:p>
            <a:endParaRPr lang="en-US" sz="1400" b="0" baseline="0" dirty="0" smtClean="0"/>
          </a:p>
          <a:p>
            <a:r>
              <a:rPr lang="en-US" sz="1400" b="0" baseline="0" dirty="0" smtClean="0"/>
              <a:t>We will do our best to keep these updated. However, we encourage you verify with your state education department which rules apply in your state.</a:t>
            </a:r>
            <a:endParaRPr lang="en-US" sz="1400" b="1" dirty="0"/>
          </a:p>
        </p:txBody>
      </p:sp>
      <p:sp>
        <p:nvSpPr>
          <p:cNvPr id="4" name="Slide Number Placeholder 3"/>
          <p:cNvSpPr>
            <a:spLocks noGrp="1"/>
          </p:cNvSpPr>
          <p:nvPr>
            <p:ph type="sldNum" sz="quarter" idx="10"/>
          </p:nvPr>
        </p:nvSpPr>
        <p:spPr/>
        <p:txBody>
          <a:bodyPr/>
          <a:lstStyle/>
          <a:p>
            <a:fld id="{EA2E987A-8806-444A-A69E-7A6C561D98A3}" type="slidenum">
              <a:rPr lang="en-US" smtClean="0"/>
              <a:t>22</a:t>
            </a:fld>
            <a:endParaRPr lang="en-US"/>
          </a:p>
        </p:txBody>
      </p:sp>
    </p:spTree>
    <p:extLst>
      <p:ext uri="{BB962C8B-B14F-4D97-AF65-F5344CB8AC3E}">
        <p14:creationId xmlns:p14="http://schemas.microsoft.com/office/powerpoint/2010/main" val="759829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 </a:t>
            </a:r>
            <a:r>
              <a:rPr lang="en-US" sz="1400" b="0" baseline="0" dirty="0" smtClean="0"/>
              <a:t>The procedures a state has adopted will affect </a:t>
            </a:r>
          </a:p>
          <a:p>
            <a:pPr marL="285750" indent="-285750">
              <a:buFont typeface="Arial" panose="020B0604020202020204" pitchFamily="34" charset="0"/>
              <a:buChar char="•"/>
            </a:pPr>
            <a:r>
              <a:rPr lang="en-US" sz="1400" b="0" baseline="0" dirty="0" smtClean="0"/>
              <a:t>who can file</a:t>
            </a:r>
          </a:p>
          <a:p>
            <a:pPr marL="285750" indent="-285750">
              <a:buFont typeface="Arial" panose="020B0604020202020204" pitchFamily="34" charset="0"/>
              <a:buChar char="•"/>
            </a:pPr>
            <a:r>
              <a:rPr lang="en-US" sz="1400" b="0" baseline="0" dirty="0" smtClean="0"/>
              <a:t>what must be included in the due process request</a:t>
            </a:r>
          </a:p>
          <a:p>
            <a:pPr marL="285750" indent="-285750">
              <a:buFont typeface="Arial" panose="020B0604020202020204" pitchFamily="34" charset="0"/>
              <a:buChar char="•"/>
            </a:pPr>
            <a:r>
              <a:rPr lang="en-US" sz="1400" b="0" baseline="0" dirty="0" smtClean="0"/>
              <a:t>the timelines for decisions</a:t>
            </a:r>
          </a:p>
          <a:p>
            <a:pPr marL="285750" indent="-285750">
              <a:buFont typeface="Arial" panose="020B0604020202020204" pitchFamily="34" charset="0"/>
              <a:buChar char="•"/>
            </a:pPr>
            <a:r>
              <a:rPr lang="en-US" sz="1400" b="0" baseline="0" dirty="0" smtClean="0"/>
              <a:t>the time limits for filing a request for a hearing</a:t>
            </a:r>
          </a:p>
          <a:p>
            <a:pPr marL="285750" indent="-285750">
              <a:buFont typeface="Arial" panose="020B0604020202020204" pitchFamily="34" charset="0"/>
              <a:buChar char="•"/>
            </a:pPr>
            <a:r>
              <a:rPr lang="en-US" sz="1400" b="0" baseline="0" dirty="0" smtClean="0"/>
              <a:t>whether there is a resolution meeting required</a:t>
            </a:r>
          </a:p>
          <a:p>
            <a:pPr marL="285750" indent="-285750">
              <a:buFont typeface="Arial" panose="020B0604020202020204" pitchFamily="34" charset="0"/>
              <a:buChar char="•"/>
            </a:pPr>
            <a:r>
              <a:rPr lang="en-US" sz="1400" b="0" baseline="0" dirty="0" smtClean="0"/>
              <a:t>And other differences.</a:t>
            </a:r>
            <a:endParaRPr lang="en-US" sz="1400" b="1" dirty="0"/>
          </a:p>
        </p:txBody>
      </p:sp>
      <p:sp>
        <p:nvSpPr>
          <p:cNvPr id="4" name="Slide Number Placeholder 3"/>
          <p:cNvSpPr>
            <a:spLocks noGrp="1"/>
          </p:cNvSpPr>
          <p:nvPr>
            <p:ph type="sldNum" sz="quarter" idx="10"/>
          </p:nvPr>
        </p:nvSpPr>
        <p:spPr/>
        <p:txBody>
          <a:bodyPr/>
          <a:lstStyle/>
          <a:p>
            <a:fld id="{EA2E987A-8806-444A-A69E-7A6C561D98A3}" type="slidenum">
              <a:rPr lang="en-US" smtClean="0"/>
              <a:t>23</a:t>
            </a:fld>
            <a:endParaRPr lang="en-US"/>
          </a:p>
        </p:txBody>
      </p:sp>
    </p:spTree>
    <p:extLst>
      <p:ext uri="{BB962C8B-B14F-4D97-AF65-F5344CB8AC3E}">
        <p14:creationId xmlns:p14="http://schemas.microsoft.com/office/powerpoint/2010/main" val="2547309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Just like for</a:t>
            </a:r>
            <a:r>
              <a:rPr lang="en-US" sz="1400" baseline="0" dirty="0" smtClean="0"/>
              <a:t> Part B, w</a:t>
            </a:r>
            <a:r>
              <a:rPr lang="en-US" sz="1400" dirty="0" smtClean="0"/>
              <a:t>e’ve created</a:t>
            </a:r>
            <a:r>
              <a:rPr lang="en-US" sz="1400" baseline="0" dirty="0" smtClean="0"/>
              <a:t> a Quick Guide to distinguish between the different processes, including facilitation for those states who offer it.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A2E987A-8806-444A-A69E-7A6C561D98A3}" type="slidenum">
              <a:rPr lang="en-US" smtClean="0"/>
              <a:t>24</a:t>
            </a:fld>
            <a:endParaRPr lang="en-US"/>
          </a:p>
        </p:txBody>
      </p:sp>
    </p:spTree>
    <p:extLst>
      <p:ext uri="{BB962C8B-B14F-4D97-AF65-F5344CB8AC3E}">
        <p14:creationId xmlns:p14="http://schemas.microsoft.com/office/powerpoint/2010/main" val="826408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 </a:t>
            </a:r>
            <a:r>
              <a:rPr lang="en-US" sz="1400" b="0" dirty="0" smtClean="0"/>
              <a:t>This </a:t>
            </a:r>
            <a:r>
              <a:rPr lang="en-US" sz="1400" b="0" baseline="0" dirty="0" smtClean="0"/>
              <a:t>Quick Guide to Part C Dispute Resolution Processes is available online only. The chart compares the dispute resolution processes side-by-side.</a:t>
            </a:r>
          </a:p>
          <a:p>
            <a:r>
              <a:rPr lang="en-US" sz="1400" b="0" baseline="0" dirty="0" smtClean="0"/>
              <a:t>This guide will briefly explain:</a:t>
            </a:r>
          </a:p>
          <a:p>
            <a:pPr marL="174708" indent="-174708">
              <a:buFont typeface="Arial" panose="020B0604020202020204" pitchFamily="34" charset="0"/>
              <a:buChar char="•"/>
            </a:pPr>
            <a:r>
              <a:rPr lang="en-US" sz="1400" b="0" baseline="0" dirty="0" smtClean="0"/>
              <a:t>How the processes of IFSP Facilitation/Mediation/Written State Complaints and Due Process Hearings under Part C rules and part B rules differ</a:t>
            </a:r>
          </a:p>
          <a:p>
            <a:pPr marL="174708" indent="-174708">
              <a:buFont typeface="Arial" panose="020B0604020202020204" pitchFamily="34" charset="0"/>
              <a:buChar char="•"/>
            </a:pPr>
            <a:r>
              <a:rPr lang="en-US" sz="1400" b="0" baseline="0" dirty="0" smtClean="0"/>
              <a:t>What issues would be appropriate for each and when each would be used</a:t>
            </a:r>
          </a:p>
          <a:p>
            <a:pPr marL="174708" indent="-174708">
              <a:buFont typeface="Arial" panose="020B0604020202020204" pitchFamily="34" charset="0"/>
              <a:buChar char="•"/>
            </a:pPr>
            <a:r>
              <a:rPr lang="en-US" sz="1400" b="0" baseline="0" dirty="0" smtClean="0"/>
              <a:t>Who initiates each process</a:t>
            </a:r>
          </a:p>
          <a:p>
            <a:pPr marL="174708" indent="-174708">
              <a:buFont typeface="Arial" panose="020B0604020202020204" pitchFamily="34" charset="0"/>
              <a:buChar char="•"/>
            </a:pPr>
            <a:r>
              <a:rPr lang="en-US" sz="1400" b="0" baseline="0" dirty="0" smtClean="0"/>
              <a:t>The probable outcome</a:t>
            </a:r>
          </a:p>
          <a:p>
            <a:pPr marL="174708" indent="-174708">
              <a:buFont typeface="Arial" panose="020B0604020202020204" pitchFamily="34" charset="0"/>
              <a:buChar char="•"/>
            </a:pPr>
            <a:r>
              <a:rPr lang="en-US" sz="1400" b="0" baseline="0" dirty="0" smtClean="0"/>
              <a:t>What distinguishes each process</a:t>
            </a:r>
          </a:p>
          <a:p>
            <a:pPr marL="174708" indent="-174708">
              <a:buFont typeface="Arial" panose="020B0604020202020204" pitchFamily="34" charset="0"/>
              <a:buChar char="•"/>
            </a:pPr>
            <a:r>
              <a:rPr lang="en-US" sz="1400" b="0" baseline="0" dirty="0" smtClean="0"/>
              <a:t>The benefits and considerations for each</a:t>
            </a:r>
          </a:p>
          <a:p>
            <a:pPr marL="174708" indent="-174708">
              <a:buFont typeface="Arial" panose="020B0604020202020204" pitchFamily="34" charset="0"/>
              <a:buChar char="•"/>
            </a:pPr>
            <a:r>
              <a:rPr lang="en-US" sz="1400" b="0" baseline="0" dirty="0" smtClean="0"/>
              <a:t>Where the decision is made</a:t>
            </a:r>
          </a:p>
          <a:p>
            <a:pPr marL="174708" indent="-174708">
              <a:buFont typeface="Arial" panose="020B0604020202020204" pitchFamily="34" charset="0"/>
              <a:buChar char="•"/>
            </a:pPr>
            <a:r>
              <a:rPr lang="en-US" sz="1400" b="0" baseline="0" dirty="0" smtClean="0"/>
              <a:t>The role of the third party</a:t>
            </a:r>
          </a:p>
          <a:p>
            <a:pPr marL="174708" indent="-174708">
              <a:buFont typeface="Arial" panose="020B0604020202020204" pitchFamily="34" charset="0"/>
              <a:buChar char="•"/>
            </a:pPr>
            <a:r>
              <a:rPr lang="en-US" sz="1400" b="0" baseline="0" dirty="0" smtClean="0"/>
              <a:t>The Timeframe</a:t>
            </a:r>
          </a:p>
          <a:p>
            <a:pPr marL="174708" indent="-174708">
              <a:buFont typeface="Arial" panose="020B0604020202020204" pitchFamily="34" charset="0"/>
              <a:buChar char="•"/>
            </a:pPr>
            <a:r>
              <a:rPr lang="en-US" sz="1400" b="0" baseline="0" dirty="0" smtClean="0"/>
              <a:t>Who pays</a:t>
            </a:r>
          </a:p>
          <a:p>
            <a:pPr marL="174708" indent="-174708">
              <a:buFont typeface="Arial" panose="020B0604020202020204" pitchFamily="34" charset="0"/>
              <a:buChar char="•"/>
            </a:pPr>
            <a:r>
              <a:rPr lang="en-US" sz="1400" b="0" baseline="0" dirty="0" smtClean="0"/>
              <a:t>The impact of each process on relationships</a:t>
            </a:r>
          </a:p>
          <a:p>
            <a:pPr marL="174708" indent="-174708">
              <a:buFont typeface="Arial" panose="020B0604020202020204" pitchFamily="34" charset="0"/>
              <a:buChar char="•"/>
            </a:pPr>
            <a:r>
              <a:rPr lang="en-US" sz="1400" b="0" baseline="0" dirty="0" smtClean="0"/>
              <a:t>And how to prepare for each.</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a:p>
            <a:pPr marL="0" indent="0">
              <a:buFont typeface="Arial" panose="020B0604020202020204" pitchFamily="34" charset="0"/>
              <a:buNone/>
            </a:pPr>
            <a:endParaRPr lang="en-US" b="0" baseline="0" dirty="0" smtClean="0"/>
          </a:p>
          <a:p>
            <a:pPr marL="174708" indent="-174708">
              <a:buFont typeface="Arial" panose="020B0604020202020204" pitchFamily="34" charset="0"/>
              <a:buChar char="•"/>
            </a:pPr>
            <a:endParaRPr lang="en-US" b="0" baseline="0" dirty="0" smtClean="0"/>
          </a:p>
          <a:p>
            <a:r>
              <a:rPr lang="en-US" sz="1400" b="0" baseline="0" dirty="0" smtClean="0"/>
              <a:t>The chart may be helpful to keep nearby as a resource to quickly explain the differences to families who may have a dispute.</a:t>
            </a:r>
          </a:p>
          <a:p>
            <a:endParaRPr lang="en-US" sz="1400" b="0" baseline="0" dirty="0" smtClean="0"/>
          </a:p>
          <a:p>
            <a:r>
              <a:rPr lang="en-US" sz="1400" b="0" baseline="0" dirty="0" smtClean="0"/>
              <a:t>Now I’ll turn it over to Myriam to talk about how to use these guides.</a:t>
            </a:r>
            <a:endParaRPr lang="en-US" sz="1400" b="1" dirty="0"/>
          </a:p>
        </p:txBody>
      </p:sp>
      <p:sp>
        <p:nvSpPr>
          <p:cNvPr id="4" name="Slide Number Placeholder 3"/>
          <p:cNvSpPr>
            <a:spLocks noGrp="1"/>
          </p:cNvSpPr>
          <p:nvPr>
            <p:ph type="sldNum" sz="quarter" idx="10"/>
          </p:nvPr>
        </p:nvSpPr>
        <p:spPr/>
        <p:txBody>
          <a:bodyPr/>
          <a:lstStyle/>
          <a:p>
            <a:fld id="{EA2E987A-8806-444A-A69E-7A6C561D98A3}" type="slidenum">
              <a:rPr lang="en-US" smtClean="0"/>
              <a:t>25</a:t>
            </a:fld>
            <a:endParaRPr lang="en-US"/>
          </a:p>
        </p:txBody>
      </p:sp>
    </p:spTree>
    <p:extLst>
      <p:ext uri="{BB962C8B-B14F-4D97-AF65-F5344CB8AC3E}">
        <p14:creationId xmlns:p14="http://schemas.microsoft.com/office/powerpoint/2010/main" val="1721937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ALIZO:</a:t>
            </a:r>
          </a:p>
          <a:p>
            <a:endParaRPr lang="en-US" b="1" dirty="0" smtClean="0"/>
          </a:p>
          <a:p>
            <a:r>
              <a:rPr lang="en-US" b="0" dirty="0" smtClean="0"/>
              <a:t>- (Refer to the list by states</a:t>
            </a:r>
            <a:r>
              <a:rPr lang="en-US" b="0" baseline="0" dirty="0" smtClean="0"/>
              <a:t> on  http://</a:t>
            </a:r>
            <a:r>
              <a:rPr lang="en-US" b="0" baseline="0" dirty="0" err="1" smtClean="0"/>
              <a:t>ectacenter.org</a:t>
            </a:r>
            <a:r>
              <a:rPr lang="en-US" b="0" baseline="0" dirty="0" smtClean="0"/>
              <a:t>/</a:t>
            </a:r>
            <a:r>
              <a:rPr lang="en-US" b="0" baseline="0" dirty="0" err="1" smtClean="0"/>
              <a:t>partc</a:t>
            </a:r>
            <a:r>
              <a:rPr lang="en-US" b="0" baseline="0" dirty="0" smtClean="0"/>
              <a:t>/</a:t>
            </a:r>
            <a:r>
              <a:rPr lang="en-US" b="0" baseline="0" dirty="0" err="1" smtClean="0"/>
              <a:t>ptclead.asp</a:t>
            </a:r>
            <a:r>
              <a:rPr lang="en-US" b="0" dirty="0" smtClean="0"/>
              <a:t>). Every state has a different lead agency, and the name of the Early Intervention program varies from state to state.</a:t>
            </a:r>
          </a:p>
          <a:p>
            <a:pPr defTabSz="931774">
              <a:defRPr/>
            </a:pPr>
            <a:r>
              <a:rPr lang="en-US" b="0" dirty="0" smtClean="0"/>
              <a:t>Learn if your state </a:t>
            </a:r>
            <a:r>
              <a:rPr lang="en-US" dirty="0" smtClean="0"/>
              <a:t>chose to develop a Part C system for due process complaints and hearings, or if it uses the Part B system already established in your state. Share this information with your families.</a:t>
            </a:r>
          </a:p>
          <a:p>
            <a:pPr defTabSz="931774">
              <a:defRPr/>
            </a:pPr>
            <a:endParaRPr lang="en-US" dirty="0" smtClean="0"/>
          </a:p>
          <a:p>
            <a:pPr defTabSz="931774">
              <a:defRPr/>
            </a:pPr>
            <a:r>
              <a:rPr lang="en-US" dirty="0" smtClean="0"/>
              <a:t>For example, in Arizona the Early Intervention lead agency is the Arizona Department of Economy Security.</a:t>
            </a:r>
          </a:p>
          <a:p>
            <a:pPr defTabSz="931774">
              <a:defRPr/>
            </a:pPr>
            <a:endParaRPr lang="en-US" dirty="0" smtClean="0"/>
          </a:p>
          <a:p>
            <a:pPr defTabSz="931774">
              <a:defRPr/>
            </a:pPr>
            <a:r>
              <a:rPr lang="en-US" dirty="0" smtClean="0"/>
              <a:t>In NJ and FL the lead agency is the NJ Department of Health and the Florida Department of Health, but the name of the program in the states is also different: in </a:t>
            </a:r>
            <a:r>
              <a:rPr lang="en-US" dirty="0" err="1" smtClean="0"/>
              <a:t>Nj</a:t>
            </a:r>
            <a:r>
              <a:rPr lang="en-US" dirty="0" smtClean="0"/>
              <a:t> it is called NJ Early Intervention System, and In FL it is Early Steps.</a:t>
            </a:r>
          </a:p>
          <a:p>
            <a:pPr defTabSz="931774">
              <a:defRPr/>
            </a:pPr>
            <a:endParaRPr lang="en-US" dirty="0" smtClean="0"/>
          </a:p>
          <a:p>
            <a:pPr defTabSz="931774">
              <a:defRPr/>
            </a:pPr>
            <a:r>
              <a:rPr lang="en-US" dirty="0" smtClean="0"/>
              <a:t>- Share the Part C Guides with other stakeholders such</a:t>
            </a:r>
            <a:r>
              <a:rPr lang="en-US" baseline="0" dirty="0" smtClean="0"/>
              <a:t> as Part C service providers</a:t>
            </a:r>
          </a:p>
          <a:p>
            <a:pPr defTabSz="931774">
              <a:defRPr/>
            </a:pPr>
            <a:r>
              <a:rPr lang="en-US" baseline="0" dirty="0" smtClean="0"/>
              <a:t>	- Hospitals: find out when they have community fairs and bring your resources and these CADRE guides</a:t>
            </a:r>
          </a:p>
          <a:p>
            <a:pPr defTabSz="931774">
              <a:defRPr/>
            </a:pPr>
            <a:r>
              <a:rPr lang="en-US" baseline="0" dirty="0" smtClean="0"/>
              <a:t>	- Community centers</a:t>
            </a:r>
          </a:p>
          <a:p>
            <a:pPr defTabSz="931774">
              <a:defRPr/>
            </a:pPr>
            <a:endParaRPr lang="en-US" baseline="0" dirty="0" smtClean="0"/>
          </a:p>
          <a:p>
            <a:pPr defTabSz="931774">
              <a:defRPr/>
            </a:pPr>
            <a:r>
              <a:rPr lang="en-US" baseline="0" dirty="0" smtClean="0"/>
              <a:t>	- Early </a:t>
            </a:r>
            <a:r>
              <a:rPr lang="en-US" baseline="0" dirty="0" err="1" smtClean="0"/>
              <a:t>HeadStart</a:t>
            </a:r>
            <a:r>
              <a:rPr lang="en-US" baseline="0" dirty="0" smtClean="0"/>
              <a:t>- organize presentations to their staff about what your parent center does</a:t>
            </a:r>
          </a:p>
          <a:p>
            <a:pPr defTabSz="931774">
              <a:defRPr/>
            </a:pPr>
            <a:r>
              <a:rPr lang="en-US" baseline="0" dirty="0" smtClean="0"/>
              <a:t>	- Childcare centers</a:t>
            </a:r>
          </a:p>
          <a:p>
            <a:pPr defTabSz="931774">
              <a:defRPr/>
            </a:pPr>
            <a:endParaRPr lang="en-US" dirty="0" smtClean="0"/>
          </a:p>
          <a:p>
            <a:endParaRPr lang="en-US" b="0" dirty="0"/>
          </a:p>
        </p:txBody>
      </p:sp>
      <p:sp>
        <p:nvSpPr>
          <p:cNvPr id="4" name="Slide Number Placeholder 3"/>
          <p:cNvSpPr>
            <a:spLocks noGrp="1"/>
          </p:cNvSpPr>
          <p:nvPr>
            <p:ph type="sldNum" sz="quarter" idx="10"/>
          </p:nvPr>
        </p:nvSpPr>
        <p:spPr/>
        <p:txBody>
          <a:bodyPr/>
          <a:lstStyle/>
          <a:p>
            <a:fld id="{EA2E987A-8806-444A-A69E-7A6C561D98A3}" type="slidenum">
              <a:rPr lang="en-US" smtClean="0"/>
              <a:t>26</a:t>
            </a:fld>
            <a:endParaRPr lang="en-US"/>
          </a:p>
        </p:txBody>
      </p:sp>
    </p:spTree>
    <p:extLst>
      <p:ext uri="{BB962C8B-B14F-4D97-AF65-F5344CB8AC3E}">
        <p14:creationId xmlns:p14="http://schemas.microsoft.com/office/powerpoint/2010/main" val="1871082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ALIZO:</a:t>
            </a:r>
            <a:endParaRPr lang="en-US" b="0" dirty="0" smtClean="0"/>
          </a:p>
          <a:p>
            <a:endParaRPr lang="en-US" b="0" dirty="0" smtClean="0"/>
          </a:p>
          <a:p>
            <a:pPr marL="174708" indent="-174708">
              <a:buFontTx/>
              <a:buChar char="-"/>
            </a:pPr>
            <a:r>
              <a:rPr lang="en-US" b="0" dirty="0" smtClean="0"/>
              <a:t>Parent center</a:t>
            </a:r>
            <a:r>
              <a:rPr lang="en-US" b="0" baseline="0" dirty="0" smtClean="0"/>
              <a:t> staff already use the Part B guides when they provide individual TA to families. They give out to families as a resource to consider in case they need it, either in person, or via email. They also give them as a handout at Basic Rights and IEP workshops. Part C guides can be incorporated to the list of resources given to families. States have their own regulations but these guides offer the federal guidelines.</a:t>
            </a:r>
          </a:p>
          <a:p>
            <a:pPr marL="174708" indent="-174708">
              <a:buFontTx/>
              <a:buChar char="-"/>
            </a:pPr>
            <a:endParaRPr lang="en-US" b="0" baseline="0" dirty="0" smtClean="0"/>
          </a:p>
          <a:p>
            <a:pPr marL="174708" indent="-174708">
              <a:buFontTx/>
              <a:buChar char="-"/>
            </a:pPr>
            <a:r>
              <a:rPr lang="en-US" b="0" baseline="0" dirty="0" smtClean="0"/>
              <a:t>Parent centers provide TA to districts. Parent center staff also use the guides when providing TA to school districts and other agencies</a:t>
            </a:r>
          </a:p>
          <a:p>
            <a:pPr marL="174708" indent="-174708">
              <a:buFontTx/>
              <a:buChar char="-"/>
            </a:pPr>
            <a:endParaRPr lang="en-US" b="0" baseline="0" dirty="0" smtClean="0"/>
          </a:p>
          <a:p>
            <a:pPr marL="174708" indent="-174708">
              <a:buFontTx/>
              <a:buChar char="-"/>
            </a:pPr>
            <a:r>
              <a:rPr lang="en-US" b="0" baseline="0" dirty="0" smtClean="0"/>
              <a:t>- The guides are an excellent tool to share with parent groups, SEPAGs and the state special education advisory council</a:t>
            </a:r>
            <a:endParaRPr lang="en-US" b="0" dirty="0"/>
          </a:p>
        </p:txBody>
      </p:sp>
      <p:sp>
        <p:nvSpPr>
          <p:cNvPr id="4" name="Slide Number Placeholder 3"/>
          <p:cNvSpPr>
            <a:spLocks noGrp="1"/>
          </p:cNvSpPr>
          <p:nvPr>
            <p:ph type="sldNum" sz="quarter" idx="10"/>
          </p:nvPr>
        </p:nvSpPr>
        <p:spPr/>
        <p:txBody>
          <a:bodyPr/>
          <a:lstStyle/>
          <a:p>
            <a:fld id="{EA2E987A-8806-444A-A69E-7A6C561D98A3}" type="slidenum">
              <a:rPr lang="en-US" smtClean="0"/>
              <a:t>27</a:t>
            </a:fld>
            <a:endParaRPr lang="en-US"/>
          </a:p>
        </p:txBody>
      </p:sp>
    </p:spTree>
    <p:extLst>
      <p:ext uri="{BB962C8B-B14F-4D97-AF65-F5344CB8AC3E}">
        <p14:creationId xmlns:p14="http://schemas.microsoft.com/office/powerpoint/2010/main" val="1871082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ALIZO:</a:t>
            </a:r>
          </a:p>
          <a:p>
            <a:endParaRPr lang="en-US" dirty="0" smtClean="0"/>
          </a:p>
          <a:p>
            <a:r>
              <a:rPr lang="en-US" dirty="0" smtClean="0"/>
              <a:t>In</a:t>
            </a:r>
            <a:r>
              <a:rPr lang="en-US" baseline="0" dirty="0" smtClean="0"/>
              <a:t> conversations with parent center staff from different regions, I was informed that they use the Part B guides as a hand out when presenting on Dispute Resolution. Some reported that they  also use them as tool to create their Dispute Resolution presentations</a:t>
            </a:r>
          </a:p>
          <a:p>
            <a:endParaRPr lang="en-US" baseline="0" dirty="0" smtClean="0"/>
          </a:p>
          <a:p>
            <a:r>
              <a:rPr lang="en-US" baseline="0" dirty="0" smtClean="0"/>
              <a:t>Many parent centers conduct IEP Clinics in a regular basis. These tools can be handed during these events. Some parents might have children with IEPs but also have children receiving Early Intervention services.</a:t>
            </a:r>
          </a:p>
          <a:p>
            <a:endParaRPr lang="en-US" baseline="0" dirty="0" smtClean="0"/>
          </a:p>
          <a:p>
            <a:r>
              <a:rPr lang="en-US" baseline="0" dirty="0" smtClean="0"/>
              <a:t>The guides can also be used to train new and old staff on current topics in Dispute Resolution.</a:t>
            </a:r>
          </a:p>
          <a:p>
            <a:endParaRPr lang="en-US" baseline="0" dirty="0" smtClean="0"/>
          </a:p>
          <a:p>
            <a:r>
              <a:rPr lang="en-US" baseline="0" dirty="0" smtClean="0"/>
              <a:t>Parent centers could include a link to the Part C and Part B Dispute Resolution Guides on their websites</a:t>
            </a:r>
            <a:endParaRPr lang="en-US" dirty="0"/>
          </a:p>
        </p:txBody>
      </p:sp>
      <p:sp>
        <p:nvSpPr>
          <p:cNvPr id="4" name="Slide Number Placeholder 3"/>
          <p:cNvSpPr>
            <a:spLocks noGrp="1"/>
          </p:cNvSpPr>
          <p:nvPr>
            <p:ph type="sldNum" sz="quarter" idx="10"/>
          </p:nvPr>
        </p:nvSpPr>
        <p:spPr/>
        <p:txBody>
          <a:bodyPr/>
          <a:lstStyle/>
          <a:p>
            <a:fld id="{EA2E987A-8806-444A-A69E-7A6C561D98A3}" type="slidenum">
              <a:rPr lang="en-US" smtClean="0"/>
              <a:t>28</a:t>
            </a:fld>
            <a:endParaRPr lang="en-US"/>
          </a:p>
        </p:txBody>
      </p:sp>
    </p:spTree>
    <p:extLst>
      <p:ext uri="{BB962C8B-B14F-4D97-AF65-F5344CB8AC3E}">
        <p14:creationId xmlns:p14="http://schemas.microsoft.com/office/powerpoint/2010/main" val="2420466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ALIZO:</a:t>
            </a:r>
          </a:p>
          <a:p>
            <a:endParaRPr lang="en-US" dirty="0" smtClean="0"/>
          </a:p>
          <a:p>
            <a:pPr defTabSz="931774">
              <a:defRPr/>
            </a:pPr>
            <a:r>
              <a:rPr lang="en-US" dirty="0" smtClean="0"/>
              <a:t>In Part B, undocumented families don’t use Due Process,</a:t>
            </a:r>
            <a:r>
              <a:rPr lang="en-US" baseline="0" dirty="0" smtClean="0"/>
              <a:t> and </a:t>
            </a:r>
            <a:r>
              <a:rPr lang="en-US" dirty="0"/>
              <a:t>Written State Complaints is not very known. The most used procedural safeguard for families, specially undocumented families, is Mediation.</a:t>
            </a:r>
          </a:p>
          <a:p>
            <a:pPr defTabSz="931774">
              <a:defRPr/>
            </a:pPr>
            <a:endParaRPr lang="en-US" dirty="0"/>
          </a:p>
          <a:p>
            <a:pPr defTabSz="931774">
              <a:defRPr/>
            </a:pPr>
            <a:r>
              <a:rPr lang="en-US" dirty="0"/>
              <a:t>So, an effort is required to get parents familiarized with these dispute resolution options.</a:t>
            </a:r>
          </a:p>
          <a:p>
            <a:pPr defTabSz="931774">
              <a:defRPr/>
            </a:pPr>
            <a:r>
              <a:rPr lang="en-US" dirty="0"/>
              <a:t>When speaking with several parent center staff that work with Spanish speaking populations, there was a consensus in the benefit of using short videos to explain complex concepts, and following with an interactive video, like a Q&amp;A session, in simple and plain language. Parent centers can do that with low technology (a smart phone).</a:t>
            </a:r>
          </a:p>
          <a:p>
            <a:pPr defTabSz="931774">
              <a:defRPr/>
            </a:pPr>
            <a:r>
              <a:rPr lang="en-US" dirty="0"/>
              <a:t>A common social media tool for Spanish speaking families is </a:t>
            </a:r>
            <a:r>
              <a:rPr lang="en-US" dirty="0" err="1"/>
              <a:t>WhatsApp</a:t>
            </a:r>
            <a:r>
              <a:rPr lang="en-US" dirty="0"/>
              <a:t>. Many parents don’t have computers, or tablets, but most of them have smart phones. </a:t>
            </a:r>
            <a:r>
              <a:rPr lang="en-US" dirty="0" err="1"/>
              <a:t>WhatsApp</a:t>
            </a:r>
            <a:r>
              <a:rPr lang="en-US" dirty="0"/>
              <a:t> is a very effective and popular tool to reach out to groups of immigrant parents.</a:t>
            </a:r>
          </a:p>
          <a:p>
            <a:pPr defTabSz="931774">
              <a:defRPr/>
            </a:pPr>
            <a:endParaRPr lang="en-US" dirty="0"/>
          </a:p>
          <a:p>
            <a:pPr defTabSz="931774">
              <a:defRPr/>
            </a:pPr>
            <a:r>
              <a:rPr lang="en-US" dirty="0"/>
              <a:t>Another possibility is invite parents that have gone through the process to share their stories using short videos</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EA2E987A-8806-444A-A69E-7A6C561D98A3}" type="slidenum">
              <a:rPr lang="en-US" smtClean="0"/>
              <a:t>29</a:t>
            </a:fld>
            <a:endParaRPr lang="en-US"/>
          </a:p>
        </p:txBody>
      </p:sp>
    </p:spTree>
    <p:extLst>
      <p:ext uri="{BB962C8B-B14F-4D97-AF65-F5344CB8AC3E}">
        <p14:creationId xmlns:p14="http://schemas.microsoft.com/office/powerpoint/2010/main" val="171851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REESE: </a:t>
            </a:r>
            <a:r>
              <a:rPr lang="en-US" sz="1400" dirty="0"/>
              <a:t>In July of 2013, OSEP issued a comprehensive Q&amp;A document that provides </a:t>
            </a:r>
            <a:r>
              <a:rPr lang="en-US" sz="1400" dirty="0" smtClean="0"/>
              <a:t>information </a:t>
            </a:r>
            <a:r>
              <a:rPr lang="en-US" sz="1400" dirty="0"/>
              <a:t>to facilitate appropriate implementation of the IDEA dispute resolution procedures which includes state complaints, mediation, due process hearings and resolution meetings.  </a:t>
            </a:r>
            <a:endParaRPr lang="en-US" sz="1400" dirty="0" smtClean="0"/>
          </a:p>
          <a:p>
            <a:pPr defTabSz="931774">
              <a:defRPr/>
            </a:pPr>
            <a:endParaRPr lang="en-US" sz="1400" dirty="0" smtClean="0"/>
          </a:p>
          <a:p>
            <a:pPr defTabSz="931774">
              <a:defRPr/>
            </a:pPr>
            <a:r>
              <a:rPr lang="en-US" sz="1400" dirty="0" smtClean="0"/>
              <a:t>Because </a:t>
            </a:r>
            <a:r>
              <a:rPr lang="en-US" sz="1400" dirty="0"/>
              <a:t>the Q&amp;A </a:t>
            </a:r>
            <a:r>
              <a:rPr lang="en-US" sz="1400" dirty="0" smtClean="0"/>
              <a:t>document was </a:t>
            </a:r>
            <a:r>
              <a:rPr lang="en-US" sz="1400" dirty="0"/>
              <a:t>quite </a:t>
            </a:r>
            <a:r>
              <a:rPr lang="en-US" sz="1400" dirty="0" smtClean="0"/>
              <a:t>and </a:t>
            </a:r>
            <a:r>
              <a:rPr lang="en-US" sz="1400" dirty="0"/>
              <a:t>very </a:t>
            </a:r>
            <a:r>
              <a:rPr lang="en-US" sz="1400" dirty="0" smtClean="0"/>
              <a:t>technical, </a:t>
            </a:r>
            <a:r>
              <a:rPr lang="en-US" sz="1400" dirty="0"/>
              <a:t>OSEP asked CADRE to develop information more targeted to parents. In response, </a:t>
            </a:r>
            <a:r>
              <a:rPr lang="en-US" sz="1400" dirty="0" smtClean="0"/>
              <a:t>CADRE,</a:t>
            </a:r>
            <a:r>
              <a:rPr lang="en-US" sz="1400" baseline="0" dirty="0" smtClean="0"/>
              <a:t> </a:t>
            </a:r>
            <a:r>
              <a:rPr lang="en-US" sz="1400" dirty="0" smtClean="0"/>
              <a:t>in </a:t>
            </a:r>
            <a:r>
              <a:rPr lang="en-US" sz="1400" dirty="0"/>
              <a:t>partnership with OSEP, </a:t>
            </a:r>
            <a:r>
              <a:rPr lang="en-US" sz="1400" dirty="0" smtClean="0"/>
              <a:t>developed four </a:t>
            </a:r>
            <a:r>
              <a:rPr lang="en-US" sz="1400" dirty="0"/>
              <a:t>Part B Parent Guides seen here</a:t>
            </a:r>
            <a:r>
              <a:rPr lang="en-US" sz="1400" dirty="0" smtClean="0"/>
              <a:t>.</a:t>
            </a:r>
          </a:p>
          <a:p>
            <a:pPr defTabSz="931774">
              <a:defRPr/>
            </a:pPr>
            <a:endParaRPr lang="en-US" sz="1400" dirty="0" smtClean="0"/>
          </a:p>
          <a:p>
            <a:pPr defTabSz="931774">
              <a:defRPr/>
            </a:pPr>
            <a:r>
              <a:rPr lang="en-US" sz="1400" dirty="0" smtClean="0"/>
              <a:t>These guides are available</a:t>
            </a:r>
            <a:r>
              <a:rPr lang="en-US" sz="1400" baseline="0" dirty="0" smtClean="0"/>
              <a:t> in multiple languages and can be ordered directly from CADRE.</a:t>
            </a:r>
            <a:endParaRPr lang="en-US" sz="1400" dirty="0"/>
          </a:p>
          <a:p>
            <a:endParaRPr lang="en-US" sz="1400" dirty="0" smtClean="0"/>
          </a:p>
          <a:p>
            <a:r>
              <a:rPr lang="en-US" sz="1400" dirty="0" smtClean="0"/>
              <a:t>Today we’re bringing</a:t>
            </a:r>
            <a:r>
              <a:rPr lang="en-US" sz="1400" baseline="0" dirty="0" smtClean="0"/>
              <a:t> the companion guides for Part C Families.</a:t>
            </a:r>
            <a:endParaRPr lang="en-US" sz="1400" dirty="0"/>
          </a:p>
        </p:txBody>
      </p:sp>
      <p:sp>
        <p:nvSpPr>
          <p:cNvPr id="4" name="Slide Number Placeholder 3"/>
          <p:cNvSpPr>
            <a:spLocks noGrp="1"/>
          </p:cNvSpPr>
          <p:nvPr>
            <p:ph type="sldNum" sz="quarter" idx="10"/>
          </p:nvPr>
        </p:nvSpPr>
        <p:spPr/>
        <p:txBody>
          <a:bodyPr/>
          <a:lstStyle/>
          <a:p>
            <a:fld id="{EA2E987A-8806-444A-A69E-7A6C561D98A3}" type="slidenum">
              <a:rPr lang="en-US" smtClean="0"/>
              <a:t>3</a:t>
            </a:fld>
            <a:endParaRPr lang="en-US"/>
          </a:p>
        </p:txBody>
      </p:sp>
    </p:spTree>
    <p:extLst>
      <p:ext uri="{BB962C8B-B14F-4D97-AF65-F5344CB8AC3E}">
        <p14:creationId xmlns:p14="http://schemas.microsoft.com/office/powerpoint/2010/main" val="685857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smtClean="0"/>
              <a:t>REESE: </a:t>
            </a:r>
          </a:p>
          <a:p>
            <a:pPr marL="285750" indent="-285750" defTabSz="931774">
              <a:buFont typeface="Arial" panose="020B0604020202020204" pitchFamily="34" charset="0"/>
              <a:buChar char="•"/>
              <a:defRPr/>
            </a:pPr>
            <a:r>
              <a:rPr lang="en-US" sz="1400" dirty="0" smtClean="0"/>
              <a:t>The </a:t>
            </a:r>
            <a:r>
              <a:rPr lang="en-US" sz="1400" dirty="0"/>
              <a:t>four Family Guides are posted on the CADRE website </a:t>
            </a:r>
            <a:r>
              <a:rPr lang="en-US" sz="1400" dirty="0" smtClean="0"/>
              <a:t>main</a:t>
            </a:r>
            <a:r>
              <a:rPr lang="en-US" sz="1400" baseline="0" dirty="0" smtClean="0"/>
              <a:t> page</a:t>
            </a:r>
            <a:r>
              <a:rPr lang="en-US" sz="1400" dirty="0" smtClean="0"/>
              <a:t>.  </a:t>
            </a:r>
          </a:p>
          <a:p>
            <a:pPr marL="285750" indent="-285750" defTabSz="931774">
              <a:buFont typeface="Arial" panose="020B0604020202020204" pitchFamily="34" charset="0"/>
              <a:buChar char="•"/>
              <a:defRPr/>
            </a:pPr>
            <a:r>
              <a:rPr lang="en-US" sz="1400" dirty="0" smtClean="0"/>
              <a:t>They </a:t>
            </a:r>
            <a:r>
              <a:rPr lang="en-US" sz="1400" dirty="0"/>
              <a:t>were publicized in the CADRE Caucus which is our online newsletter that goes out around 5,200 people, </a:t>
            </a:r>
            <a:endParaRPr lang="en-US" sz="1400" dirty="0" smtClean="0"/>
          </a:p>
          <a:p>
            <a:pPr marL="285750" indent="-285750" defTabSz="931774">
              <a:buFont typeface="Arial" panose="020B0604020202020204" pitchFamily="34" charset="0"/>
              <a:buChar char="•"/>
              <a:defRPr/>
            </a:pPr>
            <a:r>
              <a:rPr lang="en-US" sz="1400" dirty="0" smtClean="0"/>
              <a:t>and will be disseminated </a:t>
            </a:r>
            <a:r>
              <a:rPr lang="en-US" sz="1400" dirty="0"/>
              <a:t>through the CADRE listservs. </a:t>
            </a:r>
            <a:endParaRPr lang="en-US" sz="1400" dirty="0" smtClean="0"/>
          </a:p>
          <a:p>
            <a:pPr marL="285750" indent="-285750" defTabSz="931774">
              <a:buFont typeface="Arial" panose="020B0604020202020204" pitchFamily="34" charset="0"/>
              <a:buChar char="•"/>
              <a:defRPr/>
            </a:pPr>
            <a:r>
              <a:rPr lang="en-US" sz="1400" dirty="0" smtClean="0"/>
              <a:t>We’ve </a:t>
            </a:r>
            <a:r>
              <a:rPr lang="en-US" sz="1400" dirty="0"/>
              <a:t>have great support from other technical assistance centers in promoting these </a:t>
            </a:r>
            <a:r>
              <a:rPr lang="en-US" sz="1400" dirty="0" smtClean="0"/>
              <a:t>guides.</a:t>
            </a:r>
            <a:r>
              <a:rPr lang="en-US" sz="1400" baseline="0" dirty="0" smtClean="0"/>
              <a:t> </a:t>
            </a:r>
          </a:p>
          <a:p>
            <a:pPr marL="285750" indent="-285750" defTabSz="931774">
              <a:buFont typeface="Arial" panose="020B0604020202020204" pitchFamily="34" charset="0"/>
              <a:buChar char="•"/>
              <a:defRPr/>
            </a:pPr>
            <a:r>
              <a:rPr lang="en-US" sz="1400" baseline="0" dirty="0" smtClean="0"/>
              <a:t>We have several opportunities to share these guides at upcoming presentations, as well.</a:t>
            </a:r>
            <a:endParaRPr lang="en-US" sz="1400" dirty="0"/>
          </a:p>
          <a:p>
            <a:endParaRPr lang="en-US" b="1" dirty="0"/>
          </a:p>
        </p:txBody>
      </p:sp>
      <p:sp>
        <p:nvSpPr>
          <p:cNvPr id="4" name="Slide Number Placeholder 3"/>
          <p:cNvSpPr>
            <a:spLocks noGrp="1"/>
          </p:cNvSpPr>
          <p:nvPr>
            <p:ph type="sldNum" sz="quarter" idx="10"/>
          </p:nvPr>
        </p:nvSpPr>
        <p:spPr/>
        <p:txBody>
          <a:bodyPr/>
          <a:lstStyle/>
          <a:p>
            <a:fld id="{EA2E987A-8806-444A-A69E-7A6C561D98A3}" type="slidenum">
              <a:rPr lang="en-US" smtClean="0"/>
              <a:t>30</a:t>
            </a:fld>
            <a:endParaRPr lang="en-US"/>
          </a:p>
        </p:txBody>
      </p:sp>
    </p:spTree>
    <p:extLst>
      <p:ext uri="{BB962C8B-B14F-4D97-AF65-F5344CB8AC3E}">
        <p14:creationId xmlns:p14="http://schemas.microsoft.com/office/powerpoint/2010/main" val="2767548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smtClean="0"/>
              <a:t>REESE: </a:t>
            </a:r>
          </a:p>
          <a:p>
            <a:pPr marL="174708" indent="-174708" defTabSz="931774">
              <a:buFont typeface="Arial" panose="020B0604020202020204" pitchFamily="34" charset="0"/>
              <a:buChar char="•"/>
              <a:defRPr/>
            </a:pPr>
            <a:r>
              <a:rPr lang="en-US" sz="1400" dirty="0"/>
              <a:t>The guides are currently being printed and will be sending a few copies to PTACS, PTIs, CPRCs in the next few weeks. </a:t>
            </a:r>
          </a:p>
          <a:p>
            <a:pPr marL="174708" indent="-174708" defTabSz="931774">
              <a:buFont typeface="Arial" panose="020B0604020202020204" pitchFamily="34" charset="0"/>
              <a:buChar char="•"/>
              <a:defRPr/>
            </a:pPr>
            <a:r>
              <a:rPr lang="en-US" sz="1400" dirty="0" smtClean="0"/>
              <a:t>Right now, you </a:t>
            </a:r>
            <a:r>
              <a:rPr lang="en-US" sz="1400" dirty="0"/>
              <a:t>can </a:t>
            </a:r>
            <a:r>
              <a:rPr lang="en-US" sz="1400" dirty="0" smtClean="0"/>
              <a:t>find the PDF </a:t>
            </a:r>
            <a:r>
              <a:rPr lang="en-US" sz="1400" dirty="0"/>
              <a:t>versions </a:t>
            </a:r>
            <a:r>
              <a:rPr lang="en-US" sz="1400" dirty="0" smtClean="0"/>
              <a:t>to </a:t>
            </a:r>
            <a:r>
              <a:rPr lang="en-US" sz="1400" dirty="0"/>
              <a:t>print on our website. These PDFs meet accessibility requirements and can be posted on your websites.</a:t>
            </a:r>
          </a:p>
          <a:p>
            <a:pPr marL="174708" indent="-174708" defTabSz="931774">
              <a:buFont typeface="Arial" panose="020B0604020202020204" pitchFamily="34" charset="0"/>
              <a:buChar char="•"/>
              <a:defRPr/>
            </a:pPr>
            <a:r>
              <a:rPr lang="en-US" sz="1400" dirty="0"/>
              <a:t>We expect the Spanish versions of the documents to be available by the end of the month.</a:t>
            </a:r>
          </a:p>
          <a:p>
            <a:pPr defTabSz="931774">
              <a:defRPr/>
            </a:pPr>
            <a:endParaRPr lang="en-US" dirty="0"/>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EA2E987A-8806-444A-A69E-7A6C561D98A3}" type="slidenum">
              <a:rPr lang="en-US" smtClean="0"/>
              <a:t>31</a:t>
            </a:fld>
            <a:endParaRPr lang="en-US"/>
          </a:p>
        </p:txBody>
      </p:sp>
    </p:spTree>
    <p:extLst>
      <p:ext uri="{BB962C8B-B14F-4D97-AF65-F5344CB8AC3E}">
        <p14:creationId xmlns:p14="http://schemas.microsoft.com/office/powerpoint/2010/main" val="1828010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smtClean="0"/>
              <a:t>REESE:</a:t>
            </a:r>
            <a:endParaRPr lang="en-US" sz="1400" dirty="0"/>
          </a:p>
          <a:p>
            <a:pPr defTabSz="931774">
              <a:defRPr/>
            </a:pPr>
            <a:r>
              <a:rPr lang="en-US" sz="1400" dirty="0"/>
              <a:t>We recognize the need to print and  disseminate hard copy versions, being very mindful of the continuing digital divide and recognizing that some who may find these guides useful might not have the kind of computer access to access the documents online.  </a:t>
            </a:r>
          </a:p>
          <a:p>
            <a:pPr defTabSz="931774">
              <a:defRPr/>
            </a:pPr>
            <a:endParaRPr lang="en-US" sz="1400" dirty="0"/>
          </a:p>
          <a:p>
            <a:pPr defTabSz="931774">
              <a:defRPr/>
            </a:pPr>
            <a:r>
              <a:rPr lang="en-US" sz="1400" dirty="0"/>
              <a:t>We will have them available </a:t>
            </a:r>
            <a:r>
              <a:rPr lang="en-US" sz="1400" dirty="0" smtClean="0"/>
              <a:t>hard copy to send </a:t>
            </a:r>
            <a:r>
              <a:rPr lang="en-US" sz="1400" dirty="0"/>
              <a:t>to lead agencies, parent centers and SEAs upon request. Copies may be ordered through CADRE at this link.</a:t>
            </a:r>
          </a:p>
          <a:p>
            <a:endParaRPr lang="en-US" b="1" dirty="0"/>
          </a:p>
        </p:txBody>
      </p:sp>
      <p:sp>
        <p:nvSpPr>
          <p:cNvPr id="4" name="Slide Number Placeholder 3"/>
          <p:cNvSpPr>
            <a:spLocks noGrp="1"/>
          </p:cNvSpPr>
          <p:nvPr>
            <p:ph type="sldNum" sz="quarter" idx="10"/>
          </p:nvPr>
        </p:nvSpPr>
        <p:spPr/>
        <p:txBody>
          <a:bodyPr/>
          <a:lstStyle/>
          <a:p>
            <a:fld id="{EA2E987A-8806-444A-A69E-7A6C561D98A3}" type="slidenum">
              <a:rPr lang="en-US" smtClean="0"/>
              <a:t>32</a:t>
            </a:fld>
            <a:endParaRPr lang="en-US"/>
          </a:p>
        </p:txBody>
      </p:sp>
    </p:spTree>
    <p:extLst>
      <p:ext uri="{BB962C8B-B14F-4D97-AF65-F5344CB8AC3E}">
        <p14:creationId xmlns:p14="http://schemas.microsoft.com/office/powerpoint/2010/main" val="1828010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ALIZO</a:t>
            </a:r>
            <a:r>
              <a:rPr lang="en-US" b="1" baseline="0" dirty="0" smtClean="0"/>
              <a:t>:  </a:t>
            </a:r>
          </a:p>
          <a:p>
            <a:endParaRPr lang="en-US" b="1" baseline="0" dirty="0" smtClean="0"/>
          </a:p>
          <a:p>
            <a:r>
              <a:rPr lang="en-US" b="0" dirty="0" smtClean="0"/>
              <a:t>In general, the Part</a:t>
            </a:r>
            <a:r>
              <a:rPr lang="en-US" b="0" baseline="0" dirty="0" smtClean="0"/>
              <a:t> B guides were well written and easy for parents to understand. The same concept applied to the Part C guides. When there was a part that was not clear to the review team, or a section that might seem too technical for families, we(the review team) let Melanie and the CADRE team about our concerns, and they made the changes.</a:t>
            </a:r>
          </a:p>
          <a:p>
            <a:endParaRPr lang="en-US" b="0" baseline="0" dirty="0" smtClean="0"/>
          </a:p>
          <a:p>
            <a:r>
              <a:rPr lang="en-US" b="0" baseline="0" dirty="0" smtClean="0"/>
              <a:t>Immigrants parents DO TRUST parent centers, and they do come to us. Therefore it is important for the parent center network to disseminate these tools with our families, and encourage them to use them. We know as a fact that our immigrant families don’t use Due Process, specially if they are undocumented. It is very intimidating for them to have to hire an attorney (event if it is pro bono the situation could be frightening for the fear of deportation, etc.</a:t>
            </a:r>
          </a:p>
          <a:p>
            <a:endParaRPr lang="en-US" b="0" baseline="0" dirty="0" smtClean="0"/>
          </a:p>
          <a:p>
            <a:r>
              <a:rPr lang="en-US" b="0" baseline="0" dirty="0" smtClean="0"/>
              <a:t>Immigrant families prefer mediation (is the most amicable procedure), they don’t know how to use the written complaint, but we can let them know that they can write it in their own language and the Part C Lead agency will translate it to English</a:t>
            </a:r>
          </a:p>
          <a:p>
            <a:endParaRPr lang="en-US" b="0" baseline="0" dirty="0" smtClean="0"/>
          </a:p>
          <a:p>
            <a:r>
              <a:rPr lang="en-US" b="0" baseline="0" dirty="0" smtClean="0"/>
              <a:t>The OSEP Glossary is an excellent tool to come to a consensus when translating Part B and Part C terminology to Spanish.</a:t>
            </a:r>
          </a:p>
          <a:p>
            <a:endParaRPr lang="en-US" b="0" baseline="0" dirty="0" smtClean="0"/>
          </a:p>
          <a:p>
            <a:r>
              <a:rPr lang="en-US" b="0" baseline="0" dirty="0" smtClean="0"/>
              <a:t>In addition to the dispute resolution options discussed on this webinar, we need to remind our families that IDEA contains the following procedural safeguards for</a:t>
            </a:r>
          </a:p>
          <a:p>
            <a:r>
              <a:rPr lang="en-US" b="0" baseline="0" dirty="0" smtClean="0"/>
              <a:t>families in the early intervention system.</a:t>
            </a:r>
          </a:p>
          <a:p>
            <a:r>
              <a:rPr lang="en-US" b="0" baseline="0" dirty="0" smtClean="0"/>
              <a:t> </a:t>
            </a:r>
            <a:r>
              <a:rPr lang="en-US" b="1" baseline="0" dirty="0" smtClean="0"/>
              <a:t>Prior Written Notice </a:t>
            </a:r>
            <a:r>
              <a:rPr lang="en-US" b="0" baseline="0" dirty="0" smtClean="0"/>
              <a:t>requires the system to provide</a:t>
            </a:r>
          </a:p>
          <a:p>
            <a:r>
              <a:rPr lang="en-US" b="0" baseline="0" dirty="0" smtClean="0"/>
              <a:t>families with advance notice of decisions and the reasons</a:t>
            </a:r>
          </a:p>
          <a:p>
            <a:r>
              <a:rPr lang="en-US" b="0" baseline="0" dirty="0" smtClean="0"/>
              <a:t>for those decisions.</a:t>
            </a:r>
          </a:p>
          <a:p>
            <a:r>
              <a:rPr lang="en-US" b="0" baseline="0" dirty="0" smtClean="0"/>
              <a:t></a:t>
            </a:r>
            <a:r>
              <a:rPr lang="en-US" b="1" baseline="0" dirty="0" smtClean="0"/>
              <a:t> Use of Primary Language or Mode of Communication</a:t>
            </a:r>
          </a:p>
          <a:p>
            <a:r>
              <a:rPr lang="en-US" b="0" baseline="0" dirty="0" smtClean="0"/>
              <a:t>requires the early intervention system to communicate with</a:t>
            </a:r>
          </a:p>
          <a:p>
            <a:r>
              <a:rPr lang="en-US" b="0" baseline="0" dirty="0" smtClean="0"/>
              <a:t>families in their primary language whenever feasible to do</a:t>
            </a:r>
          </a:p>
          <a:p>
            <a:r>
              <a:rPr lang="en-US" b="0" baseline="0" dirty="0" smtClean="0"/>
              <a:t>so.</a:t>
            </a:r>
          </a:p>
          <a:p>
            <a:r>
              <a:rPr lang="en-US" b="0" baseline="0" dirty="0" smtClean="0"/>
              <a:t> </a:t>
            </a:r>
            <a:r>
              <a:rPr lang="en-US" b="1" baseline="0" dirty="0" smtClean="0"/>
              <a:t>Written Consent</a:t>
            </a:r>
            <a:r>
              <a:rPr lang="en-US" b="0" baseline="0" dirty="0" smtClean="0"/>
              <a:t> requires that the early intervention</a:t>
            </a:r>
          </a:p>
          <a:p>
            <a:r>
              <a:rPr lang="en-US" b="0" baseline="0" dirty="0" smtClean="0"/>
              <a:t>system receive signed parental consent before moving</a:t>
            </a:r>
          </a:p>
          <a:p>
            <a:r>
              <a:rPr lang="en-US" b="0" baseline="0" dirty="0" smtClean="0"/>
              <a:t>forward with evaluations or providing services.</a:t>
            </a:r>
          </a:p>
          <a:p>
            <a:r>
              <a:rPr lang="en-US" b="0" baseline="0" dirty="0" smtClean="0"/>
              <a:t> </a:t>
            </a:r>
            <a:r>
              <a:rPr lang="en-US" b="1" baseline="0" dirty="0" smtClean="0"/>
              <a:t>Confidentiality and Release of Records </a:t>
            </a:r>
            <a:r>
              <a:rPr lang="en-US" b="0" baseline="0" dirty="0" smtClean="0"/>
              <a:t>prohibits the</a:t>
            </a:r>
          </a:p>
          <a:p>
            <a:r>
              <a:rPr lang="en-US" b="0" baseline="0" dirty="0" smtClean="0"/>
              <a:t>early intervention system from releasing information or</a:t>
            </a:r>
          </a:p>
          <a:p>
            <a:r>
              <a:rPr lang="en-US" b="0" baseline="0" dirty="0" smtClean="0"/>
              <a:t>records regarding early intervention without prior written</a:t>
            </a:r>
          </a:p>
          <a:p>
            <a:r>
              <a:rPr lang="en-US" b="0" baseline="0" dirty="0" smtClean="0"/>
              <a:t>consent from the parent.</a:t>
            </a:r>
          </a:p>
          <a:p>
            <a:r>
              <a:rPr lang="en-US" b="0" baseline="0" dirty="0" smtClean="0"/>
              <a:t> </a:t>
            </a:r>
            <a:r>
              <a:rPr lang="en-US" b="1" baseline="0" dirty="0" smtClean="0"/>
              <a:t>Examination of Records by Families </a:t>
            </a:r>
            <a:r>
              <a:rPr lang="en-US" b="0" baseline="0" dirty="0" smtClean="0"/>
              <a:t>allows families to</a:t>
            </a:r>
          </a:p>
          <a:p>
            <a:r>
              <a:rPr lang="en-US" b="0" baseline="0" dirty="0" smtClean="0"/>
              <a:t>access their early intervention records at anytime.</a:t>
            </a:r>
          </a:p>
          <a:p>
            <a:r>
              <a:rPr lang="en-US" b="0" baseline="0" dirty="0" smtClean="0"/>
              <a:t> </a:t>
            </a:r>
            <a:r>
              <a:rPr lang="en-US" b="1" baseline="0" dirty="0" smtClean="0"/>
              <a:t>Equal Partners in Decision-Making </a:t>
            </a:r>
            <a:r>
              <a:rPr lang="en-US" b="0" baseline="0" dirty="0" smtClean="0"/>
              <a:t>indicates that</a:t>
            </a:r>
          </a:p>
          <a:p>
            <a:r>
              <a:rPr lang="en-US" b="0" baseline="0" dirty="0" smtClean="0"/>
              <a:t>families are equal members of the IFSP team and share in</a:t>
            </a:r>
          </a:p>
          <a:p>
            <a:r>
              <a:rPr lang="en-US" b="0" baseline="0" dirty="0" smtClean="0"/>
              <a:t>the decision-making process along with the early</a:t>
            </a:r>
          </a:p>
          <a:p>
            <a:r>
              <a:rPr lang="en-US" b="0" baseline="0" dirty="0" smtClean="0"/>
              <a:t>intervention system.</a:t>
            </a:r>
          </a:p>
          <a:p>
            <a:r>
              <a:rPr lang="en-US" b="0" baseline="0" dirty="0" smtClean="0"/>
              <a:t> </a:t>
            </a:r>
            <a:r>
              <a:rPr lang="en-US" b="1" baseline="0" dirty="0" smtClean="0"/>
              <a:t>Accept or Decline Services without Jeopardy </a:t>
            </a:r>
            <a:r>
              <a:rPr lang="en-US" b="0" baseline="0" dirty="0" smtClean="0"/>
              <a:t>allows</a:t>
            </a:r>
          </a:p>
          <a:p>
            <a:r>
              <a:rPr lang="en-US" b="0" baseline="0" dirty="0" smtClean="0"/>
              <a:t>families to reject some services and accept other services.</a:t>
            </a:r>
          </a:p>
          <a:p>
            <a:r>
              <a:rPr lang="en-US" b="0" baseline="0" dirty="0" smtClean="0"/>
              <a:t>In addition, it allows families to add services at a later date,</a:t>
            </a:r>
          </a:p>
          <a:p>
            <a:r>
              <a:rPr lang="en-US" b="0" baseline="0" dirty="0" smtClean="0"/>
              <a:t>if necessary.</a:t>
            </a:r>
            <a:endParaRPr lang="en-US" b="0" dirty="0"/>
          </a:p>
        </p:txBody>
      </p:sp>
      <p:sp>
        <p:nvSpPr>
          <p:cNvPr id="4" name="Slide Number Placeholder 3"/>
          <p:cNvSpPr>
            <a:spLocks noGrp="1"/>
          </p:cNvSpPr>
          <p:nvPr>
            <p:ph type="sldNum" sz="quarter" idx="10"/>
          </p:nvPr>
        </p:nvSpPr>
        <p:spPr/>
        <p:txBody>
          <a:bodyPr/>
          <a:lstStyle/>
          <a:p>
            <a:fld id="{EA2E987A-8806-444A-A69E-7A6C561D98A3}" type="slidenum">
              <a:rPr lang="en-US" smtClean="0"/>
              <a:t>33</a:t>
            </a:fld>
            <a:endParaRPr lang="en-US"/>
          </a:p>
        </p:txBody>
      </p:sp>
    </p:spTree>
    <p:extLst>
      <p:ext uri="{BB962C8B-B14F-4D97-AF65-F5344CB8AC3E}">
        <p14:creationId xmlns:p14="http://schemas.microsoft.com/office/powerpoint/2010/main" val="2806125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ALIZO: </a:t>
            </a:r>
            <a:r>
              <a:rPr lang="en-US" dirty="0"/>
              <a:t>Here are just a few comments received about the guides in the review process. </a:t>
            </a:r>
            <a:r>
              <a:rPr lang="en-US" i="1" dirty="0"/>
              <a:t>“They did a great job of trying to make this stuff digestible by parents.”   “Overall it was easy to understand.  I like the fact that it gives just enough information without being overwhelming and that it refers to the Parent Center in your area for more information.”   “I think it will be so helpful to have this document.  We all know how hard it is to make this understandable and still consistent with the </a:t>
            </a:r>
            <a:r>
              <a:rPr lang="en-US" i="1" dirty="0" err="1"/>
              <a:t>regs</a:t>
            </a:r>
            <a:r>
              <a:rPr lang="en-US" i="1" dirty="0"/>
              <a:t>.” </a:t>
            </a:r>
            <a:endParaRPr lang="en-US" dirty="0"/>
          </a:p>
          <a:p>
            <a:endParaRPr lang="en-US" b="1" dirty="0"/>
          </a:p>
        </p:txBody>
      </p:sp>
      <p:sp>
        <p:nvSpPr>
          <p:cNvPr id="4" name="Slide Number Placeholder 3"/>
          <p:cNvSpPr>
            <a:spLocks noGrp="1"/>
          </p:cNvSpPr>
          <p:nvPr>
            <p:ph type="sldNum" sz="quarter" idx="10"/>
          </p:nvPr>
        </p:nvSpPr>
        <p:spPr/>
        <p:txBody>
          <a:bodyPr/>
          <a:lstStyle/>
          <a:p>
            <a:fld id="{EA2E987A-8806-444A-A69E-7A6C561D98A3}" type="slidenum">
              <a:rPr lang="en-US" smtClean="0"/>
              <a:t>34</a:t>
            </a:fld>
            <a:endParaRPr lang="en-US"/>
          </a:p>
        </p:txBody>
      </p:sp>
    </p:spTree>
    <p:extLst>
      <p:ext uri="{BB962C8B-B14F-4D97-AF65-F5344CB8AC3E}">
        <p14:creationId xmlns:p14="http://schemas.microsoft.com/office/powerpoint/2010/main" val="3240447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REESE: </a:t>
            </a:r>
            <a:r>
              <a:rPr lang="en-US" sz="1400" b="0" dirty="0" smtClean="0"/>
              <a:t>Thank you so</a:t>
            </a:r>
            <a:r>
              <a:rPr lang="en-US" sz="1400" b="0" baseline="0" dirty="0" smtClean="0"/>
              <a:t> much for your participation today. Let’s see if there are any questions. If you want to raise your hand we can call on you. Meanwhile, we’ll see if there are any questions asked in the questions box.</a:t>
            </a:r>
            <a:endParaRPr lang="en-US" sz="1400" b="1" dirty="0"/>
          </a:p>
        </p:txBody>
      </p:sp>
      <p:sp>
        <p:nvSpPr>
          <p:cNvPr id="4" name="Slide Number Placeholder 3"/>
          <p:cNvSpPr>
            <a:spLocks noGrp="1"/>
          </p:cNvSpPr>
          <p:nvPr>
            <p:ph type="sldNum" sz="quarter" idx="10"/>
          </p:nvPr>
        </p:nvSpPr>
        <p:spPr/>
        <p:txBody>
          <a:bodyPr/>
          <a:lstStyle/>
          <a:p>
            <a:fld id="{EA2E987A-8806-444A-A69E-7A6C561D98A3}" type="slidenum">
              <a:rPr lang="en-US" smtClean="0"/>
              <a:t>35</a:t>
            </a:fld>
            <a:endParaRPr lang="en-US"/>
          </a:p>
        </p:txBody>
      </p:sp>
    </p:spTree>
    <p:extLst>
      <p:ext uri="{BB962C8B-B14F-4D97-AF65-F5344CB8AC3E}">
        <p14:creationId xmlns:p14="http://schemas.microsoft.com/office/powerpoint/2010/main" val="1118275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sz="1400" dirty="0" smtClean="0"/>
              <a:t>Thank</a:t>
            </a:r>
            <a:r>
              <a:rPr lang="en-US" sz="1400" baseline="0" dirty="0" smtClean="0"/>
              <a:t> you again for joining us today. Please let us know what you think about this webinar and the guides.</a:t>
            </a:r>
          </a:p>
          <a:p>
            <a:endParaRPr lang="en-US" sz="1400" baseline="0" dirty="0" smtClean="0"/>
          </a:p>
          <a:p>
            <a:r>
              <a:rPr lang="en-US" sz="1400" baseline="0" dirty="0" smtClean="0"/>
              <a:t>From CADRE and CPIR, we wish you all a very happy autumn!</a:t>
            </a:r>
          </a:p>
          <a:p>
            <a:endParaRPr lang="en-US" sz="1400" baseline="0" dirty="0" smtClean="0"/>
          </a:p>
          <a:p>
            <a:r>
              <a:rPr lang="en-US" sz="1400" baseline="0" dirty="0" smtClean="0"/>
              <a:t>Thank you.</a:t>
            </a:r>
            <a:endParaRPr lang="en-US" sz="1400" dirty="0"/>
          </a:p>
        </p:txBody>
      </p:sp>
      <p:sp>
        <p:nvSpPr>
          <p:cNvPr id="4" name="Slide Number Placeholder 3"/>
          <p:cNvSpPr>
            <a:spLocks noGrp="1"/>
          </p:cNvSpPr>
          <p:nvPr>
            <p:ph type="sldNum" sz="quarter" idx="10"/>
          </p:nvPr>
        </p:nvSpPr>
        <p:spPr/>
        <p:txBody>
          <a:bodyPr/>
          <a:lstStyle/>
          <a:p>
            <a:fld id="{5E81DC35-8E5D-493B-AF35-A10ADF5FD2DF}"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75015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REESE</a:t>
            </a:r>
            <a:r>
              <a:rPr lang="en-US" sz="1400" dirty="0"/>
              <a:t>:  </a:t>
            </a:r>
            <a:r>
              <a:rPr lang="en-US" sz="1400" dirty="0" smtClean="0"/>
              <a:t>This chart compares</a:t>
            </a:r>
            <a:r>
              <a:rPr lang="en-US" sz="1400" baseline="0" dirty="0" smtClean="0"/>
              <a:t> the activity in Part B with the activity in Part C.  As you can see, </a:t>
            </a:r>
            <a:r>
              <a:rPr lang="en-US" sz="1400" dirty="0" smtClean="0"/>
              <a:t>Dispute </a:t>
            </a:r>
            <a:r>
              <a:rPr lang="en-US" sz="1400" dirty="0"/>
              <a:t>Resolution activity in Part C is considerably less than the activity we see in Part B which makes examining trends over time difficult. </a:t>
            </a:r>
            <a:endParaRPr lang="en-US" sz="1400" dirty="0" smtClean="0"/>
          </a:p>
          <a:p>
            <a:pPr defTabSz="931774">
              <a:defRPr/>
            </a:pPr>
            <a:endParaRPr lang="en-US" sz="1400" dirty="0" smtClean="0"/>
          </a:p>
          <a:p>
            <a:pPr defTabSz="931774">
              <a:defRPr/>
            </a:pPr>
            <a:r>
              <a:rPr lang="en-US" sz="1400" dirty="0" smtClean="0"/>
              <a:t>However</a:t>
            </a:r>
            <a:r>
              <a:rPr lang="en-US" sz="1400" dirty="0"/>
              <a:t>, just because there is low activity does not diminish the importance of ensuring Part C families have the information they need to access their dispute resolution procedural safeguards.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EA2E987A-8806-444A-A69E-7A6C561D98A3}" type="slidenum">
              <a:rPr lang="en-US" smtClean="0"/>
              <a:t>4</a:t>
            </a:fld>
            <a:endParaRPr lang="en-US"/>
          </a:p>
        </p:txBody>
      </p:sp>
    </p:spTree>
    <p:extLst>
      <p:ext uri="{BB962C8B-B14F-4D97-AF65-F5344CB8AC3E}">
        <p14:creationId xmlns:p14="http://schemas.microsoft.com/office/powerpoint/2010/main" val="212159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chart describes</a:t>
            </a:r>
            <a:r>
              <a:rPr lang="en-US" sz="1400" baseline="0" dirty="0" smtClean="0"/>
              <a:t> the Part C activity for the states and territories over a three year period.</a:t>
            </a:r>
          </a:p>
          <a:p>
            <a:endParaRPr lang="en-US" sz="1400" baseline="0" dirty="0" smtClean="0"/>
          </a:p>
          <a:p>
            <a:pPr marL="285750" indent="-285750">
              <a:buFont typeface="Arial" panose="020B0604020202020204" pitchFamily="34" charset="0"/>
              <a:buChar char="•"/>
            </a:pPr>
            <a:r>
              <a:rPr lang="en-US" sz="1400" baseline="0" dirty="0" smtClean="0"/>
              <a:t>You can see there has been a slight decrease in written state complaints filed and reports issued over the previous year.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Mediations requested, held and ending in agreements rose over the previous year.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Finally you can see that due process complaints and hearings held fell from the previous year.</a:t>
            </a:r>
            <a:endParaRPr lang="en-US" sz="1400" dirty="0"/>
          </a:p>
        </p:txBody>
      </p:sp>
      <p:sp>
        <p:nvSpPr>
          <p:cNvPr id="4" name="Slide Number Placeholder 3"/>
          <p:cNvSpPr>
            <a:spLocks noGrp="1"/>
          </p:cNvSpPr>
          <p:nvPr>
            <p:ph type="sldNum" sz="quarter" idx="10"/>
          </p:nvPr>
        </p:nvSpPr>
        <p:spPr/>
        <p:txBody>
          <a:bodyPr/>
          <a:lstStyle/>
          <a:p>
            <a:fld id="{EA2E987A-8806-444A-A69E-7A6C561D98A3}" type="slidenum">
              <a:rPr lang="en-US" smtClean="0"/>
              <a:t>5</a:t>
            </a:fld>
            <a:endParaRPr lang="en-US"/>
          </a:p>
        </p:txBody>
      </p:sp>
    </p:spTree>
    <p:extLst>
      <p:ext uri="{BB962C8B-B14F-4D97-AF65-F5344CB8AC3E}">
        <p14:creationId xmlns:p14="http://schemas.microsoft.com/office/powerpoint/2010/main" val="229313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2016-17 we saw 118 written state complaints</a:t>
            </a:r>
            <a:r>
              <a:rPr lang="en-US" sz="1400" baseline="0" dirty="0" smtClean="0"/>
              <a:t> filed nationally, 96 reports issued, with 66 of those reports ending with findings of non-compliance.  All of the activity took place in 46% of the states and territories.</a:t>
            </a:r>
            <a:endParaRPr lang="en-US" sz="1400" dirty="0"/>
          </a:p>
        </p:txBody>
      </p:sp>
      <p:sp>
        <p:nvSpPr>
          <p:cNvPr id="4" name="Slide Number Placeholder 3"/>
          <p:cNvSpPr>
            <a:spLocks noGrp="1"/>
          </p:cNvSpPr>
          <p:nvPr>
            <p:ph type="sldNum" sz="quarter" idx="10"/>
          </p:nvPr>
        </p:nvSpPr>
        <p:spPr/>
        <p:txBody>
          <a:bodyPr/>
          <a:lstStyle/>
          <a:p>
            <a:fld id="{EA2E987A-8806-444A-A69E-7A6C561D98A3}" type="slidenum">
              <a:rPr lang="en-US" smtClean="0"/>
              <a:t>6</a:t>
            </a:fld>
            <a:endParaRPr lang="en-US"/>
          </a:p>
        </p:txBody>
      </p:sp>
    </p:spTree>
    <p:extLst>
      <p:ext uri="{BB962C8B-B14F-4D97-AF65-F5344CB8AC3E}">
        <p14:creationId xmlns:p14="http://schemas.microsoft.com/office/powerpoint/2010/main" val="403180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t>In 2016-17 we saw 133 requests</a:t>
            </a:r>
            <a:r>
              <a:rPr lang="en-US" sz="1400" baseline="0" dirty="0" smtClean="0"/>
              <a:t> for mediation nationally, with 76 mediations held resulting in 62 mediation agreements.  All of the mediation activity took place in only 12% of the states and territories.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EA2E987A-8806-444A-A69E-7A6C561D98A3}" type="slidenum">
              <a:rPr lang="en-US" smtClean="0"/>
              <a:t>7</a:t>
            </a:fld>
            <a:endParaRPr lang="en-US"/>
          </a:p>
        </p:txBody>
      </p:sp>
    </p:spTree>
    <p:extLst>
      <p:ext uri="{BB962C8B-B14F-4D97-AF65-F5344CB8AC3E}">
        <p14:creationId xmlns:p14="http://schemas.microsoft.com/office/powerpoint/2010/main" val="392060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2016-17 we saw 59 due process complaints </a:t>
            </a:r>
            <a:r>
              <a:rPr lang="en-US" sz="1400" baseline="0" dirty="0" smtClean="0"/>
              <a:t>filed nationally, with only six hearings held. 52 of the cases were resolved without a hearing.  All of the activity took place in only 18% of the states and territories.</a:t>
            </a:r>
          </a:p>
          <a:p>
            <a:endParaRPr lang="en-US" sz="1400" baseline="0" dirty="0" smtClean="0"/>
          </a:p>
          <a:p>
            <a:endParaRPr lang="en-US" sz="1400" baseline="0" dirty="0" smtClean="0"/>
          </a:p>
          <a:p>
            <a:r>
              <a:rPr lang="en-US" sz="1400" baseline="0" dirty="0" smtClean="0"/>
              <a:t>As you can see, most of the dispute resolution activity occurs in a fraction of the states. </a:t>
            </a:r>
            <a:endParaRPr lang="en-US" sz="1400" dirty="0"/>
          </a:p>
        </p:txBody>
      </p:sp>
      <p:sp>
        <p:nvSpPr>
          <p:cNvPr id="4" name="Slide Number Placeholder 3"/>
          <p:cNvSpPr>
            <a:spLocks noGrp="1"/>
          </p:cNvSpPr>
          <p:nvPr>
            <p:ph type="sldNum" sz="quarter" idx="10"/>
          </p:nvPr>
        </p:nvSpPr>
        <p:spPr/>
        <p:txBody>
          <a:bodyPr/>
          <a:lstStyle/>
          <a:p>
            <a:fld id="{EA2E987A-8806-444A-A69E-7A6C561D98A3}" type="slidenum">
              <a:rPr lang="en-US" smtClean="0"/>
              <a:t>8</a:t>
            </a:fld>
            <a:endParaRPr lang="en-US"/>
          </a:p>
        </p:txBody>
      </p:sp>
    </p:spTree>
    <p:extLst>
      <p:ext uri="{BB962C8B-B14F-4D97-AF65-F5344CB8AC3E}">
        <p14:creationId xmlns:p14="http://schemas.microsoft.com/office/powerpoint/2010/main" val="2442000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REESE: </a:t>
            </a:r>
            <a:r>
              <a:rPr lang="en-US" sz="1400" dirty="0"/>
              <a:t>With the positive reception and wide use of the Part B Parent Guides, we moved forward to meet the same need for Part C families. </a:t>
            </a:r>
            <a:endParaRPr lang="en-US" sz="1400" dirty="0" smtClean="0"/>
          </a:p>
          <a:p>
            <a:pPr defTabSz="931774">
              <a:defRPr/>
            </a:pPr>
            <a:endParaRPr lang="en-US" sz="1400" dirty="0" smtClean="0"/>
          </a:p>
          <a:p>
            <a:pPr defTabSz="931774">
              <a:defRPr/>
            </a:pPr>
            <a:r>
              <a:rPr lang="en-US" sz="1400" dirty="0" smtClean="0"/>
              <a:t>Our goal is</a:t>
            </a:r>
            <a:r>
              <a:rPr lang="en-US" sz="1400" baseline="0" dirty="0" smtClean="0"/>
              <a:t> to </a:t>
            </a:r>
            <a:r>
              <a:rPr lang="en-US" sz="1400" dirty="0" smtClean="0"/>
              <a:t>provide </a:t>
            </a:r>
            <a:r>
              <a:rPr lang="en-US" sz="1400" dirty="0"/>
              <a:t>resources to explain, in parent-friendly language, the dispute resolution options available under Part C of the IDEA.   </a:t>
            </a:r>
            <a:endParaRPr lang="en-US" sz="1400" dirty="0" smtClean="0"/>
          </a:p>
          <a:p>
            <a:pPr defTabSz="931774">
              <a:defRPr/>
            </a:pPr>
            <a:endParaRPr lang="en-US" sz="1400" dirty="0" smtClean="0"/>
          </a:p>
          <a:p>
            <a:pPr defTabSz="931774">
              <a:defRPr/>
            </a:pPr>
            <a:r>
              <a:rPr lang="en-US" sz="1400" dirty="0" smtClean="0"/>
              <a:t>Specifically</a:t>
            </a:r>
            <a:r>
              <a:rPr lang="en-US" sz="1400" dirty="0"/>
              <a:t>, we have developed four family guides to explain parents’ rights to engage in mediation, to file a written state complaint, or to file a due process complaint to request a hearing to resolve their dispute. </a:t>
            </a:r>
          </a:p>
        </p:txBody>
      </p:sp>
      <p:sp>
        <p:nvSpPr>
          <p:cNvPr id="4" name="Slide Number Placeholder 3"/>
          <p:cNvSpPr>
            <a:spLocks noGrp="1"/>
          </p:cNvSpPr>
          <p:nvPr>
            <p:ph type="sldNum" sz="quarter" idx="10"/>
          </p:nvPr>
        </p:nvSpPr>
        <p:spPr/>
        <p:txBody>
          <a:bodyPr/>
          <a:lstStyle/>
          <a:p>
            <a:fld id="{EA2E987A-8806-444A-A69E-7A6C561D98A3}" type="slidenum">
              <a:rPr lang="en-US" smtClean="0"/>
              <a:t>9</a:t>
            </a:fld>
            <a:endParaRPr lang="en-US"/>
          </a:p>
        </p:txBody>
      </p:sp>
    </p:spTree>
    <p:extLst>
      <p:ext uri="{BB962C8B-B14F-4D97-AF65-F5344CB8AC3E}">
        <p14:creationId xmlns:p14="http://schemas.microsoft.com/office/powerpoint/2010/main" val="181975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a:pPr>
                <a:defRPr/>
              </a:pPr>
              <a:t>‹#›</a:t>
            </a:fld>
            <a:endParaRPr lang="en-US"/>
          </a:p>
        </p:txBody>
      </p:sp>
    </p:spTree>
    <p:extLst>
      <p:ext uri="{BB962C8B-B14F-4D97-AF65-F5344CB8AC3E}">
        <p14:creationId xmlns:p14="http://schemas.microsoft.com/office/powerpoint/2010/main" val="27044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a:pPr>
                <a:defRPr/>
              </a:pPr>
              <a:t>‹#›</a:t>
            </a:fld>
            <a:endParaRPr lang="en-US"/>
          </a:p>
        </p:txBody>
      </p:sp>
    </p:spTree>
    <p:extLst>
      <p:ext uri="{BB962C8B-B14F-4D97-AF65-F5344CB8AC3E}">
        <p14:creationId xmlns:p14="http://schemas.microsoft.com/office/powerpoint/2010/main" val="3363852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75679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EA50B1B-6F8C-4913-95C9-34838D9014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6562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597561A-6509-4303-8BCD-38A1FA98E4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64157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51720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59842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87982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44557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05901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87759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81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a:pPr>
                <a:defRPr/>
              </a:pPr>
              <a:t>‹#›</a:t>
            </a:fld>
            <a:endParaRPr lang="en-US"/>
          </a:p>
        </p:txBody>
      </p:sp>
    </p:spTree>
    <p:extLst>
      <p:ext uri="{BB962C8B-B14F-4D97-AF65-F5344CB8AC3E}">
        <p14:creationId xmlns:p14="http://schemas.microsoft.com/office/powerpoint/2010/main" val="3264873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24835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1342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68837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23134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98584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8630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64695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6866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30997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4046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95731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71290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16535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37249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9601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21180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063522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50761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05717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45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fontAlgn="base">
              <a:spcBef>
                <a:spcPct val="0"/>
              </a:spcBef>
              <a:spcAft>
                <a:spcPct val="0"/>
              </a:spcAft>
              <a:defRPr>
                <a:latin typeface="Arial" charset="0"/>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fontAlgn="base">
              <a:spcBef>
                <a:spcPct val="0"/>
              </a:spcBef>
              <a:spcAft>
                <a:spcPct val="0"/>
              </a:spcAft>
              <a:defRPr>
                <a:latin typeface="Arial" charset="0"/>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fontAlgn="base">
              <a:spcBef>
                <a:spcPct val="0"/>
              </a:spcBef>
              <a:spcAft>
                <a:spcPct val="0"/>
              </a:spcAft>
              <a:defRPr>
                <a:latin typeface="Arial" charset="0"/>
              </a:defRPr>
            </a:lvl1pPr>
          </a:lstStyle>
          <a:p>
            <a:pPr>
              <a:defRPr/>
            </a:pPr>
            <a:fld id="{41CDD0D2-2D1A-4B36-B085-672604C236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28763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fontAlgn="base">
              <a:spcBef>
                <a:spcPct val="0"/>
              </a:spcBef>
              <a:spcAft>
                <a:spcPct val="0"/>
              </a:spcAft>
              <a:defRPr>
                <a:latin typeface="Arial" charset="0"/>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fontAlgn="base">
              <a:spcBef>
                <a:spcPct val="0"/>
              </a:spcBef>
              <a:spcAft>
                <a:spcPct val="0"/>
              </a:spcAft>
              <a:defRPr>
                <a:latin typeface="Arial" charset="0"/>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fontAlgn="base">
              <a:spcBef>
                <a:spcPct val="0"/>
              </a:spcBef>
              <a:spcAft>
                <a:spcPct val="0"/>
              </a:spcAft>
              <a:defRPr>
                <a:latin typeface="Arial" charset="0"/>
              </a:defRPr>
            </a:lvl1pPr>
          </a:lstStyle>
          <a:p>
            <a:pPr>
              <a:defRPr/>
            </a:pPr>
            <a:fld id="{4F4FD4FF-14F5-4193-A401-D09CD2D291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73984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3054D6-BA51-4AC4-A9ED-FD1844BAD969}"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57700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837307-BF84-4A65-91D5-30400CC7482F}"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37736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DC4CA0-FA7F-42A4-8020-E97A86EBCE6F}"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67557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317B24-7AB0-446C-8698-7A933F6A4490}" type="datetime1">
              <a:rPr lang="en-US" smtClean="0">
                <a:solidFill>
                  <a:prstClr val="black">
                    <a:tint val="75000"/>
                  </a:prstClr>
                </a:solidFill>
              </a:rPr>
              <a:pPr>
                <a:defRPr/>
              </a:pPr>
              <a:t>9/17/2018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209" y="76306"/>
            <a:ext cx="1704761" cy="838095"/>
          </a:xfrm>
          <a:prstGeom prst="rect">
            <a:avLst/>
          </a:prstGeom>
        </p:spPr>
      </p:pic>
    </p:spTree>
    <p:extLst>
      <p:ext uri="{BB962C8B-B14F-4D97-AF65-F5344CB8AC3E}">
        <p14:creationId xmlns:p14="http://schemas.microsoft.com/office/powerpoint/2010/main" val="25133638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71B6DE-C8E9-45D5-A3E1-9140E76F4993}" type="datetime1">
              <a:rPr lang="en-US" smtClean="0">
                <a:solidFill>
                  <a:prstClr val="black">
                    <a:tint val="75000"/>
                  </a:prstClr>
                </a:solidFill>
              </a:rPr>
              <a:pPr>
                <a:defRPr/>
              </a:pPr>
              <a:t>9/17/2018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13213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C9B357-51EA-4D52-97E1-474DD0868CD9}" type="datetime1">
              <a:rPr lang="en-US" smtClean="0">
                <a:solidFill>
                  <a:prstClr val="black">
                    <a:tint val="75000"/>
                  </a:prstClr>
                </a:solidFill>
              </a:rPr>
              <a:pPr>
                <a:defRPr/>
              </a:pPr>
              <a:t>9/17/2018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53450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E4919B-5396-428F-BD37-0BA0FC269A71}" type="datetime1">
              <a:rPr lang="en-US" smtClean="0">
                <a:solidFill>
                  <a:prstClr val="black">
                    <a:tint val="75000"/>
                  </a:prstClr>
                </a:solidFill>
              </a:rPr>
              <a:pPr>
                <a:defRPr/>
              </a:pPr>
              <a:t>9/17/2018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37807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1D9EAA-A2CD-4F78-BCE3-2D95A937F127}" type="datetime1">
              <a:rPr lang="en-US" smtClean="0">
                <a:solidFill>
                  <a:prstClr val="black">
                    <a:tint val="75000"/>
                  </a:prstClr>
                </a:solidFill>
              </a:rPr>
              <a:pPr>
                <a:defRPr/>
              </a:pPr>
              <a:t>9/17/2018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6809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9C257D-9CC5-4904-AEF1-3EFE00DF0FC6}" type="datetime1">
              <a:rPr lang="en-US" smtClean="0">
                <a:solidFill>
                  <a:prstClr val="black">
                    <a:tint val="75000"/>
                  </a:prstClr>
                </a:solidFill>
              </a:rPr>
              <a:pPr>
                <a:defRPr/>
              </a:pPr>
              <a:t>9/17/2018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16487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25992B-83E7-4947-A732-AAA88EC53C34}"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84044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CC76B-2E75-4DB7-8995-4F9FBEAAE8D2}"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93823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3054D6-BA51-4AC4-A9ED-FD1844BAD969}"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65440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57834"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837307-BF84-4A65-91D5-30400CC7482F}"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69382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DC4CA0-FA7F-42A4-8020-E97A86EBCE6F}"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85314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317B24-7AB0-446C-8698-7A933F6A4490}" type="datetime1">
              <a:rPr lang="en-US" smtClean="0">
                <a:solidFill>
                  <a:prstClr val="black">
                    <a:tint val="75000"/>
                  </a:prstClr>
                </a:solidFill>
              </a:rPr>
              <a:pPr>
                <a:defRPr/>
              </a:pPr>
              <a:t>9/17/2018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209" y="76306"/>
            <a:ext cx="1704761" cy="838095"/>
          </a:xfrm>
          <a:prstGeom prst="rect">
            <a:avLst/>
          </a:prstGeom>
        </p:spPr>
      </p:pic>
    </p:spTree>
    <p:extLst>
      <p:ext uri="{BB962C8B-B14F-4D97-AF65-F5344CB8AC3E}">
        <p14:creationId xmlns:p14="http://schemas.microsoft.com/office/powerpoint/2010/main" val="7590468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5783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71B6DE-C8E9-45D5-A3E1-9140E76F4993}" type="datetime1">
              <a:rPr lang="en-US" smtClean="0">
                <a:solidFill>
                  <a:prstClr val="black">
                    <a:tint val="75000"/>
                  </a:prstClr>
                </a:solidFill>
              </a:rPr>
              <a:pPr>
                <a:defRPr/>
              </a:pPr>
              <a:t>9/17/2018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61333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57834"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C9B357-51EA-4D52-97E1-474DD0868CD9}" type="datetime1">
              <a:rPr lang="en-US" smtClean="0">
                <a:solidFill>
                  <a:prstClr val="black">
                    <a:tint val="75000"/>
                  </a:prstClr>
                </a:solidFill>
              </a:rPr>
              <a:pPr>
                <a:defRPr/>
              </a:pPr>
              <a:t>9/17/2018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22451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E4919B-5396-428F-BD37-0BA0FC269A71}" type="datetime1">
              <a:rPr lang="en-US" smtClean="0">
                <a:solidFill>
                  <a:prstClr val="black">
                    <a:tint val="75000"/>
                  </a:prstClr>
                </a:solidFill>
              </a:rPr>
              <a:pPr>
                <a:defRPr/>
              </a:pPr>
              <a:t>9/17/2018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3818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1D9EAA-A2CD-4F78-BCE3-2D95A937F127}" type="datetime1">
              <a:rPr lang="en-US" smtClean="0">
                <a:solidFill>
                  <a:prstClr val="black">
                    <a:tint val="75000"/>
                  </a:prstClr>
                </a:solidFill>
              </a:rPr>
              <a:pPr>
                <a:defRPr/>
              </a:pPr>
              <a:t>9/17/2018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7681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9C257D-9CC5-4904-AEF1-3EFE00DF0FC6}" type="datetime1">
              <a:rPr lang="en-US" smtClean="0">
                <a:solidFill>
                  <a:prstClr val="black">
                    <a:tint val="75000"/>
                  </a:prstClr>
                </a:solidFill>
              </a:rPr>
              <a:pPr>
                <a:defRPr/>
              </a:pPr>
              <a:t>9/17/2018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46590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25992B-83E7-4947-A732-AAA88EC53C34}"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11594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CC76B-2E75-4DB7-8995-4F9FBEAAE8D2}" type="datetime1">
              <a:rPr lang="en-US" smtClean="0">
                <a:solidFill>
                  <a:prstClr val="black">
                    <a:tint val="75000"/>
                  </a:prstClr>
                </a:solidFill>
              </a:rPr>
              <a:pPr>
                <a:def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08265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937539843"/>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3877202552"/>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2240424606"/>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41324798"/>
      </p:ext>
    </p:extLst>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180093308"/>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17765162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3569485955"/>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1364668860"/>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4214048203"/>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604002964"/>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2508505064"/>
      </p:ext>
    </p:extLst>
  </p:cSld>
  <p:clrMapOvr>
    <a:masterClrMapping/>
  </p:clrMapOvr>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eaLnBrk="0" fontAlgn="base" hangingPunct="0">
              <a:spcBef>
                <a:spcPct val="0"/>
              </a:spcBef>
              <a:spcAft>
                <a:spcPct val="0"/>
              </a:spcAft>
            </a:pPr>
            <a:fld id="{9052C3CE-12B8-4162-B4FF-1A83E01A3972}" type="datetime1">
              <a:rPr kumimoji="1" lang="en-US" b="1" smtClean="0">
                <a:solidFill>
                  <a:prstClr val="black">
                    <a:tint val="75000"/>
                  </a:prstClr>
                </a:solidFill>
                <a:ea typeface="Arial Unicode MS" pitchFamily="34" charset="-128"/>
              </a:rPr>
              <a:pPr eaLnBrk="0" fontAlgn="base" hangingPunct="0">
                <a:spcBef>
                  <a:spcPct val="0"/>
                </a:spcBef>
                <a:spcAft>
                  <a:spcPct val="0"/>
                </a:spcAft>
              </a:pPr>
              <a:t>9/17/2018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28422982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a:pPr>
                <a:defRPr/>
              </a:pPr>
              <a:t>‹#›</a:t>
            </a:fld>
            <a:endParaRPr lang="en-US"/>
          </a:p>
        </p:txBody>
      </p:sp>
    </p:spTree>
    <p:extLst>
      <p:ext uri="{BB962C8B-B14F-4D97-AF65-F5344CB8AC3E}">
        <p14:creationId xmlns:p14="http://schemas.microsoft.com/office/powerpoint/2010/main" val="165849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t>September 10, 2018</a:t>
            </a:r>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3AF6D4-7271-4A15-A923-CE47D644360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7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7EC89-AA93-49DA-B8E6-D06767D41E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3201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032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3292043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2578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EA50B1B-6F8C-4913-95C9-34838D9014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93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a:pPr>
                <a:defRPr/>
              </a:pPr>
              <a:t>‹#›</a:t>
            </a:fld>
            <a:endParaRPr lang="en-US"/>
          </a:p>
        </p:txBody>
      </p:sp>
    </p:spTree>
    <p:extLst>
      <p:ext uri="{BB962C8B-B14F-4D97-AF65-F5344CB8AC3E}">
        <p14:creationId xmlns:p14="http://schemas.microsoft.com/office/powerpoint/2010/main" val="513089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597561A-6509-4303-8BCD-38A1FA98E4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7494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3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1320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1205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4527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1756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8139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6912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9163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750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354266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2446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3727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5339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7835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0216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477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6218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6891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664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547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a:pPr>
                <a:defRPr/>
              </a:pPr>
              <a:t>‹#›</a:t>
            </a:fld>
            <a:endParaRPr lang="en-US"/>
          </a:p>
        </p:txBody>
      </p:sp>
    </p:spTree>
    <p:extLst>
      <p:ext uri="{BB962C8B-B14F-4D97-AF65-F5344CB8AC3E}">
        <p14:creationId xmlns:p14="http://schemas.microsoft.com/office/powerpoint/2010/main" val="3355041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3371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9006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4316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1634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0732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2266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8348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39328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fontAlgn="base">
              <a:spcBef>
                <a:spcPct val="0"/>
              </a:spcBef>
              <a:spcAft>
                <a:spcPct val="0"/>
              </a:spcAft>
              <a:defRPr>
                <a:latin typeface="Arial" charset="0"/>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fontAlgn="base">
              <a:spcBef>
                <a:spcPct val="0"/>
              </a:spcBef>
              <a:spcAft>
                <a:spcPct val="0"/>
              </a:spcAft>
              <a:defRPr>
                <a:latin typeface="Arial" charset="0"/>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fontAlgn="base">
              <a:spcBef>
                <a:spcPct val="0"/>
              </a:spcBef>
              <a:spcAft>
                <a:spcPct val="0"/>
              </a:spcAft>
              <a:defRPr>
                <a:latin typeface="Arial" charset="0"/>
              </a:defRPr>
            </a:lvl1pPr>
          </a:lstStyle>
          <a:p>
            <a:pPr>
              <a:defRPr/>
            </a:pPr>
            <a:fld id="{41CDD0D2-2D1A-4B36-B085-672604C236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0299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fontAlgn="base">
              <a:spcBef>
                <a:spcPct val="0"/>
              </a:spcBef>
              <a:spcAft>
                <a:spcPct val="0"/>
              </a:spcAft>
              <a:defRPr>
                <a:latin typeface="Arial" charset="0"/>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fontAlgn="base">
              <a:spcBef>
                <a:spcPct val="0"/>
              </a:spcBef>
              <a:spcAft>
                <a:spcPct val="0"/>
              </a:spcAft>
              <a:defRPr>
                <a:latin typeface="Arial" charset="0"/>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fontAlgn="base">
              <a:spcBef>
                <a:spcPct val="0"/>
              </a:spcBef>
              <a:spcAft>
                <a:spcPct val="0"/>
              </a:spcAft>
              <a:defRPr>
                <a:latin typeface="Arial" charset="0"/>
              </a:defRPr>
            </a:lvl1pPr>
          </a:lstStyle>
          <a:p>
            <a:pPr>
              <a:defRPr/>
            </a:pPr>
            <a:fld id="{4F4FD4FF-14F5-4193-A401-D09CD2D291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973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a:pPr>
                <a:defRPr/>
              </a:pPr>
              <a:t>‹#›</a:t>
            </a:fld>
            <a:endParaRPr lang="en-US"/>
          </a:p>
        </p:txBody>
      </p:sp>
    </p:spTree>
    <p:extLst>
      <p:ext uri="{BB962C8B-B14F-4D97-AF65-F5344CB8AC3E}">
        <p14:creationId xmlns:p14="http://schemas.microsoft.com/office/powerpoint/2010/main" val="1056339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3AF6D4-7271-4A15-A923-CE47D644360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708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7EC89-AA93-49DA-B8E6-D06767D41E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3683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1553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083283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629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EA50B1B-6F8C-4913-95C9-34838D9014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1448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597561A-6509-4303-8BCD-38A1FA98E4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4862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56734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5537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21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a:pPr>
                <a:defRPr/>
              </a:pPr>
              <a:t>‹#›</a:t>
            </a:fld>
            <a:endParaRPr lang="en-US"/>
          </a:p>
        </p:txBody>
      </p:sp>
    </p:spTree>
    <p:extLst>
      <p:ext uri="{BB962C8B-B14F-4D97-AF65-F5344CB8AC3E}">
        <p14:creationId xmlns:p14="http://schemas.microsoft.com/office/powerpoint/2010/main" val="4053720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9376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12181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8338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6130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27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1214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8347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18128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26595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880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a:pPr>
                <a:defRPr/>
              </a:pPr>
              <a:t>‹#›</a:t>
            </a:fld>
            <a:endParaRPr lang="en-US"/>
          </a:p>
        </p:txBody>
      </p:sp>
    </p:spTree>
    <p:extLst>
      <p:ext uri="{BB962C8B-B14F-4D97-AF65-F5344CB8AC3E}">
        <p14:creationId xmlns:p14="http://schemas.microsoft.com/office/powerpoint/2010/main" val="18244515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9606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25601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4912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24654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8485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99682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79424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97259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4248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046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September 10, 2018</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a:pPr>
                <a:defRPr/>
              </a:pPr>
              <a:t>‹#›</a:t>
            </a:fld>
            <a:endParaRPr lang="en-US"/>
          </a:p>
        </p:txBody>
      </p:sp>
    </p:spTree>
    <p:extLst>
      <p:ext uri="{BB962C8B-B14F-4D97-AF65-F5344CB8AC3E}">
        <p14:creationId xmlns:p14="http://schemas.microsoft.com/office/powerpoint/2010/main" val="16588920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30939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81771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48510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03979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fontAlgn="base">
              <a:spcBef>
                <a:spcPct val="0"/>
              </a:spcBef>
              <a:spcAft>
                <a:spcPct val="0"/>
              </a:spcAft>
              <a:defRPr>
                <a:latin typeface="Arial" charset="0"/>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fontAlgn="base">
              <a:spcBef>
                <a:spcPct val="0"/>
              </a:spcBef>
              <a:spcAft>
                <a:spcPct val="0"/>
              </a:spcAft>
              <a:defRPr>
                <a:latin typeface="Arial" charset="0"/>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fontAlgn="base">
              <a:spcBef>
                <a:spcPct val="0"/>
              </a:spcBef>
              <a:spcAft>
                <a:spcPct val="0"/>
              </a:spcAft>
              <a:defRPr>
                <a:latin typeface="Arial" charset="0"/>
              </a:defRPr>
            </a:lvl1pPr>
          </a:lstStyle>
          <a:p>
            <a:pPr>
              <a:defRPr/>
            </a:pPr>
            <a:fld id="{41CDD0D2-2D1A-4B36-B085-672604C236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53857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pic>
        <p:nvPicPr>
          <p:cNvPr id="4" name="Picture 7"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fontAlgn="base">
              <a:spcBef>
                <a:spcPct val="0"/>
              </a:spcBef>
              <a:spcAft>
                <a:spcPct val="0"/>
              </a:spcAft>
              <a:defRPr>
                <a:latin typeface="Arial" charset="0"/>
              </a:defRPr>
            </a:lvl1pPr>
          </a:lstStyle>
          <a:p>
            <a:pPr>
              <a:defRPr/>
            </a:pPr>
            <a:r>
              <a:rPr lang="en-US" smtClean="0">
                <a:solidFill>
                  <a:prstClr val="black">
                    <a:tint val="75000"/>
                  </a:prstClr>
                </a:solidFill>
              </a:rPr>
              <a:t>September 10, 2018</a:t>
            </a:r>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fontAlgn="base">
              <a:spcBef>
                <a:spcPct val="0"/>
              </a:spcBef>
              <a:spcAft>
                <a:spcPct val="0"/>
              </a:spcAft>
              <a:defRPr>
                <a:latin typeface="Arial" charset="0"/>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fontAlgn="base">
              <a:spcBef>
                <a:spcPct val="0"/>
              </a:spcBef>
              <a:spcAft>
                <a:spcPct val="0"/>
              </a:spcAft>
              <a:defRPr>
                <a:latin typeface="Arial" charset="0"/>
              </a:defRPr>
            </a:lvl1pPr>
          </a:lstStyle>
          <a:p>
            <a:pPr>
              <a:defRPr/>
            </a:pPr>
            <a:fld id="{4F4FD4FF-14F5-4193-A401-D09CD2D291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3739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3AF6D4-7271-4A15-A923-CE47D644360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30060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7EC89-AA93-49DA-B8E6-D06767D41E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42079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27216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16721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image" Target="../media/image1.png"/><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theme" Target="../theme/theme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image" Target="../media/image1.png"/><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theme" Target="../theme/theme4.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3.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5.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image" Target="../media/image6.png"/><Relationship Id="rId3" Type="http://schemas.openxmlformats.org/officeDocument/2006/relationships/slideLayout" Target="../slideLayouts/slideLayout145.xml"/><Relationship Id="rId21" Type="http://schemas.openxmlformats.org/officeDocument/2006/relationships/slideLayout" Target="../slideLayouts/slideLayout163.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image" Target="../media/image3.jpg"/><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theme" Target="../theme/theme6.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r>
              <a:rPr lang="en-US" smtClean="0"/>
              <a:t>September 10, 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7A91BD15-3622-4ECD-BD14-5C49D3354C8C}" type="slidenum">
              <a:rPr lang="en-US"/>
              <a:pPr>
                <a:defRPr/>
              </a:pPr>
              <a:t>‹#›</a:t>
            </a:fld>
            <a:endParaRPr lang="en-US"/>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294" r:id="rId22"/>
    <p:sldLayoutId id="2147484295" r:id="rId23"/>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F9F8F4A-0B20-4F7D-8DF2-2A2164162202}"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27433486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 id="2147484314" r:id="rId18"/>
    <p:sldLayoutId id="2147484315" r:id="rId19"/>
    <p:sldLayoutId id="2147484316" r:id="rId20"/>
    <p:sldLayoutId id="2147484317" r:id="rId21"/>
    <p:sldLayoutId id="2147484318" r:id="rId22"/>
    <p:sldLayoutId id="2147484319" r:id="rId23"/>
    <p:sldLayoutId id="2147484320" r:id="rId24"/>
    <p:sldLayoutId id="2147484321" r:id="rId25"/>
    <p:sldLayoutId id="2147484322" r:id="rId26"/>
    <p:sldLayoutId id="2147484323" r:id="rId27"/>
    <p:sldLayoutId id="2147484324" r:id="rId28"/>
    <p:sldLayoutId id="2147484325" r:id="rId29"/>
    <p:sldLayoutId id="2147484326" r:id="rId30"/>
    <p:sldLayoutId id="2147484327" r:id="rId31"/>
    <p:sldLayoutId id="2147484328" r:id="rId32"/>
    <p:sldLayoutId id="2147484329" r:id="rId33"/>
    <p:sldLayoutId id="2147484330" r:id="rId34"/>
    <p:sldLayoutId id="2147484331" r:id="rId35"/>
    <p:sldLayoutId id="2147484332" r:id="rId36"/>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F9F8F4A-0B20-4F7D-8DF2-2A2164162202}"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869316248"/>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 id="2147484349" r:id="rId16"/>
    <p:sldLayoutId id="2147484350" r:id="rId17"/>
    <p:sldLayoutId id="2147484351" r:id="rId18"/>
    <p:sldLayoutId id="2147484352" r:id="rId19"/>
    <p:sldLayoutId id="2147484353" r:id="rId20"/>
    <p:sldLayoutId id="2147484354" r:id="rId21"/>
    <p:sldLayoutId id="2147484355" r:id="rId22"/>
    <p:sldLayoutId id="2147484356" r:id="rId23"/>
    <p:sldLayoutId id="2147484357" r:id="rId24"/>
    <p:sldLayoutId id="2147484358" r:id="rId25"/>
    <p:sldLayoutId id="2147484359" r:id="rId26"/>
    <p:sldLayoutId id="2147484360" r:id="rId27"/>
    <p:sldLayoutId id="2147484361" r:id="rId28"/>
    <p:sldLayoutId id="2147484362" r:id="rId29"/>
    <p:sldLayoutId id="2147484363" r:id="rId30"/>
    <p:sldLayoutId id="2147484364" r:id="rId31"/>
    <p:sldLayoutId id="2147484365" r:id="rId32"/>
    <p:sldLayoutId id="2147484366" r:id="rId33"/>
    <p:sldLayoutId id="2147484367" r:id="rId34"/>
    <p:sldLayoutId id="2147484368" r:id="rId35"/>
    <p:sldLayoutId id="2147484369" r:id="rId36"/>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r>
              <a:rPr lang="en-US" smtClean="0">
                <a:solidFill>
                  <a:prstClr val="black">
                    <a:tint val="75000"/>
                  </a:prstClr>
                </a:solidFill>
              </a:rPr>
              <a:t>September 10, 2018</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F9F8F4A-0B20-4F7D-8DF2-2A2164162202}"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3881538778"/>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 id="2147484384" r:id="rId14"/>
    <p:sldLayoutId id="2147484385" r:id="rId15"/>
    <p:sldLayoutId id="2147484386" r:id="rId16"/>
    <p:sldLayoutId id="2147484387" r:id="rId17"/>
    <p:sldLayoutId id="2147484388" r:id="rId18"/>
    <p:sldLayoutId id="2147484389" r:id="rId19"/>
    <p:sldLayoutId id="2147484390" r:id="rId20"/>
    <p:sldLayoutId id="2147484391" r:id="rId21"/>
    <p:sldLayoutId id="2147484392" r:id="rId22"/>
    <p:sldLayoutId id="2147484393" r:id="rId23"/>
    <p:sldLayoutId id="2147484394" r:id="rId24"/>
    <p:sldLayoutId id="2147484395" r:id="rId25"/>
    <p:sldLayoutId id="2147484396" r:id="rId26"/>
    <p:sldLayoutId id="2147484397" r:id="rId27"/>
    <p:sldLayoutId id="2147484398" r:id="rId28"/>
    <p:sldLayoutId id="2147484399" r:id="rId29"/>
    <p:sldLayoutId id="2147484400" r:id="rId30"/>
    <p:sldLayoutId id="2147484401" r:id="rId31"/>
    <p:sldLayoutId id="2147484402" r:id="rId32"/>
    <p:sldLayoutId id="2147484403" r:id="rId33"/>
    <p:sldLayoutId id="2147484404" r:id="rId34"/>
    <p:sldLayoutId id="2147484405" r:id="rId35"/>
    <p:sldLayoutId id="2147484406" r:id="rId36"/>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eaLnBrk="0" hangingPunct="0"/>
            <a:fld id="{9052C3CE-12B8-4162-B4FF-1A83E01A3972}" type="datetime1">
              <a:rPr kumimoji="1" lang="en-US" b="1" smtClean="0">
                <a:solidFill>
                  <a:prstClr val="black">
                    <a:tint val="75000"/>
                  </a:prstClr>
                </a:solidFill>
                <a:ea typeface="Arial Unicode MS" pitchFamily="34" charset="-128"/>
              </a:rPr>
              <a:pPr eaLnBrk="0" hangingPunct="0"/>
              <a:t>9/17/2018</a:t>
            </a:fld>
            <a:endParaRPr kumimoji="1" lang="en-US" b="1" dirty="0">
              <a:solidFill>
                <a:prstClr val="black">
                  <a:tint val="75000"/>
                </a:prstClr>
              </a:solidFill>
              <a:ea typeface="Arial Unicode MS" pitchFamily="34" charset="-128"/>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eaLnBrk="0" hangingPunct="0"/>
            <a:endParaRPr kumimoji="1" lang="en-US" b="1" dirty="0">
              <a:solidFill>
                <a:prstClr val="black">
                  <a:tint val="75000"/>
                </a:prstClr>
              </a:solidFill>
              <a:ea typeface="Arial Unicode MS" pitchFamily="34" charset="-128"/>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eaLnBrk="0" hangingPunct="0"/>
            <a:fld id="{D3FE52A0-8A41-44EC-A192-427B6A6F9060}" type="slidenum">
              <a:rPr kumimoji="1" lang="ko-KR" altLang="en-US" b="1" smtClean="0">
                <a:solidFill>
                  <a:prstClr val="black">
                    <a:tint val="75000"/>
                  </a:prstClr>
                </a:solidFill>
                <a:ea typeface="Arial Unicode MS" pitchFamily="34" charset="-128"/>
              </a:rPr>
              <a:pPr eaLnBrk="0" hangingPunct="0"/>
              <a:t>‹#›</a:t>
            </a:fld>
            <a:endParaRPr kumimoji="1" lang="en-US" altLang="ko-KR" b="1">
              <a:solidFill>
                <a:prstClr val="black">
                  <a:tint val="75000"/>
                </a:prstClr>
              </a:solidFill>
              <a:ea typeface="Arial Unicode MS" pitchFamily="34" charset="-128"/>
            </a:endParaRP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5078" y="40082"/>
            <a:ext cx="1394768" cy="685696"/>
          </a:xfrm>
          <a:prstGeom prst="rect">
            <a:avLst/>
          </a:prstGeom>
        </p:spPr>
      </p:pic>
    </p:spTree>
    <p:extLst>
      <p:ext uri="{BB962C8B-B14F-4D97-AF65-F5344CB8AC3E}">
        <p14:creationId xmlns:p14="http://schemas.microsoft.com/office/powerpoint/2010/main" val="2115130993"/>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defTabSz="457200" fontAlgn="auto">
              <a:spcBef>
                <a:spcPts val="0"/>
              </a:spcBef>
              <a:spcAft>
                <a:spcPts val="0"/>
              </a:spcAft>
            </a:pPr>
            <a:fld id="{1D5905AE-204A-5147-ADE5-2611A5B82CBA}" type="datetimeFigureOut">
              <a:rPr lang="en-US" smtClean="0">
                <a:solidFill>
                  <a:prstClr val="black">
                    <a:tint val="75000"/>
                  </a:prstClr>
                </a:solidFill>
              </a:rPr>
              <a:pPr defTabSz="457200" fontAlgn="auto">
                <a:spcBef>
                  <a:spcPts val="0"/>
                </a:spcBef>
                <a:spcAft>
                  <a:spcPts val="0"/>
                </a:spcAft>
              </a:pPr>
              <a:t>9/17/2018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defTabSz="457200" fontAlgn="auto">
              <a:spcBef>
                <a:spcPts val="0"/>
              </a:spcBef>
              <a:spcAft>
                <a:spcPts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defTabSz="457200" fontAlgn="auto">
              <a:spcBef>
                <a:spcPts val="0"/>
              </a:spcBef>
              <a:spcAft>
                <a:spcPts val="0"/>
              </a:spcAft>
            </a:pPr>
            <a:fld id="{FCB68EAA-86CD-2F44-9BDB-A55527EB205A}" type="slidenum">
              <a:rPr lang="en-US" smtClean="0">
                <a:solidFill>
                  <a:prstClr val="black">
                    <a:tint val="75000"/>
                  </a:prstClr>
                </a:solidFill>
              </a:rPr>
              <a:pPr defTabSz="457200" fontAlgn="auto">
                <a:spcBef>
                  <a:spcPts val="0"/>
                </a:spcBef>
                <a:spcAft>
                  <a:spcPts val="0"/>
                </a:spcAft>
              </a:pPr>
              <a:t>‹#›</a:t>
            </a:fld>
            <a:endParaRPr lang="en-US">
              <a:solidFill>
                <a:prstClr val="black">
                  <a:tint val="75000"/>
                </a:prstClr>
              </a:solidFill>
            </a:endParaRPr>
          </a:p>
        </p:txBody>
      </p:sp>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0" y="6324600"/>
            <a:ext cx="1022200" cy="502534"/>
          </a:xfrm>
          <a:prstGeom prst="rect">
            <a:avLst/>
          </a:prstGeom>
        </p:spPr>
      </p:pic>
    </p:spTree>
    <p:extLst>
      <p:ext uri="{BB962C8B-B14F-4D97-AF65-F5344CB8AC3E}">
        <p14:creationId xmlns:p14="http://schemas.microsoft.com/office/powerpoint/2010/main" val="84665932"/>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 id="2147484434" r:id="rId15"/>
    <p:sldLayoutId id="2147484435" r:id="rId16"/>
    <p:sldLayoutId id="2147484436" r:id="rId17"/>
    <p:sldLayoutId id="2147484437" r:id="rId18"/>
    <p:sldLayoutId id="2147484438" r:id="rId19"/>
    <p:sldLayoutId id="2147484439" r:id="rId20"/>
    <p:sldLayoutId id="2147484440" r:id="rId21"/>
    <p:sldLayoutId id="2147484441" r:id="rId22"/>
    <p:sldLayoutId id="2147484442"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3.xml"/><Relationship Id="rId4" Type="http://schemas.openxmlformats.org/officeDocument/2006/relationships/hyperlink" Target="https://www.cadreworks.org/events/introducing-part-c-dispute-resolution-family-guid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cadreworks.org/resources/idea-early-intervention-family-guides" TargetMode="Externa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cadreworks.org/resources/idea-early-intervention-family-guides"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cadreworks.org/resources/idea-early-intervention-family-guides" TargetMode="External"/><Relationship Id="rId5" Type="http://schemas.openxmlformats.org/officeDocument/2006/relationships/image" Target="../media/image27.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cadreworks.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cadreworks.org/resources/idea-early-intervention-family-guid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surveymonkey.com/r/CADREPublications" TargetMode="Externa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97.xml"/><Relationship Id="rId4" Type="http://schemas.openxmlformats.org/officeDocument/2006/relationships/hyperlink" Target="http://www.neparentcenters.org/glossary/glossary.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01.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6.xml"/><Relationship Id="rId5" Type="http://schemas.openxmlformats.org/officeDocument/2006/relationships/hyperlink" Target="https://www.surveymonkey.com/r/PartCFamilyGuides" TargetMode="Externa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431"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766" y="5020633"/>
            <a:ext cx="8455025" cy="1477328"/>
          </a:xfrm>
          <a:prstGeom prst="rect">
            <a:avLst/>
          </a:prstGeom>
          <a:noFill/>
          <a:ln w="22225" cmpd="thickThin">
            <a:solidFill>
              <a:schemeClr val="accent2">
                <a:lumMod val="75000"/>
              </a:schemeClr>
            </a:solidFill>
          </a:ln>
        </p:spPr>
        <p:txBody>
          <a:bodyPr>
            <a:spAutoFit/>
          </a:bodyPr>
          <a:lstStyle/>
          <a:p>
            <a:pPr algn="ctr">
              <a:defRPr/>
            </a:pPr>
            <a:r>
              <a:rPr lang="en-US" sz="2000" b="1" u="sng" dirty="0">
                <a:solidFill>
                  <a:prstClr val="black">
                    <a:lumMod val="95000"/>
                    <a:lumOff val="5000"/>
                  </a:prstClr>
                </a:solidFill>
                <a:latin typeface="Cambria" panose="02040503050406030204" pitchFamily="18" charset="0"/>
                <a:ea typeface="ＭＳ Ｐゴシック" pitchFamily="34" charset="-128"/>
              </a:rPr>
              <a:t>Technical Stuff:</a:t>
            </a:r>
          </a:p>
          <a:p>
            <a:pPr marL="285750" indent="-285750">
              <a:buFont typeface="Wingdings" pitchFamily="2" charset="2"/>
              <a:buChar char="Ø"/>
              <a:defRPr/>
            </a:pPr>
            <a:r>
              <a:rPr lang="en-US" sz="2000" dirty="0" smtClean="0">
                <a:solidFill>
                  <a:prstClr val="black"/>
                </a:solidFill>
                <a:latin typeface="Cambria" panose="02040503050406030204" pitchFamily="18" charset="0"/>
                <a:ea typeface="ＭＳ Ｐゴシック" pitchFamily="34" charset="-128"/>
              </a:rPr>
              <a:t>Please </a:t>
            </a:r>
            <a:r>
              <a:rPr lang="en-US" sz="2000" dirty="0">
                <a:solidFill>
                  <a:prstClr val="black"/>
                </a:solidFill>
                <a:latin typeface="Cambria" panose="02040503050406030204" pitchFamily="18" charset="0"/>
                <a:ea typeface="ＭＳ Ｐゴシック" pitchFamily="34" charset="-128"/>
              </a:rPr>
              <a:t>enter any questions or technical difficulties into the </a:t>
            </a:r>
            <a:r>
              <a:rPr lang="en-US" sz="2000" dirty="0" smtClean="0">
                <a:solidFill>
                  <a:prstClr val="black"/>
                </a:solidFill>
                <a:latin typeface="Cambria" panose="02040503050406030204" pitchFamily="18" charset="0"/>
                <a:ea typeface="ＭＳ Ｐゴシック" pitchFamily="34" charset="-128"/>
              </a:rPr>
              <a:t>questions </a:t>
            </a:r>
            <a:r>
              <a:rPr lang="en-US" sz="2000" dirty="0">
                <a:solidFill>
                  <a:prstClr val="black"/>
                </a:solidFill>
                <a:latin typeface="Cambria" panose="02040503050406030204" pitchFamily="18" charset="0"/>
                <a:ea typeface="ＭＳ Ｐゴシック" pitchFamily="34" charset="-128"/>
              </a:rPr>
              <a:t>box.</a:t>
            </a:r>
          </a:p>
          <a:p>
            <a:pPr>
              <a:defRPr/>
            </a:pPr>
            <a:endParaRPr lang="en-US" sz="1000" dirty="0">
              <a:solidFill>
                <a:prstClr val="black"/>
              </a:solidFill>
              <a:latin typeface="Cambria" panose="02040503050406030204" pitchFamily="18" charset="0"/>
              <a:ea typeface="ＭＳ Ｐゴシック" pitchFamily="34" charset="-128"/>
            </a:endParaRPr>
          </a:p>
          <a:p>
            <a:pPr marL="285750" indent="-285750">
              <a:buFont typeface="Wingdings" pitchFamily="2" charset="2"/>
              <a:buChar char="Ø"/>
              <a:defRPr/>
            </a:pPr>
            <a:r>
              <a:rPr lang="en-US" sz="2000" dirty="0">
                <a:solidFill>
                  <a:prstClr val="black"/>
                </a:solidFill>
                <a:latin typeface="Cambria" panose="02040503050406030204" pitchFamily="18" charset="0"/>
                <a:ea typeface="ＭＳ Ｐゴシック" pitchFamily="34" charset="-128"/>
              </a:rPr>
              <a:t>Thank </a:t>
            </a:r>
            <a:r>
              <a:rPr lang="en-US" sz="2000" dirty="0" smtClean="0">
                <a:solidFill>
                  <a:prstClr val="black"/>
                </a:solidFill>
                <a:latin typeface="Cambria" panose="02040503050406030204" pitchFamily="18" charset="0"/>
                <a:ea typeface="ＭＳ Ｐゴシック" pitchFamily="34" charset="-128"/>
              </a:rPr>
              <a:t>you, in advance, </a:t>
            </a:r>
            <a:r>
              <a:rPr lang="en-US" sz="2000" dirty="0">
                <a:solidFill>
                  <a:prstClr val="black"/>
                </a:solidFill>
                <a:latin typeface="Cambria" panose="02040503050406030204" pitchFamily="18" charset="0"/>
                <a:ea typeface="ＭＳ Ｐゴシック" pitchFamily="34" charset="-128"/>
              </a:rPr>
              <a:t>for taking the time to </a:t>
            </a:r>
            <a:r>
              <a:rPr lang="en-US" sz="2000" dirty="0" smtClean="0">
                <a:solidFill>
                  <a:prstClr val="black"/>
                </a:solidFill>
                <a:latin typeface="Cambria" panose="02040503050406030204" pitchFamily="18" charset="0"/>
                <a:ea typeface="ＭＳ Ｐゴシック" pitchFamily="34" charset="-128"/>
              </a:rPr>
              <a:t>respond to the brief survey at the end of the webinar!</a:t>
            </a:r>
            <a:endParaRPr lang="en-US" sz="2000" i="1" dirty="0">
              <a:solidFill>
                <a:prstClr val="black"/>
              </a:solidFill>
              <a:latin typeface="Cambria" panose="02040503050406030204" pitchFamily="18" charset="0"/>
              <a:ea typeface="ＭＳ Ｐゴシック" pitchFamily="34" charset="-128"/>
            </a:endParaRPr>
          </a:p>
        </p:txBody>
      </p:sp>
      <p:sp>
        <p:nvSpPr>
          <p:cNvPr id="4" name="Title 3"/>
          <p:cNvSpPr>
            <a:spLocks noGrp="1"/>
          </p:cNvSpPr>
          <p:nvPr>
            <p:ph type="title"/>
          </p:nvPr>
        </p:nvSpPr>
        <p:spPr>
          <a:xfrm>
            <a:off x="152400" y="762012"/>
            <a:ext cx="8676640" cy="4038599"/>
          </a:xfrm>
        </p:spPr>
        <p:txBody>
          <a:bodyPr/>
          <a:lstStyle/>
          <a:p>
            <a:pPr lvl="0" defTabSz="457200" fontAlgn="auto">
              <a:spcBef>
                <a:spcPts val="0"/>
              </a:spcBef>
              <a:spcAft>
                <a:spcPts val="0"/>
              </a:spcAft>
            </a:pPr>
            <a:r>
              <a:rPr lang="en-US" sz="3000" b="1" dirty="0" smtClean="0">
                <a:solidFill>
                  <a:prstClr val="black"/>
                </a:solidFill>
                <a:latin typeface="Cambria" panose="02040503050406030204" pitchFamily="18" charset="0"/>
                <a:ea typeface="ＭＳ Ｐゴシック" charset="-128"/>
                <a:cs typeface="+mn-cs"/>
              </a:rPr>
              <a:t/>
            </a:r>
            <a:br>
              <a:rPr lang="en-US" sz="3000" b="1" dirty="0" smtClean="0">
                <a:solidFill>
                  <a:prstClr val="black"/>
                </a:solidFill>
                <a:latin typeface="Cambria" panose="02040503050406030204" pitchFamily="18" charset="0"/>
                <a:ea typeface="ＭＳ Ｐゴシック" charset="-128"/>
                <a:cs typeface="+mn-cs"/>
              </a:rPr>
            </a:br>
            <a:r>
              <a:rPr lang="en-US" sz="3000" b="1" dirty="0" smtClean="0">
                <a:solidFill>
                  <a:prstClr val="black"/>
                </a:solidFill>
                <a:latin typeface="Cambria" panose="02040503050406030204" pitchFamily="18" charset="0"/>
                <a:ea typeface="ＭＳ Ｐゴシック" charset="-128"/>
                <a:cs typeface="+mn-cs"/>
              </a:rPr>
              <a:t/>
            </a:r>
            <a:br>
              <a:rPr lang="en-US" sz="3000" b="1" dirty="0" smtClean="0">
                <a:solidFill>
                  <a:prstClr val="black"/>
                </a:solidFill>
                <a:latin typeface="Cambria" panose="02040503050406030204" pitchFamily="18" charset="0"/>
                <a:ea typeface="ＭＳ Ｐゴシック" charset="-128"/>
                <a:cs typeface="+mn-cs"/>
              </a:rPr>
            </a:br>
            <a:r>
              <a:rPr lang="en-US" sz="3600" b="1" dirty="0">
                <a:effectLst>
                  <a:outerShdw blurRad="38100" dist="38100" dir="2700000" algn="tl">
                    <a:srgbClr val="000000">
                      <a:alpha val="43137"/>
                    </a:srgbClr>
                  </a:outerShdw>
                </a:effectLst>
              </a:rPr>
              <a:t>Knowing Your Options: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Introducing the </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Part </a:t>
            </a:r>
            <a:r>
              <a:rPr lang="en-US" sz="3600" b="1" dirty="0">
                <a:effectLst>
                  <a:outerShdw blurRad="38100" dist="38100" dir="2700000" algn="tl">
                    <a:srgbClr val="000000">
                      <a:alpha val="43137"/>
                    </a:srgbClr>
                  </a:outerShdw>
                </a:effectLst>
              </a:rPr>
              <a:t>C Family Dispute Resolution</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Guides and </a:t>
            </a:r>
            <a:r>
              <a:rPr lang="en-US" sz="3600" b="1" dirty="0" smtClean="0">
                <a:effectLst>
                  <a:outerShdw blurRad="38100" dist="38100" dir="2700000" algn="tl">
                    <a:srgbClr val="000000">
                      <a:alpha val="43137"/>
                    </a:srgbClr>
                  </a:outerShdw>
                </a:effectLst>
              </a:rPr>
              <a:t>Resources</a:t>
            </a:r>
            <a:br>
              <a:rPr lang="en-US" sz="3600" b="1" dirty="0" smtClean="0">
                <a:effectLst>
                  <a:outerShdw blurRad="38100" dist="38100" dir="2700000" algn="tl">
                    <a:srgbClr val="000000">
                      <a:alpha val="43137"/>
                    </a:srgbClr>
                  </a:outerShdw>
                </a:effectLst>
              </a:rPr>
            </a:br>
            <a:r>
              <a:rPr lang="en-US" sz="2800" b="1" dirty="0" smtClean="0">
                <a:solidFill>
                  <a:prstClr val="black"/>
                </a:solidFill>
                <a:latin typeface="Cambria" panose="02040503050406030204" pitchFamily="18" charset="0"/>
                <a:ea typeface="ＭＳ Ｐゴシック" charset="-128"/>
              </a:rPr>
              <a:t>September </a:t>
            </a:r>
            <a:r>
              <a:rPr lang="en-US" sz="2800" b="1" dirty="0">
                <a:solidFill>
                  <a:prstClr val="black"/>
                </a:solidFill>
                <a:latin typeface="Cambria" panose="02040503050406030204" pitchFamily="18" charset="0"/>
                <a:ea typeface="ＭＳ Ｐゴシック" charset="-128"/>
              </a:rPr>
              <a:t>10</a:t>
            </a:r>
            <a:r>
              <a:rPr lang="en-US" sz="2800" b="1" dirty="0">
                <a:solidFill>
                  <a:prstClr val="black">
                    <a:lumMod val="95000"/>
                    <a:lumOff val="5000"/>
                  </a:prstClr>
                </a:solidFill>
                <a:latin typeface="Cambria" panose="02040503050406030204" pitchFamily="18" charset="0"/>
                <a:ea typeface="ＭＳ Ｐゴシック" pitchFamily="34" charset="-128"/>
                <a:cs typeface="Arial" charset="0"/>
              </a:rPr>
              <a:t>, 2018</a:t>
            </a:r>
            <a:br>
              <a:rPr lang="en-US" sz="2800" b="1" dirty="0">
                <a:solidFill>
                  <a:prstClr val="black">
                    <a:lumMod val="95000"/>
                    <a:lumOff val="5000"/>
                  </a:prstClr>
                </a:solidFill>
                <a:latin typeface="Cambria" panose="02040503050406030204" pitchFamily="18" charset="0"/>
                <a:ea typeface="ＭＳ Ｐゴシック" pitchFamily="34" charset="-128"/>
                <a:cs typeface="Arial" charset="0"/>
              </a:rPr>
            </a:br>
            <a:r>
              <a:rPr lang="en-US" sz="28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12:00 </a:t>
            </a:r>
            <a:r>
              <a:rPr lang="en-US" sz="2800" b="1" dirty="0">
                <a:solidFill>
                  <a:prstClr val="black">
                    <a:lumMod val="95000"/>
                    <a:lumOff val="5000"/>
                  </a:prstClr>
                </a:solidFill>
                <a:latin typeface="Cambria" panose="02040503050406030204" pitchFamily="18" charset="0"/>
                <a:ea typeface="ＭＳ Ｐゴシック" pitchFamily="34" charset="-128"/>
                <a:cs typeface="Arial" pitchFamily="34" charset="0"/>
              </a:rPr>
              <a:t>p</a:t>
            </a:r>
            <a:r>
              <a:rPr lang="en-US" sz="28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m </a:t>
            </a:r>
            <a:r>
              <a:rPr lang="en-US" sz="2800" b="1" dirty="0">
                <a:solidFill>
                  <a:prstClr val="black">
                    <a:lumMod val="95000"/>
                    <a:lumOff val="5000"/>
                  </a:prstClr>
                </a:solidFill>
                <a:latin typeface="Cambria" panose="02040503050406030204" pitchFamily="18" charset="0"/>
                <a:ea typeface="ＭＳ Ｐゴシック" pitchFamily="34" charset="-128"/>
                <a:cs typeface="Arial" pitchFamily="34" charset="0"/>
              </a:rPr>
              <a:t>– </a:t>
            </a:r>
            <a:r>
              <a:rPr lang="en-US" sz="28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1:15 </a:t>
            </a:r>
            <a:r>
              <a:rPr lang="en-US" sz="2800" b="1" dirty="0">
                <a:solidFill>
                  <a:prstClr val="black">
                    <a:lumMod val="95000"/>
                    <a:lumOff val="5000"/>
                  </a:prstClr>
                </a:solidFill>
                <a:latin typeface="Cambria" panose="02040503050406030204" pitchFamily="18" charset="0"/>
                <a:ea typeface="ＭＳ Ｐゴシック" pitchFamily="34" charset="-128"/>
                <a:cs typeface="Arial" pitchFamily="34" charset="0"/>
              </a:rPr>
              <a:t>pm </a:t>
            </a:r>
            <a:r>
              <a:rPr lang="en-US" sz="28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PT (3:00 pm-4:15 </a:t>
            </a:r>
            <a:r>
              <a:rPr lang="en-US" sz="2800" b="1" dirty="0">
                <a:solidFill>
                  <a:prstClr val="black">
                    <a:lumMod val="95000"/>
                    <a:lumOff val="5000"/>
                  </a:prstClr>
                </a:solidFill>
                <a:latin typeface="Cambria" panose="02040503050406030204" pitchFamily="18" charset="0"/>
                <a:ea typeface="ＭＳ Ｐゴシック" pitchFamily="34" charset="-128"/>
                <a:cs typeface="Arial" pitchFamily="34" charset="0"/>
              </a:rPr>
              <a:t>pm </a:t>
            </a:r>
            <a:r>
              <a:rPr lang="en-US" sz="28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ET</a:t>
            </a:r>
            <a:r>
              <a:rPr lang="en-US" sz="2800" b="1" dirty="0">
                <a:solidFill>
                  <a:prstClr val="black">
                    <a:lumMod val="95000"/>
                    <a:lumOff val="5000"/>
                  </a:prstClr>
                </a:solidFill>
                <a:latin typeface="Cambria" panose="02040503050406030204" pitchFamily="18" charset="0"/>
                <a:ea typeface="ＭＳ Ｐゴシック" pitchFamily="34" charset="-128"/>
                <a:cs typeface="Arial" pitchFamily="34" charset="0"/>
              </a:rPr>
              <a:t>)</a:t>
            </a:r>
            <a:r>
              <a:rPr lang="en-US" sz="24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
            </a:r>
            <a:br>
              <a:rPr lang="en-US" sz="24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4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
            </a:r>
            <a:br>
              <a:rPr lang="en-US" sz="24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400" b="1" dirty="0" smtClean="0">
                <a:solidFill>
                  <a:srgbClr val="C0504D">
                    <a:lumMod val="75000"/>
                  </a:srgbClr>
                </a:solidFill>
                <a:latin typeface="Cambria" panose="02040503050406030204" pitchFamily="18" charset="0"/>
                <a:ea typeface="ＭＳ Ｐゴシック" pitchFamily="34" charset="-128"/>
                <a:cs typeface="Arial" pitchFamily="34" charset="0"/>
                <a:hlinkClick r:id="rId4"/>
              </a:rPr>
              <a:t>Note: The presentation will be available on the CADRE website: </a:t>
            </a:r>
            <a:r>
              <a:rPr lang="en-US" sz="2400" b="1" dirty="0">
                <a:solidFill>
                  <a:srgbClr val="C0504D">
                    <a:lumMod val="75000"/>
                  </a:srgbClr>
                </a:solidFill>
                <a:latin typeface="Cambria" panose="02040503050406030204" pitchFamily="18" charset="0"/>
                <a:ea typeface="ＭＳ Ｐゴシック" pitchFamily="34" charset="-128"/>
                <a:cs typeface="Arial" pitchFamily="34" charset="0"/>
                <a:hlinkClick r:id="rId4"/>
              </a:rPr>
              <a:t>https://</a:t>
            </a:r>
            <a:r>
              <a:rPr lang="en-US" sz="2400" b="1" dirty="0" smtClean="0">
                <a:solidFill>
                  <a:srgbClr val="C0504D">
                    <a:lumMod val="75000"/>
                  </a:srgbClr>
                </a:solidFill>
                <a:latin typeface="Cambria" panose="02040503050406030204" pitchFamily="18" charset="0"/>
                <a:ea typeface="ＭＳ Ｐゴシック" pitchFamily="34" charset="-128"/>
                <a:cs typeface="Arial" pitchFamily="34" charset="0"/>
                <a:hlinkClick r:id="rId4"/>
              </a:rPr>
              <a:t>www.cadreworks.org/events/introducing-part-c-dispute-resolution-family-guides </a:t>
            </a:r>
            <a: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hlinkClick r:id="rId4"/>
              </a:rPr>
              <a:t/>
            </a:r>
            <a:b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hlinkClick r:id="rId4"/>
              </a:rPr>
            </a:br>
            <a: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t/>
            </a:r>
            <a:b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br>
            <a: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t/>
            </a:r>
            <a:b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br>
            <a:endParaRPr lang="en-US" dirty="0"/>
          </a:p>
        </p:txBody>
      </p:sp>
    </p:spTree>
    <p:extLst>
      <p:ext uri="{BB962C8B-B14F-4D97-AF65-F5344CB8AC3E}">
        <p14:creationId xmlns:p14="http://schemas.microsoft.com/office/powerpoint/2010/main" val="872481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10</a:t>
            </a:fld>
            <a:endParaRPr lang="en-US"/>
          </a:p>
        </p:txBody>
      </p:sp>
      <p:sp>
        <p:nvSpPr>
          <p:cNvPr id="3" name="Content Placeholder 2"/>
          <p:cNvSpPr>
            <a:spLocks noGrp="1"/>
          </p:cNvSpPr>
          <p:nvPr>
            <p:ph idx="1"/>
          </p:nvPr>
        </p:nvSpPr>
        <p:spPr>
          <a:xfrm>
            <a:off x="457200" y="1905000"/>
            <a:ext cx="8229600" cy="4221163"/>
          </a:xfrm>
        </p:spPr>
        <p:txBody>
          <a:bodyPr/>
          <a:lstStyle/>
          <a:p>
            <a:r>
              <a:rPr lang="en-US" dirty="0" smtClean="0"/>
              <a:t>Balancing the use of legal terminology and maintaining general understanding</a:t>
            </a:r>
          </a:p>
          <a:p>
            <a:r>
              <a:rPr lang="en-US" dirty="0" smtClean="0"/>
              <a:t>Ensuring readability </a:t>
            </a:r>
            <a:r>
              <a:rPr lang="en-US" dirty="0"/>
              <a:t>without compromising meaning</a:t>
            </a:r>
          </a:p>
          <a:p>
            <a:r>
              <a:rPr lang="en-US" dirty="0" smtClean="0"/>
              <a:t>Explaining complex processes in a “user-friendly” way</a:t>
            </a:r>
            <a:endParaRPr lang="en-US" dirty="0"/>
          </a:p>
        </p:txBody>
      </p:sp>
      <p:sp>
        <p:nvSpPr>
          <p:cNvPr id="2" name="Title 1"/>
          <p:cNvSpPr>
            <a:spLocks noGrp="1"/>
          </p:cNvSpPr>
          <p:nvPr>
            <p:ph type="title"/>
          </p:nvPr>
        </p:nvSpPr>
        <p:spPr>
          <a:xfrm>
            <a:off x="609600" y="304800"/>
            <a:ext cx="6957834" cy="1143000"/>
          </a:xfrm>
        </p:spPr>
        <p:txBody>
          <a:bodyPr/>
          <a:lstStyle/>
          <a:p>
            <a:pPr algn="l"/>
            <a:r>
              <a:rPr lang="en-US" b="1" dirty="0" smtClean="0">
                <a:effectLst>
                  <a:outerShdw blurRad="38100" dist="38100" dir="2700000" algn="tl">
                    <a:srgbClr val="000000">
                      <a:alpha val="43137"/>
                    </a:srgbClr>
                  </a:outerShdw>
                </a:effectLst>
              </a:rPr>
              <a:t>                 Challenges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5546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11</a:t>
            </a:fld>
            <a:endParaRPr lang="en-US"/>
          </a:p>
        </p:txBody>
      </p:sp>
      <p:sp>
        <p:nvSpPr>
          <p:cNvPr id="4" name="Content Placeholder 3"/>
          <p:cNvSpPr>
            <a:spLocks noGrp="1"/>
          </p:cNvSpPr>
          <p:nvPr>
            <p:ph idx="1"/>
          </p:nvPr>
        </p:nvSpPr>
        <p:spPr>
          <a:xfrm>
            <a:off x="381000" y="1828800"/>
            <a:ext cx="8458200" cy="4297363"/>
          </a:xfrm>
        </p:spPr>
        <p:txBody>
          <a:bodyPr/>
          <a:lstStyle/>
          <a:p>
            <a:r>
              <a:rPr lang="en-US" dirty="0" smtClean="0"/>
              <a:t>In an effort to make the material accessible, we have used different language from the IDEA. </a:t>
            </a:r>
          </a:p>
          <a:p>
            <a:r>
              <a:rPr lang="en-US" dirty="0" smtClean="0"/>
              <a:t>Every attempt has been made to communicate the same meaning.</a:t>
            </a:r>
          </a:p>
          <a:p>
            <a:r>
              <a:rPr lang="en-US" dirty="0" smtClean="0"/>
              <a:t>However, the IDEA is the law. Families should know that these guides are not substitutes for knowing the law.</a:t>
            </a:r>
            <a:endParaRPr lang="en-US" dirty="0"/>
          </a:p>
        </p:txBody>
      </p:sp>
      <p:sp>
        <p:nvSpPr>
          <p:cNvPr id="2" name="Title 1"/>
          <p:cNvSpPr>
            <a:spLocks noGrp="1"/>
          </p:cNvSpPr>
          <p:nvPr>
            <p:ph type="title"/>
          </p:nvPr>
        </p:nvSpPr>
        <p:spPr>
          <a:xfrm>
            <a:off x="685800" y="571500"/>
            <a:ext cx="6957834" cy="1143000"/>
          </a:xfrm>
        </p:spPr>
        <p:txBody>
          <a:bodyPr/>
          <a:lstStyle/>
          <a:p>
            <a:r>
              <a:rPr lang="en-US" b="1" dirty="0" smtClean="0">
                <a:effectLst>
                  <a:outerShdw blurRad="38100" dist="38100" dir="2700000" algn="tl">
                    <a:srgbClr val="000000">
                      <a:alpha val="43137"/>
                    </a:srgbClr>
                  </a:outerShdw>
                </a:effectLst>
              </a:rPr>
              <a:t>NOTE: Guides are </a:t>
            </a:r>
            <a:br>
              <a:rPr lang="en-US" b="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Not</a:t>
            </a:r>
            <a:r>
              <a:rPr lang="en-US" b="1" dirty="0" smtClean="0">
                <a:effectLst>
                  <a:outerShdw blurRad="38100" dist="38100" dir="2700000" algn="tl">
                    <a:srgbClr val="000000">
                      <a:alpha val="43137"/>
                    </a:srgbClr>
                  </a:outerShdw>
                </a:effectLst>
              </a:rPr>
              <a:t> IDEA Substitutes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5808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12</a:t>
            </a:fld>
            <a:endParaRPr lang="en-US"/>
          </a:p>
        </p:txBody>
      </p:sp>
      <p:sp>
        <p:nvSpPr>
          <p:cNvPr id="3" name="Content Placeholder 2"/>
          <p:cNvSpPr>
            <a:spLocks noGrp="1"/>
          </p:cNvSpPr>
          <p:nvPr>
            <p:ph idx="1"/>
          </p:nvPr>
        </p:nvSpPr>
        <p:spPr>
          <a:xfrm>
            <a:off x="1143000" y="1447800"/>
            <a:ext cx="6400800" cy="4525963"/>
          </a:xfrm>
        </p:spPr>
        <p:txBody>
          <a:bodyPr/>
          <a:lstStyle/>
          <a:p>
            <a:r>
              <a:rPr lang="en-US" b="1" dirty="0" smtClean="0"/>
              <a:t>CADRE Team</a:t>
            </a:r>
          </a:p>
          <a:p>
            <a:pPr lvl="1"/>
            <a:r>
              <a:rPr lang="en-US" dirty="0" smtClean="0"/>
              <a:t>Anita Engiles</a:t>
            </a:r>
          </a:p>
          <a:p>
            <a:pPr lvl="1"/>
            <a:r>
              <a:rPr lang="en-US" dirty="0" smtClean="0"/>
              <a:t>Melanie Reese</a:t>
            </a:r>
          </a:p>
          <a:p>
            <a:pPr lvl="1"/>
            <a:r>
              <a:rPr lang="en-US" dirty="0"/>
              <a:t>Marshall Peter (Senior Consultant)</a:t>
            </a:r>
          </a:p>
          <a:p>
            <a:pPr lvl="1"/>
            <a:r>
              <a:rPr lang="en-US" dirty="0" smtClean="0"/>
              <a:t>Candace Hawkins (Senior Consultant)</a:t>
            </a:r>
            <a:endParaRPr lang="en-US" dirty="0"/>
          </a:p>
          <a:p>
            <a:r>
              <a:rPr lang="en-US" b="1" dirty="0" smtClean="0"/>
              <a:t>OSEP </a:t>
            </a:r>
            <a:r>
              <a:rPr lang="en-US" b="1" dirty="0"/>
              <a:t>Support </a:t>
            </a:r>
          </a:p>
          <a:p>
            <a:pPr lvl="1"/>
            <a:r>
              <a:rPr lang="en-US" dirty="0"/>
              <a:t>Lisa </a:t>
            </a:r>
            <a:r>
              <a:rPr lang="en-US" dirty="0" smtClean="0"/>
              <a:t>Pagano and Jennifer </a:t>
            </a:r>
            <a:r>
              <a:rPr lang="en-US" dirty="0"/>
              <a:t>Wolfsheimer </a:t>
            </a:r>
          </a:p>
          <a:p>
            <a:pPr lvl="1"/>
            <a:r>
              <a:rPr lang="en-US" dirty="0"/>
              <a:t>Tina </a:t>
            </a:r>
            <a:r>
              <a:rPr lang="en-US" dirty="0" smtClean="0"/>
              <a:t>Diamond and Carmen Sanchez</a:t>
            </a:r>
            <a:endParaRPr lang="en-US" dirty="0"/>
          </a:p>
          <a:p>
            <a:pPr marL="457200" lvl="1" indent="0">
              <a:buNone/>
            </a:pPr>
            <a:endParaRPr lang="en-US" dirty="0" smtClean="0"/>
          </a:p>
          <a:p>
            <a:pPr marL="457200" lvl="1" indent="0">
              <a:buNone/>
            </a:pPr>
            <a:endParaRPr lang="en-US" dirty="0" smtClean="0"/>
          </a:p>
        </p:txBody>
      </p:sp>
      <p:sp>
        <p:nvSpPr>
          <p:cNvPr id="2" name="Title 1"/>
          <p:cNvSpPr>
            <a:spLocks noGrp="1"/>
          </p:cNvSpPr>
          <p:nvPr>
            <p:ph type="title"/>
          </p:nvPr>
        </p:nvSpPr>
        <p:spPr>
          <a:xfrm>
            <a:off x="838200" y="381000"/>
            <a:ext cx="6957834" cy="1143000"/>
          </a:xfrm>
        </p:spPr>
        <p:txBody>
          <a:bodyPr/>
          <a:lstStyle/>
          <a:p>
            <a:r>
              <a:rPr lang="en-US" b="1" dirty="0" smtClean="0">
                <a:effectLst>
                  <a:outerShdw blurRad="38100" dist="38100" dir="2700000" algn="tl">
                    <a:srgbClr val="000000">
                      <a:alpha val="43137"/>
                    </a:srgbClr>
                  </a:outerShdw>
                </a:effectLst>
              </a:rPr>
              <a:t>Development Process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587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September 10, 2018</a:t>
            </a:r>
            <a:endParaRPr lang="en-US"/>
          </a:p>
        </p:txBody>
      </p:sp>
      <p:sp>
        <p:nvSpPr>
          <p:cNvPr id="5" name="Slide Number Placeholder 4"/>
          <p:cNvSpPr>
            <a:spLocks noGrp="1"/>
          </p:cNvSpPr>
          <p:nvPr>
            <p:ph type="sldNum" sz="quarter" idx="12"/>
          </p:nvPr>
        </p:nvSpPr>
        <p:spPr/>
        <p:txBody>
          <a:bodyPr/>
          <a:lstStyle/>
          <a:p>
            <a:pPr>
              <a:defRPr/>
            </a:pPr>
            <a:fld id="{D41F7502-13A9-4611-8E2A-80A9E69B6369}" type="slidenum">
              <a:rPr lang="en-US" smtClean="0"/>
              <a:pPr>
                <a:defRPr/>
              </a:pPr>
              <a:t>13</a:t>
            </a:fld>
            <a:endParaRPr lang="en-US"/>
          </a:p>
        </p:txBody>
      </p:sp>
      <p:sp>
        <p:nvSpPr>
          <p:cNvPr id="3" name="Content Placeholder 2"/>
          <p:cNvSpPr>
            <a:spLocks noGrp="1"/>
          </p:cNvSpPr>
          <p:nvPr>
            <p:ph idx="1"/>
          </p:nvPr>
        </p:nvSpPr>
        <p:spPr>
          <a:xfrm>
            <a:off x="1371600" y="1828800"/>
            <a:ext cx="6934200" cy="4525963"/>
          </a:xfrm>
        </p:spPr>
        <p:txBody>
          <a:bodyPr/>
          <a:lstStyle/>
          <a:p>
            <a:r>
              <a:rPr lang="en-US" b="1" dirty="0"/>
              <a:t>ESTEEMED REVIEWERS</a:t>
            </a:r>
          </a:p>
          <a:p>
            <a:pPr lvl="1"/>
            <a:r>
              <a:rPr lang="en-US" dirty="0"/>
              <a:t>Sharon Walsh (ECTA)</a:t>
            </a:r>
          </a:p>
          <a:p>
            <a:pPr lvl="1"/>
            <a:r>
              <a:rPr lang="en-US" dirty="0"/>
              <a:t>Ed </a:t>
            </a:r>
            <a:r>
              <a:rPr lang="en-US" dirty="0" smtClean="0"/>
              <a:t>Feinberg (Senior Consultant)</a:t>
            </a:r>
            <a:endParaRPr lang="en-US" dirty="0"/>
          </a:p>
          <a:p>
            <a:pPr lvl="1"/>
            <a:r>
              <a:rPr lang="en-US" dirty="0" smtClean="0"/>
              <a:t>Miriam </a:t>
            </a:r>
            <a:r>
              <a:rPr lang="en-US" dirty="0"/>
              <a:t>Alizo (SPAN</a:t>
            </a:r>
            <a:r>
              <a:rPr lang="en-US" dirty="0" smtClean="0"/>
              <a:t>)</a:t>
            </a:r>
          </a:p>
          <a:p>
            <a:pPr lvl="1"/>
            <a:r>
              <a:rPr lang="en-US" dirty="0" smtClean="0"/>
              <a:t>Judy Swett, Gretchen Godfrey (PACER)</a:t>
            </a:r>
            <a:endParaRPr lang="en-US" dirty="0"/>
          </a:p>
          <a:p>
            <a:pPr lvl="1"/>
            <a:r>
              <a:rPr lang="en-US" dirty="0" smtClean="0"/>
              <a:t>Hodan </a:t>
            </a:r>
            <a:r>
              <a:rPr lang="en-US" dirty="0"/>
              <a:t>Farah </a:t>
            </a:r>
            <a:r>
              <a:rPr lang="en-US" dirty="0" smtClean="0"/>
              <a:t>Mohamed (Open Doors for Multicultural Families)</a:t>
            </a:r>
          </a:p>
          <a:p>
            <a:pPr lvl="1"/>
            <a:r>
              <a:rPr lang="en-US" dirty="0" smtClean="0"/>
              <a:t>Luz Hernandez (Philadelphia HUNE, Inc.)</a:t>
            </a:r>
          </a:p>
          <a:p>
            <a:pPr lvl="1"/>
            <a:r>
              <a:rPr lang="en-US" dirty="0"/>
              <a:t>Larry Ringer (Senior Consultant)</a:t>
            </a:r>
          </a:p>
          <a:p>
            <a:pPr lvl="1"/>
            <a:endParaRPr lang="en-US" dirty="0"/>
          </a:p>
          <a:p>
            <a:endParaRPr lang="en-US" dirty="0"/>
          </a:p>
        </p:txBody>
      </p:sp>
      <p:sp>
        <p:nvSpPr>
          <p:cNvPr id="8" name="Title 1"/>
          <p:cNvSpPr>
            <a:spLocks noGrp="1"/>
          </p:cNvSpPr>
          <p:nvPr>
            <p:ph type="title"/>
          </p:nvPr>
        </p:nvSpPr>
        <p:spPr>
          <a:xfrm>
            <a:off x="838200" y="554603"/>
            <a:ext cx="6957834" cy="1143000"/>
          </a:xfrm>
        </p:spPr>
        <p:txBody>
          <a:bodyPr/>
          <a:lstStyle/>
          <a:p>
            <a:r>
              <a:rPr lang="en-US" b="1" dirty="0" smtClean="0">
                <a:effectLst>
                  <a:outerShdw blurRad="38100" dist="38100" dir="2700000" algn="tl">
                    <a:srgbClr val="000000">
                      <a:alpha val="43137"/>
                    </a:srgbClr>
                  </a:outerShdw>
                </a:effectLst>
              </a:rPr>
              <a:t>Review and Revise Process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5909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14</a:t>
            </a:fld>
            <a:endParaRPr lang="en-US"/>
          </a:p>
        </p:txBody>
      </p:sp>
      <p:pic>
        <p:nvPicPr>
          <p:cNvPr id="1029" name="Picture 5" descr="Part B - Part C Procedures Guide picture" title="Part B - Part C Procedures Guid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4787">
            <a:off x="6000179" y="2094080"/>
            <a:ext cx="2465697" cy="36051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4" descr="Part C - Part C Procedures Guide picture" title="Part C - Part C Procedures Guide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7992">
            <a:off x="4387727" y="1624509"/>
            <a:ext cx="2434137" cy="36194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descr="Part C WSC Guide picture" title="Part C WSC Guide 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58927">
            <a:off x="2489351" y="1609359"/>
            <a:ext cx="2442864" cy="3619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descr="Part C Mediation Guide picture" title="Part C Mediation Guide pic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91701">
            <a:off x="665458" y="2113994"/>
            <a:ext cx="2424829" cy="3619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838200" y="381000"/>
            <a:ext cx="6957834" cy="792162"/>
          </a:xfrm>
        </p:spPr>
        <p:txBody>
          <a:bodyPr/>
          <a:lstStyle/>
          <a:p>
            <a:r>
              <a:rPr lang="en-US" b="1" dirty="0" smtClean="0">
                <a:effectLst>
                  <a:outerShdw blurRad="38100" dist="38100" dir="2700000" algn="tl">
                    <a:srgbClr val="000000">
                      <a:alpha val="43137"/>
                    </a:srgbClr>
                  </a:outerShdw>
                </a:effectLst>
              </a:rPr>
              <a:t>Part C Family Guides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345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15</a:t>
            </a:fld>
            <a:endParaRPr lang="en-US"/>
          </a:p>
        </p:txBody>
      </p:sp>
      <p:sp>
        <p:nvSpPr>
          <p:cNvPr id="4" name="TextBox 3"/>
          <p:cNvSpPr txBox="1"/>
          <p:nvPr/>
        </p:nvSpPr>
        <p:spPr>
          <a:xfrm>
            <a:off x="1676400" y="2743199"/>
            <a:ext cx="5943600" cy="3416320"/>
          </a:xfrm>
          <a:prstGeom prst="rect">
            <a:avLst/>
          </a:prstGeom>
          <a:noFill/>
        </p:spPr>
        <p:txBody>
          <a:bodyPr wrap="square" rtlCol="0">
            <a:spAutoFit/>
          </a:bodyPr>
          <a:lstStyle/>
          <a:p>
            <a:r>
              <a:rPr lang="en-US" sz="2400" dirty="0" smtClean="0">
                <a:latin typeface="+mn-lt"/>
              </a:rPr>
              <a:t>CADRE aimed to present the dispute resolution options factually and directly, while simultaneously encouraging the building of collaborative relationships.</a:t>
            </a:r>
          </a:p>
          <a:p>
            <a:endParaRPr lang="en-US" sz="2400" dirty="0">
              <a:latin typeface="+mn-lt"/>
            </a:endParaRPr>
          </a:p>
          <a:p>
            <a:r>
              <a:rPr lang="en-US" sz="2400" dirty="0" smtClean="0">
                <a:latin typeface="+mn-lt"/>
              </a:rPr>
              <a:t>Sharing information allows families to make informed decisions so they can participate fully in resolving concerns about their children.</a:t>
            </a:r>
            <a:endParaRPr lang="en-US" sz="2400" dirty="0">
              <a:latin typeface="+mn-lt"/>
            </a:endParaRPr>
          </a:p>
        </p:txBody>
      </p:sp>
      <p:sp>
        <p:nvSpPr>
          <p:cNvPr id="2" name="Title 1"/>
          <p:cNvSpPr>
            <a:spLocks noGrp="1"/>
          </p:cNvSpPr>
          <p:nvPr>
            <p:ph type="title"/>
          </p:nvPr>
        </p:nvSpPr>
        <p:spPr>
          <a:xfrm>
            <a:off x="961950" y="1219200"/>
            <a:ext cx="6957834" cy="792162"/>
          </a:xfrm>
        </p:spPr>
        <p:txBody>
          <a:bodyPr/>
          <a:lstStyle/>
          <a:p>
            <a:r>
              <a:rPr lang="en-US" b="1" dirty="0" smtClean="0">
                <a:effectLst>
                  <a:outerShdw blurRad="38100" dist="38100" dir="2700000" algn="tl">
                    <a:srgbClr val="000000">
                      <a:alpha val="43137"/>
                    </a:srgbClr>
                  </a:outerShdw>
                </a:effectLst>
              </a:rPr>
              <a:t>Encourages Collaboration and Relationship Building</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1610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16</a:t>
            </a:fld>
            <a:endParaRPr lang="en-US"/>
          </a:p>
        </p:txBody>
      </p:sp>
      <p:pic>
        <p:nvPicPr>
          <p:cNvPr id="20" name="Picture 2" descr="exerpt from Part C Mediation guide" title="Ways to Prepare for Medi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640" y="5521047"/>
            <a:ext cx="39052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386269" y="5521047"/>
            <a:ext cx="3657600" cy="400110"/>
          </a:xfrm>
          <a:prstGeom prst="rect">
            <a:avLst/>
          </a:prstGeom>
          <a:noFill/>
        </p:spPr>
        <p:txBody>
          <a:bodyPr wrap="square" rtlCol="0">
            <a:spAutoFit/>
          </a:bodyPr>
          <a:lstStyle/>
          <a:p>
            <a:r>
              <a:rPr lang="en-US" sz="2000" b="1" dirty="0" smtClean="0">
                <a:latin typeface="+mn-lt"/>
              </a:rPr>
              <a:t>Preparation Strategies</a:t>
            </a:r>
            <a:endParaRPr lang="en-US" sz="2000" b="1" dirty="0">
              <a:latin typeface="+mn-lt"/>
            </a:endParaRPr>
          </a:p>
        </p:txBody>
      </p:sp>
      <p:pic>
        <p:nvPicPr>
          <p:cNvPr id="2053" name="Picture 5" descr="exerpt from Part C Mediation guide" title="Mediation FAQ"/>
          <p:cNvPicPr>
            <a:picLocks noChangeAspect="1" noChangeArrowheads="1"/>
          </p:cNvPicPr>
          <p:nvPr/>
        </p:nvPicPr>
        <p:blipFill rotWithShape="1">
          <a:blip r:embed="rId5">
            <a:extLst>
              <a:ext uri="{28A0092B-C50C-407E-A947-70E740481C1C}">
                <a14:useLocalDpi xmlns:a14="http://schemas.microsoft.com/office/drawing/2010/main" val="0"/>
              </a:ext>
            </a:extLst>
          </a:blip>
          <a:srcRect b="32987"/>
          <a:stretch/>
        </p:blipFill>
        <p:spPr bwMode="auto">
          <a:xfrm>
            <a:off x="4445928" y="4359347"/>
            <a:ext cx="3876675" cy="116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364265" y="4267200"/>
            <a:ext cx="2728531" cy="707886"/>
          </a:xfrm>
          <a:prstGeom prst="rect">
            <a:avLst/>
          </a:prstGeom>
          <a:noFill/>
        </p:spPr>
        <p:txBody>
          <a:bodyPr wrap="square" rtlCol="0">
            <a:spAutoFit/>
          </a:bodyPr>
          <a:lstStyle/>
          <a:p>
            <a:r>
              <a:rPr lang="en-US" sz="2000" b="1" dirty="0">
                <a:latin typeface="+mn-lt"/>
              </a:rPr>
              <a:t>Frequently Asked Questions</a:t>
            </a:r>
          </a:p>
        </p:txBody>
      </p:sp>
      <p:pic>
        <p:nvPicPr>
          <p:cNvPr id="2052" name="Picture 4" descr="exerpt from Part C Mediation guide" title="Considerations About Medi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5453" y="3292547"/>
            <a:ext cx="38671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364265" y="3321473"/>
            <a:ext cx="2743200" cy="400110"/>
          </a:xfrm>
          <a:prstGeom prst="rect">
            <a:avLst/>
          </a:prstGeom>
          <a:noFill/>
        </p:spPr>
        <p:txBody>
          <a:bodyPr wrap="square" rtlCol="0">
            <a:spAutoFit/>
          </a:bodyPr>
          <a:lstStyle/>
          <a:p>
            <a:r>
              <a:rPr lang="en-US" sz="2000" b="1" dirty="0">
                <a:latin typeface="+mn-lt"/>
              </a:rPr>
              <a:t>Considerations</a:t>
            </a:r>
          </a:p>
        </p:txBody>
      </p:sp>
      <p:pic>
        <p:nvPicPr>
          <p:cNvPr id="2051" name="Picture 3" descr="exerpt from Part C Mediation guide" title="Benefits od Medi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5453" y="2338120"/>
            <a:ext cx="39052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1378934" y="2338120"/>
            <a:ext cx="2728531" cy="400110"/>
          </a:xfrm>
          <a:prstGeom prst="rect">
            <a:avLst/>
          </a:prstGeom>
          <a:noFill/>
        </p:spPr>
        <p:txBody>
          <a:bodyPr wrap="square" rtlCol="0">
            <a:spAutoFit/>
          </a:bodyPr>
          <a:lstStyle/>
          <a:p>
            <a:r>
              <a:rPr lang="en-US" sz="2000" b="1" dirty="0">
                <a:latin typeface="+mn-lt"/>
              </a:rPr>
              <a:t>Benefits</a:t>
            </a:r>
          </a:p>
        </p:txBody>
      </p:sp>
      <p:pic>
        <p:nvPicPr>
          <p:cNvPr id="2050" name="Picture 2" descr="exerpt from Part C Mediation guide" title="What is Medi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0215" y="1295400"/>
            <a:ext cx="38862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6330" y="1336684"/>
            <a:ext cx="2357470" cy="400110"/>
          </a:xfrm>
          <a:prstGeom prst="rect">
            <a:avLst/>
          </a:prstGeom>
          <a:noFill/>
        </p:spPr>
        <p:txBody>
          <a:bodyPr wrap="square" rtlCol="0">
            <a:spAutoFit/>
          </a:bodyPr>
          <a:lstStyle/>
          <a:p>
            <a:r>
              <a:rPr lang="en-US" sz="2000" b="1" dirty="0" smtClean="0">
                <a:latin typeface="+mn-lt"/>
              </a:rPr>
              <a:t>Definitions</a:t>
            </a:r>
            <a:endParaRPr lang="en-US" sz="2000" b="1" dirty="0">
              <a:latin typeface="+mn-lt"/>
            </a:endParaRPr>
          </a:p>
        </p:txBody>
      </p:sp>
      <p:sp>
        <p:nvSpPr>
          <p:cNvPr id="2" name="Title 1"/>
          <p:cNvSpPr>
            <a:spLocks noGrp="1"/>
          </p:cNvSpPr>
          <p:nvPr>
            <p:ph type="title"/>
          </p:nvPr>
        </p:nvSpPr>
        <p:spPr>
          <a:xfrm>
            <a:off x="1143000" y="274638"/>
            <a:ext cx="6248400" cy="792162"/>
          </a:xfrm>
        </p:spPr>
        <p:txBody>
          <a:bodyPr/>
          <a:lstStyle/>
          <a:p>
            <a:r>
              <a:rPr lang="en-US" b="1" dirty="0" smtClean="0">
                <a:effectLst>
                  <a:outerShdw blurRad="38100" dist="38100" dir="2700000" algn="tl">
                    <a:srgbClr val="000000">
                      <a:alpha val="43137"/>
                    </a:srgbClr>
                  </a:outerShdw>
                </a:effectLst>
              </a:rPr>
              <a:t>Features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2681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76200"/>
            <a:ext cx="1818769" cy="84841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17</a:t>
            </a:fld>
            <a:endParaRPr lang="en-US"/>
          </a:p>
        </p:txBody>
      </p:sp>
      <p:pic>
        <p:nvPicPr>
          <p:cNvPr id="5" name="Picture 4" descr="exerpt from Part C Mediation guide" title="Questions about the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985" y="2133600"/>
            <a:ext cx="3962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789844" y="1639132"/>
            <a:ext cx="2753956" cy="400110"/>
          </a:xfrm>
          <a:prstGeom prst="rect">
            <a:avLst/>
          </a:prstGeom>
          <a:solidFill>
            <a:schemeClr val="accent3">
              <a:lumMod val="20000"/>
              <a:lumOff val="80000"/>
            </a:schemeClr>
          </a:solidFill>
        </p:spPr>
        <p:txBody>
          <a:bodyPr wrap="square" rtlCol="0">
            <a:spAutoFit/>
          </a:bodyPr>
          <a:lstStyle/>
          <a:p>
            <a:r>
              <a:rPr lang="en-US" sz="2000" b="1" dirty="0" smtClean="0"/>
              <a:t>On the website:</a:t>
            </a:r>
            <a:endParaRPr lang="en-US" dirty="0"/>
          </a:p>
        </p:txBody>
      </p:sp>
      <p:pic>
        <p:nvPicPr>
          <p:cNvPr id="1026" name="Picture 2" descr="exerpt from Part C Mediation guide" title="Sources of Important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075329"/>
            <a:ext cx="3236436" cy="45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7200" y="1616009"/>
            <a:ext cx="2019300" cy="400110"/>
          </a:xfrm>
          <a:prstGeom prst="rect">
            <a:avLst/>
          </a:prstGeom>
          <a:solidFill>
            <a:schemeClr val="accent3">
              <a:lumMod val="20000"/>
              <a:lumOff val="80000"/>
            </a:schemeClr>
          </a:solidFill>
        </p:spPr>
        <p:txBody>
          <a:bodyPr wrap="square" rtlCol="0">
            <a:spAutoFit/>
          </a:bodyPr>
          <a:lstStyle/>
          <a:p>
            <a:r>
              <a:rPr lang="en-US" sz="2000" b="1" dirty="0" smtClean="0"/>
              <a:t>In each guide:</a:t>
            </a:r>
            <a:endParaRPr lang="en-US" dirty="0"/>
          </a:p>
        </p:txBody>
      </p:sp>
      <p:sp>
        <p:nvSpPr>
          <p:cNvPr id="2" name="Title 1"/>
          <p:cNvSpPr>
            <a:spLocks noGrp="1"/>
          </p:cNvSpPr>
          <p:nvPr>
            <p:ph type="title"/>
          </p:nvPr>
        </p:nvSpPr>
        <p:spPr>
          <a:xfrm>
            <a:off x="1048870" y="500408"/>
            <a:ext cx="6957834" cy="792162"/>
          </a:xfrm>
        </p:spPr>
        <p:txBody>
          <a:bodyPr/>
          <a:lstStyle/>
          <a:p>
            <a:r>
              <a:rPr lang="en-US" b="1" dirty="0" smtClean="0">
                <a:effectLst>
                  <a:outerShdw blurRad="38100" dist="38100" dir="2700000" algn="tl">
                    <a:srgbClr val="000000">
                      <a:alpha val="43137"/>
                    </a:srgbClr>
                  </a:outerShdw>
                </a:effectLst>
              </a:rPr>
              <a:t>Where to Find</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More Information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2340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September 10, 2018</a:t>
            </a:r>
            <a:endParaRPr lang="en-US"/>
          </a:p>
        </p:txBody>
      </p:sp>
      <p:sp>
        <p:nvSpPr>
          <p:cNvPr id="5" name="Slide Number Placeholder 4"/>
          <p:cNvSpPr>
            <a:spLocks noGrp="1"/>
          </p:cNvSpPr>
          <p:nvPr>
            <p:ph type="sldNum" sz="quarter" idx="12"/>
          </p:nvPr>
        </p:nvSpPr>
        <p:spPr/>
        <p:txBody>
          <a:bodyPr/>
          <a:lstStyle/>
          <a:p>
            <a:pPr>
              <a:defRPr/>
            </a:pPr>
            <a:fld id="{D41F7502-13A9-4611-8E2A-80A9E69B6369}" type="slidenum">
              <a:rPr lang="en-US" smtClean="0"/>
              <a:pPr>
                <a:defRPr/>
              </a:pPr>
              <a:t>18</a:t>
            </a:fld>
            <a:endParaRPr lang="en-US"/>
          </a:p>
        </p:txBody>
      </p:sp>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07343"/>
            <a:ext cx="2047369" cy="95505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descr="oval surrounding CADRe website link&#10;" hidden="1" title="oval"/>
          <p:cNvSpPr/>
          <p:nvPr/>
        </p:nvSpPr>
        <p:spPr>
          <a:xfrm>
            <a:off x="1371600" y="1371600"/>
            <a:ext cx="60960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3074" name="Picture 2" descr="Screenshot of the IDEA Part C Guides Webpage" title="IDEA Part C Guides Web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65" y="1816387"/>
            <a:ext cx="8153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13969" y="1524000"/>
            <a:ext cx="7543800" cy="584775"/>
          </a:xfrm>
          <a:prstGeom prst="rect">
            <a:avLst/>
          </a:prstGeom>
          <a:noFill/>
        </p:spPr>
        <p:txBody>
          <a:bodyPr wrap="square" rtlCol="0">
            <a:spAutoFit/>
          </a:bodyPr>
          <a:lstStyle/>
          <a:p>
            <a:r>
              <a:rPr lang="en-US" sz="1400" i="1" dirty="0" smtClean="0">
                <a:hlinkClick r:id="rId5"/>
              </a:rPr>
              <a:t>Link: www.cadreworks.org/resources/idea-early-intervention-family-guides</a:t>
            </a:r>
            <a:endParaRPr lang="en-US" sz="1400" i="1" dirty="0" smtClean="0"/>
          </a:p>
          <a:p>
            <a:endParaRPr lang="en-US" dirty="0"/>
          </a:p>
        </p:txBody>
      </p:sp>
      <p:sp>
        <p:nvSpPr>
          <p:cNvPr id="2" name="Title 1"/>
          <p:cNvSpPr>
            <a:spLocks noGrp="1"/>
          </p:cNvSpPr>
          <p:nvPr>
            <p:ph type="title"/>
          </p:nvPr>
        </p:nvSpPr>
        <p:spPr>
          <a:xfrm>
            <a:off x="1295400" y="228600"/>
            <a:ext cx="6096000" cy="1143000"/>
          </a:xfrm>
        </p:spPr>
        <p:txBody>
          <a:bodyPr/>
          <a:lstStyle/>
          <a:p>
            <a:r>
              <a:rPr lang="en-US" sz="4000" b="1" dirty="0" smtClean="0">
                <a:effectLst>
                  <a:outerShdw blurRad="38100" dist="38100" dir="2700000" algn="tl">
                    <a:srgbClr val="000000">
                      <a:alpha val="43137"/>
                    </a:srgbClr>
                  </a:outerShdw>
                </a:effectLst>
              </a:rPr>
              <a:t>IDEA Early Intervention Guides Web Resources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6180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September 10, 2018</a:t>
            </a:r>
            <a:endParaRPr lang="en-US"/>
          </a:p>
        </p:txBody>
      </p:sp>
      <p:sp>
        <p:nvSpPr>
          <p:cNvPr id="5" name="Slide Number Placeholder 4"/>
          <p:cNvSpPr>
            <a:spLocks noGrp="1"/>
          </p:cNvSpPr>
          <p:nvPr>
            <p:ph type="sldNum" sz="quarter" idx="12"/>
          </p:nvPr>
        </p:nvSpPr>
        <p:spPr/>
        <p:txBody>
          <a:bodyPr/>
          <a:lstStyle/>
          <a:p>
            <a:pPr>
              <a:defRPr/>
            </a:pPr>
            <a:fld id="{D41F7502-13A9-4611-8E2A-80A9E69B6369}" type="slidenum">
              <a:rPr lang="en-US" smtClean="0"/>
              <a:pPr>
                <a:defRPr/>
              </a:pPr>
              <a:t>19</a:t>
            </a:fld>
            <a:endParaRPr lang="en-US"/>
          </a:p>
        </p:txBody>
      </p:sp>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07343"/>
            <a:ext cx="2047369" cy="9550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05400" y="2118639"/>
            <a:ext cx="3429000" cy="4308872"/>
          </a:xfrm>
          <a:prstGeom prst="rect">
            <a:avLst/>
          </a:prstGeom>
          <a:noFill/>
        </p:spPr>
        <p:txBody>
          <a:bodyPr wrap="square" rtlCol="0">
            <a:spAutoFit/>
          </a:bodyPr>
          <a:lstStyle/>
          <a:p>
            <a:r>
              <a:rPr lang="en-US" sz="2000" b="1" dirty="0" smtClean="0">
                <a:latin typeface="+mn-lt"/>
              </a:rPr>
              <a:t>Commonly Used Terms:</a:t>
            </a:r>
          </a:p>
          <a:p>
            <a:endParaRPr lang="en-US" sz="2000" dirty="0">
              <a:latin typeface="+mn-lt"/>
            </a:endParaRPr>
          </a:p>
          <a:p>
            <a:pPr marL="285750" indent="-285750">
              <a:buFont typeface="Arial" panose="020B0604020202020204" pitchFamily="34" charset="0"/>
              <a:buChar char="•"/>
            </a:pPr>
            <a:r>
              <a:rPr lang="en-US" i="1" dirty="0" smtClean="0">
                <a:latin typeface="+mn-lt"/>
              </a:rPr>
              <a:t>Early Intervention Services </a:t>
            </a:r>
          </a:p>
          <a:p>
            <a:pPr marL="285750" indent="-285750">
              <a:buFont typeface="Arial" panose="020B0604020202020204" pitchFamily="34" charset="0"/>
              <a:buChar char="•"/>
            </a:pPr>
            <a:r>
              <a:rPr lang="en-US" i="1" dirty="0" smtClean="0">
                <a:latin typeface="+mn-lt"/>
              </a:rPr>
              <a:t>Individualized Family Service Plan </a:t>
            </a:r>
          </a:p>
          <a:p>
            <a:pPr marL="285750" indent="-285750">
              <a:buFont typeface="Arial" panose="020B0604020202020204" pitchFamily="34" charset="0"/>
              <a:buChar char="•"/>
            </a:pPr>
            <a:r>
              <a:rPr lang="en-US" i="1" dirty="0" smtClean="0">
                <a:latin typeface="+mn-lt"/>
              </a:rPr>
              <a:t>IFSP Team</a:t>
            </a:r>
          </a:p>
          <a:p>
            <a:pPr marL="285750" indent="-285750">
              <a:buFont typeface="Arial" panose="020B0604020202020204" pitchFamily="34" charset="0"/>
              <a:buChar char="•"/>
            </a:pPr>
            <a:r>
              <a:rPr lang="en-US" i="1" dirty="0" smtClean="0">
                <a:latin typeface="+mn-lt"/>
              </a:rPr>
              <a:t>Individuals with Disabilities Education Act IDEA Part B</a:t>
            </a:r>
          </a:p>
          <a:p>
            <a:pPr marL="285750" indent="-285750">
              <a:buFont typeface="Arial" panose="020B0604020202020204" pitchFamily="34" charset="0"/>
              <a:buChar char="•"/>
            </a:pPr>
            <a:r>
              <a:rPr lang="en-US" i="1" dirty="0" smtClean="0">
                <a:latin typeface="+mn-lt"/>
              </a:rPr>
              <a:t>IDEA Part C</a:t>
            </a:r>
          </a:p>
          <a:p>
            <a:pPr marL="285750" indent="-285750">
              <a:buFont typeface="Arial" panose="020B0604020202020204" pitchFamily="34" charset="0"/>
              <a:buChar char="•"/>
            </a:pPr>
            <a:r>
              <a:rPr lang="en-US" i="1" dirty="0" smtClean="0">
                <a:latin typeface="+mn-lt"/>
              </a:rPr>
              <a:t>Lead Agency (LA)</a:t>
            </a:r>
          </a:p>
          <a:p>
            <a:pPr marL="285750" indent="-285750">
              <a:buFont typeface="Arial" panose="020B0604020202020204" pitchFamily="34" charset="0"/>
              <a:buChar char="•"/>
            </a:pPr>
            <a:r>
              <a:rPr lang="en-US" i="1" dirty="0" smtClean="0">
                <a:latin typeface="+mn-lt"/>
              </a:rPr>
              <a:t>Parent</a:t>
            </a:r>
          </a:p>
          <a:p>
            <a:pPr marL="285750" indent="-285750">
              <a:buFont typeface="Arial" panose="020B0604020202020204" pitchFamily="34" charset="0"/>
              <a:buChar char="•"/>
            </a:pPr>
            <a:r>
              <a:rPr lang="en-US" i="1" dirty="0" smtClean="0">
                <a:latin typeface="+mn-lt"/>
              </a:rPr>
              <a:t>Parent Center</a:t>
            </a:r>
          </a:p>
          <a:p>
            <a:pPr marL="285750" indent="-285750">
              <a:buFont typeface="Arial" panose="020B0604020202020204" pitchFamily="34" charset="0"/>
              <a:buChar char="•"/>
            </a:pPr>
            <a:r>
              <a:rPr lang="en-US" i="1" dirty="0" smtClean="0">
                <a:latin typeface="+mn-lt"/>
              </a:rPr>
              <a:t>Public Agency</a:t>
            </a:r>
          </a:p>
          <a:p>
            <a:pPr marL="285750" indent="-285750">
              <a:buFont typeface="Arial" panose="020B0604020202020204" pitchFamily="34" charset="0"/>
              <a:buChar char="•"/>
            </a:pPr>
            <a:r>
              <a:rPr lang="en-US" i="1" dirty="0" smtClean="0">
                <a:latin typeface="+mn-lt"/>
              </a:rPr>
              <a:t>Service Coordinator</a:t>
            </a:r>
          </a:p>
          <a:p>
            <a:pPr marL="285750" indent="-285750">
              <a:buFont typeface="Arial" panose="020B0604020202020204" pitchFamily="34" charset="0"/>
              <a:buChar char="•"/>
            </a:pPr>
            <a:r>
              <a:rPr lang="en-US" i="1" dirty="0" smtClean="0">
                <a:latin typeface="+mn-lt"/>
              </a:rPr>
              <a:t>State Educational Agency (SEA</a:t>
            </a:r>
            <a:r>
              <a:rPr lang="en-US" i="1" dirty="0" smtClean="0">
                <a:latin typeface="+mn-lt"/>
              </a:rPr>
              <a:t>)</a:t>
            </a:r>
            <a:endParaRPr lang="en-US" i="1" dirty="0" smtClean="0">
              <a:latin typeface="+mn-lt"/>
            </a:endParaRPr>
          </a:p>
        </p:txBody>
      </p:sp>
      <p:sp>
        <p:nvSpPr>
          <p:cNvPr id="9" name="Right Arrow 8" descr="Arrow pointing from picture of Commonly Used Terms webpage navigation pane to list of commonly used terms" title="Arrow"/>
          <p:cNvSpPr/>
          <p:nvPr/>
        </p:nvSpPr>
        <p:spPr>
          <a:xfrm>
            <a:off x="3980947" y="3997646"/>
            <a:ext cx="840855" cy="609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creenshot of Commonly Used Terms navagation pane" title="Commonly Used Ter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14" y="2118639"/>
            <a:ext cx="3810000" cy="432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descr="oval circling the commonly used terms on the navigation pane" title="oval"/>
          <p:cNvSpPr/>
          <p:nvPr/>
        </p:nvSpPr>
        <p:spPr>
          <a:xfrm>
            <a:off x="385482" y="3997646"/>
            <a:ext cx="2590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00200" y="1826251"/>
            <a:ext cx="7543800" cy="584775"/>
          </a:xfrm>
          <a:prstGeom prst="rect">
            <a:avLst/>
          </a:prstGeom>
          <a:noFill/>
        </p:spPr>
        <p:txBody>
          <a:bodyPr wrap="square" rtlCol="0">
            <a:spAutoFit/>
          </a:bodyPr>
          <a:lstStyle/>
          <a:p>
            <a:r>
              <a:rPr lang="en-US" sz="1400" i="1" dirty="0" smtClean="0">
                <a:hlinkClick r:id="rId5"/>
              </a:rPr>
              <a:t>Link: www.cadreworks.org/resources/idea-early-intervention-family-guides</a:t>
            </a:r>
            <a:endParaRPr lang="en-US" sz="1400" i="1" dirty="0" smtClean="0"/>
          </a:p>
          <a:p>
            <a:endParaRPr lang="en-US" dirty="0"/>
          </a:p>
        </p:txBody>
      </p:sp>
      <p:sp>
        <p:nvSpPr>
          <p:cNvPr id="2" name="Title 1"/>
          <p:cNvSpPr>
            <a:spLocks noGrp="1"/>
          </p:cNvSpPr>
          <p:nvPr>
            <p:ph type="title"/>
          </p:nvPr>
        </p:nvSpPr>
        <p:spPr>
          <a:xfrm>
            <a:off x="1353375" y="304800"/>
            <a:ext cx="6096000" cy="1143000"/>
          </a:xfrm>
        </p:spPr>
        <p:txBody>
          <a:bodyPr/>
          <a:lstStyle/>
          <a:p>
            <a:r>
              <a:rPr lang="en-US" sz="4000" b="1" dirty="0" smtClean="0">
                <a:effectLst>
                  <a:outerShdw blurRad="38100" dist="38100" dir="2700000" algn="tl">
                    <a:srgbClr val="000000">
                      <a:alpha val="43137"/>
                    </a:srgbClr>
                  </a:outerShdw>
                </a:effectLst>
              </a:rPr>
              <a:t>IDEA Early Intervention Guides Web </a:t>
            </a:r>
            <a:r>
              <a:rPr lang="en-US" sz="4000" b="1" dirty="0" smtClean="0">
                <a:effectLst>
                  <a:outerShdw blurRad="38100" dist="38100" dir="2700000" algn="tl">
                    <a:srgbClr val="000000">
                      <a:alpha val="43137"/>
                    </a:srgbClr>
                  </a:outerShdw>
                </a:effectLst>
              </a:rPr>
              <a:t>Resources: </a:t>
            </a:r>
            <a:r>
              <a:rPr lang="en-US" sz="3200" b="1" dirty="0" smtClean="0">
                <a:effectLst>
                  <a:outerShdw blurRad="38100" dist="38100" dir="2700000" algn="tl">
                    <a:srgbClr val="000000">
                      <a:alpha val="43137"/>
                    </a:srgbClr>
                  </a:outerShdw>
                </a:effectLst>
              </a:rPr>
              <a:t>Commonly Used Terms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2621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September 10, 2018</a:t>
            </a:r>
            <a:endParaRPr lang="en-US"/>
          </a:p>
        </p:txBody>
      </p:sp>
      <p:sp>
        <p:nvSpPr>
          <p:cNvPr id="8" name="Slide Number Placeholder 7"/>
          <p:cNvSpPr>
            <a:spLocks noGrp="1"/>
          </p:cNvSpPr>
          <p:nvPr>
            <p:ph type="sldNum" sz="quarter" idx="12"/>
          </p:nvPr>
        </p:nvSpPr>
        <p:spPr/>
        <p:txBody>
          <a:bodyPr/>
          <a:lstStyle/>
          <a:p>
            <a:fld id="{D41F7502-13A9-4611-8E2A-80A9E69B6369}" type="slidenum">
              <a:rPr lang="en-US" smtClean="0"/>
              <a:pPr/>
              <a:t>2</a:t>
            </a:fld>
            <a:endParaRPr lang="en-US"/>
          </a:p>
        </p:txBody>
      </p:sp>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76200"/>
            <a:ext cx="1894969" cy="8839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133600"/>
            <a:ext cx="8229600" cy="4191000"/>
          </a:xfrm>
        </p:spPr>
        <p:txBody>
          <a:bodyPr/>
          <a:lstStyle/>
          <a:p>
            <a:r>
              <a:rPr lang="en-US" dirty="0" smtClean="0"/>
              <a:t>Melanie Reese, Ph.D.  </a:t>
            </a:r>
          </a:p>
          <a:p>
            <a:r>
              <a:rPr lang="en-US" dirty="0" smtClean="0"/>
              <a:t>Center for Appropriate Dispute Resolution </a:t>
            </a:r>
          </a:p>
          <a:p>
            <a:r>
              <a:rPr lang="en-US" dirty="0" smtClean="0"/>
              <a:t>in Special Education (CADRE)</a:t>
            </a:r>
          </a:p>
          <a:p>
            <a:r>
              <a:rPr lang="en-US" dirty="0" smtClean="0"/>
              <a:t>Myriam </a:t>
            </a:r>
            <a:r>
              <a:rPr lang="en-US" dirty="0" err="1" smtClean="0"/>
              <a:t>Alizo</a:t>
            </a:r>
            <a:r>
              <a:rPr lang="en-US" dirty="0" smtClean="0"/>
              <a:t> </a:t>
            </a:r>
          </a:p>
          <a:p>
            <a:r>
              <a:rPr lang="en-US" dirty="0" smtClean="0"/>
              <a:t>Center for Parent Information &amp; Resources (CPIR)</a:t>
            </a:r>
          </a:p>
          <a:p>
            <a:r>
              <a:rPr lang="en-US" dirty="0" smtClean="0"/>
              <a:t>Statewide Parent Advocacy Network  (SPAN)</a:t>
            </a:r>
            <a:endParaRPr lang="en-US" dirty="0"/>
          </a:p>
        </p:txBody>
      </p:sp>
      <p:sp>
        <p:nvSpPr>
          <p:cNvPr id="10" name="Title 9"/>
          <p:cNvSpPr>
            <a:spLocks noGrp="1"/>
          </p:cNvSpPr>
          <p:nvPr>
            <p:ph type="title"/>
          </p:nvPr>
        </p:nvSpPr>
        <p:spPr>
          <a:xfrm>
            <a:off x="1828800" y="228600"/>
            <a:ext cx="5181600" cy="1981200"/>
          </a:xfrm>
        </p:spPr>
        <p:txBody>
          <a:bodyPr/>
          <a:lstStyle/>
          <a:p>
            <a:r>
              <a:rPr lang="en-US" sz="3600" b="1" i="1" dirty="0">
                <a:effectLst>
                  <a:outerShdw blurRad="38100" dist="38100" dir="2700000" algn="tl">
                    <a:srgbClr val="000000">
                      <a:alpha val="43137"/>
                    </a:srgbClr>
                  </a:outerShdw>
                </a:effectLst>
              </a:rPr>
              <a:t>Today’s presentation is brought to you by </a:t>
            </a:r>
            <a:r>
              <a:rPr lang="en-US" sz="3600" b="1" i="1" dirty="0" smtClean="0">
                <a:effectLst>
                  <a:outerShdw blurRad="38100" dist="38100" dir="2700000" algn="tl">
                    <a:srgbClr val="000000">
                      <a:alpha val="43137"/>
                    </a:srgbClr>
                  </a:outerShdw>
                </a:effectLst>
              </a:rPr>
              <a:t/>
            </a:r>
            <a:br>
              <a:rPr lang="en-US" sz="3600" b="1" i="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CADRE </a:t>
            </a:r>
            <a:r>
              <a:rPr lang="en-US" sz="3600" b="1" i="1" dirty="0">
                <a:effectLst>
                  <a:outerShdw blurRad="38100" dist="38100" dir="2700000" algn="tl">
                    <a:srgbClr val="000000">
                      <a:alpha val="43137"/>
                    </a:srgbClr>
                  </a:outerShdw>
                </a:effectLst>
              </a:rPr>
              <a:t>and </a:t>
            </a:r>
            <a:r>
              <a:rPr lang="en-US" sz="3600" b="1" i="1" dirty="0" smtClean="0">
                <a:effectLst>
                  <a:outerShdw blurRad="38100" dist="38100" dir="2700000" algn="tl">
                    <a:srgbClr val="000000">
                      <a:alpha val="43137"/>
                    </a:srgbClr>
                  </a:outerShdw>
                </a:effectLst>
              </a:rPr>
              <a:t>CPIR</a:t>
            </a:r>
            <a:endParaRPr lang="en-US" sz="3600" dirty="0"/>
          </a:p>
        </p:txBody>
      </p:sp>
    </p:spTree>
    <p:extLst>
      <p:ext uri="{BB962C8B-B14F-4D97-AF65-F5344CB8AC3E}">
        <p14:creationId xmlns:p14="http://schemas.microsoft.com/office/powerpoint/2010/main" val="674557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20</a:t>
            </a:fld>
            <a:endParaRPr lang="en-US"/>
          </a:p>
        </p:txBody>
      </p:sp>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80176"/>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90247" y="2849939"/>
            <a:ext cx="4267200" cy="3139321"/>
          </a:xfrm>
          <a:prstGeom prst="rect">
            <a:avLst/>
          </a:prstGeom>
          <a:noFill/>
        </p:spPr>
        <p:txBody>
          <a:bodyPr wrap="square" rtlCol="0">
            <a:spAutoFit/>
          </a:bodyPr>
          <a:lstStyle/>
          <a:p>
            <a:r>
              <a:rPr lang="en-US" sz="2000" b="1" dirty="0" smtClean="0">
                <a:latin typeface="+mn-lt"/>
              </a:rPr>
              <a:t>Additional Information About Part C DP Complaints and Hearings:</a:t>
            </a:r>
          </a:p>
          <a:p>
            <a:endParaRPr lang="en-US" sz="2000" b="1" dirty="0" smtClean="0"/>
          </a:p>
          <a:p>
            <a:pPr marL="285750" indent="-285750">
              <a:buFont typeface="Arial" panose="020B0604020202020204" pitchFamily="34" charset="0"/>
              <a:buChar char="•"/>
            </a:pPr>
            <a:r>
              <a:rPr lang="en-US" sz="2000" dirty="0" smtClean="0">
                <a:latin typeface="+mn-lt"/>
              </a:rPr>
              <a:t>What Rules Apply to Your State?</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smtClean="0">
                <a:latin typeface="+mn-lt"/>
              </a:rPr>
              <a:t>Qualifications of a Hearing Officer</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smtClean="0">
                <a:latin typeface="+mn-lt"/>
              </a:rPr>
              <a:t>Parents’ Rights at a Due Process </a:t>
            </a:r>
            <a:r>
              <a:rPr lang="en-US" sz="2000" dirty="0" smtClean="0">
                <a:latin typeface="+mn-lt"/>
              </a:rPr>
              <a:t>Hearing</a:t>
            </a:r>
            <a:endParaRPr lang="en-US" dirty="0"/>
          </a:p>
          <a:p>
            <a:pPr marL="285750" indent="-285750">
              <a:buFont typeface="Arial" panose="020B0604020202020204" pitchFamily="34" charset="0"/>
              <a:buChar char="•"/>
            </a:pPr>
            <a:endParaRPr lang="en-US" dirty="0"/>
          </a:p>
        </p:txBody>
      </p:sp>
      <p:sp>
        <p:nvSpPr>
          <p:cNvPr id="11" name="Right Arrow 10" descr="Arrow pointing from picture of Addt'l Info About Part C DPH webpage navigation pane to list o fAddt'l Info About Part C DPH" title="Arrow"/>
          <p:cNvSpPr/>
          <p:nvPr/>
        </p:nvSpPr>
        <p:spPr>
          <a:xfrm>
            <a:off x="3980949" y="4419600"/>
            <a:ext cx="840855" cy="609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Screenshot of Addt'l Info About Part C DPH navagation pane" title="Addt'l Info About Part C D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49" y="1905000"/>
            <a:ext cx="3810000" cy="432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descr="oval circling Addt'l Info About Part C DPH on the navigation pane" title="oval"/>
          <p:cNvSpPr/>
          <p:nvPr/>
        </p:nvSpPr>
        <p:spPr>
          <a:xfrm>
            <a:off x="94129" y="4267200"/>
            <a:ext cx="3792071"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28600"/>
            <a:ext cx="8973051" cy="1143000"/>
          </a:xfrm>
        </p:spPr>
        <p:txBody>
          <a:bodyPr/>
          <a:lstStyle/>
          <a:p>
            <a:r>
              <a:rPr lang="en-US" sz="4000" b="1" dirty="0" smtClean="0">
                <a:effectLst>
                  <a:outerShdw blurRad="38100" dist="38100" dir="2700000" algn="tl">
                    <a:srgbClr val="000000">
                      <a:alpha val="43137"/>
                    </a:srgbClr>
                  </a:outerShdw>
                </a:effectLst>
              </a:rPr>
              <a:t>Additional Information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on  Due Process Complaints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875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21</a:t>
            </a:fld>
            <a:endParaRPr lang="en-US"/>
          </a:p>
        </p:txBody>
      </p:sp>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art C DPH - Part C Procedures Guide" title="Part C DPH - Part C Procedures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67" y="2411506"/>
            <a:ext cx="2629047" cy="394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Part C DPH - Part B Procedures Guide" title="Part C DPH - Part B Procedures Gu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32" y="2411507"/>
            <a:ext cx="2680686" cy="396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2832584"/>
            <a:ext cx="2525295" cy="2031325"/>
          </a:xfrm>
          <a:prstGeom prst="rect">
            <a:avLst/>
          </a:prstGeom>
          <a:solidFill>
            <a:schemeClr val="accent5">
              <a:lumMod val="20000"/>
              <a:lumOff val="80000"/>
            </a:schemeClr>
          </a:solidFill>
        </p:spPr>
        <p:txBody>
          <a:bodyPr wrap="square" rtlCol="0">
            <a:spAutoFit/>
          </a:bodyPr>
          <a:lstStyle/>
          <a:p>
            <a:r>
              <a:rPr lang="en-US" dirty="0" smtClean="0">
                <a:latin typeface="+mn-lt"/>
              </a:rPr>
              <a:t>Under IDEA, states can choose to follow Part C procedures for due process complaints and hearings, or use the Part B system already established in their state. </a:t>
            </a:r>
            <a:endParaRPr lang="en-US" dirty="0">
              <a:latin typeface="+mn-lt"/>
            </a:endParaRPr>
          </a:p>
        </p:txBody>
      </p:sp>
      <p:sp>
        <p:nvSpPr>
          <p:cNvPr id="2" name="Title 1"/>
          <p:cNvSpPr>
            <a:spLocks noGrp="1"/>
          </p:cNvSpPr>
          <p:nvPr>
            <p:ph type="title"/>
          </p:nvPr>
        </p:nvSpPr>
        <p:spPr>
          <a:xfrm>
            <a:off x="304800" y="762000"/>
            <a:ext cx="7859294" cy="1143000"/>
          </a:xfrm>
        </p:spPr>
        <p:txBody>
          <a:bodyPr/>
          <a:lstStyle/>
          <a:p>
            <a:r>
              <a:rPr lang="en-US" b="1" dirty="0" smtClean="0">
                <a:effectLst>
                  <a:outerShdw blurRad="38100" dist="38100" dir="2700000" algn="tl">
                    <a:srgbClr val="000000">
                      <a:alpha val="43137"/>
                    </a:srgbClr>
                  </a:outerShdw>
                </a:effectLst>
              </a:rPr>
              <a:t>Part B and Part C</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Procedures for Due Process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Complaints &amp; Hearings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4032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22</a:t>
            </a:fld>
            <a:endParaRPr lang="en-US"/>
          </a:p>
        </p:txBody>
      </p:sp>
      <p:pic>
        <p:nvPicPr>
          <p:cNvPr id="7170" name="Picture 2" descr="table that lists all states with Part C Procedures for Part C complaints" title="States with Part C Procedures for Part C complaints"/>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4000"/>
                    </a14:imgEffect>
                  </a14:imgLayer>
                </a14:imgProps>
              </a:ext>
              <a:ext uri="{28A0092B-C50C-407E-A947-70E740481C1C}">
                <a14:useLocalDpi xmlns:a14="http://schemas.microsoft.com/office/drawing/2010/main" val="0"/>
              </a:ext>
            </a:extLst>
          </a:blip>
          <a:srcRect/>
          <a:stretch>
            <a:fillRect/>
          </a:stretch>
        </p:blipFill>
        <p:spPr bwMode="auto">
          <a:xfrm>
            <a:off x="4751294" y="2286000"/>
            <a:ext cx="4388224" cy="443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table that lists all states with Part B Procedures for Part C complaints" title="States with Part B Procedures for Part C complaints"/>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2000"/>
                    </a14:imgEffect>
                  </a14:imgLayer>
                </a14:imgProps>
              </a:ext>
              <a:ext uri="{28A0092B-C50C-407E-A947-70E740481C1C}">
                <a14:useLocalDpi xmlns:a14="http://schemas.microsoft.com/office/drawing/2010/main" val="0"/>
              </a:ext>
            </a:extLst>
          </a:blip>
          <a:srcRect/>
          <a:stretch>
            <a:fillRect/>
          </a:stretch>
        </p:blipFill>
        <p:spPr bwMode="auto">
          <a:xfrm>
            <a:off x="99244" y="2366682"/>
            <a:ext cx="4563167" cy="380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a:spLocks noGrp="1"/>
          </p:cNvSpPr>
          <p:nvPr>
            <p:ph type="title"/>
          </p:nvPr>
        </p:nvSpPr>
        <p:spPr>
          <a:xfrm>
            <a:off x="457200" y="381000"/>
            <a:ext cx="7859294" cy="1143000"/>
          </a:xfrm>
        </p:spPr>
        <p:txBody>
          <a:bodyPr/>
          <a:lstStyle/>
          <a:p>
            <a:r>
              <a:rPr lang="en-US" b="1" dirty="0" smtClean="0">
                <a:effectLst>
                  <a:outerShdw blurRad="38100" dist="38100" dir="2700000" algn="tl">
                    <a:srgbClr val="000000">
                      <a:alpha val="43137"/>
                    </a:srgbClr>
                  </a:outerShdw>
                </a:effectLst>
              </a:rPr>
              <a:t>Part B or Part C: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What Rules Apply to Your State?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0733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23</a:t>
            </a:fld>
            <a:endParaRPr lang="en-US" dirty="0"/>
          </a:p>
        </p:txBody>
      </p:sp>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Part C DPH - Part C Procedures Guide" title="Part C DPH - Part C Procedures Gu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74" y="3657600"/>
            <a:ext cx="1601295" cy="240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Part C DPH - Part B Procedures Guide" title="Part C DPH - Part B Procedures Gui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657600"/>
            <a:ext cx="1589938" cy="235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1"/>
          </p:nvPr>
        </p:nvSpPr>
        <p:spPr>
          <a:xfrm>
            <a:off x="609600" y="2581960"/>
            <a:ext cx="7772400" cy="3429000"/>
          </a:xfrm>
        </p:spPr>
        <p:txBody>
          <a:bodyPr/>
          <a:lstStyle/>
          <a:p>
            <a:pPr marL="0" indent="0" algn="ctr">
              <a:buNone/>
            </a:pPr>
            <a:r>
              <a:rPr lang="en-US" b="1" u="sng" dirty="0" smtClean="0"/>
              <a:t>Differences in Part C and Part B Procedures </a:t>
            </a:r>
            <a:endParaRPr lang="en-US" dirty="0" smtClean="0"/>
          </a:p>
          <a:p>
            <a:pPr marL="1778000" lvl="1"/>
            <a:r>
              <a:rPr lang="en-US" dirty="0" smtClean="0"/>
              <a:t>Who can file</a:t>
            </a:r>
          </a:p>
          <a:p>
            <a:pPr marL="1778000" lvl="1"/>
            <a:r>
              <a:rPr lang="en-US" dirty="0" smtClean="0"/>
              <a:t>What must be in the written request </a:t>
            </a:r>
          </a:p>
          <a:p>
            <a:pPr marL="1492250" lvl="1" indent="0">
              <a:buNone/>
            </a:pPr>
            <a:r>
              <a:rPr lang="en-US" dirty="0"/>
              <a:t> </a:t>
            </a:r>
            <a:r>
              <a:rPr lang="en-US" dirty="0" smtClean="0"/>
              <a:t>   for a hearing</a:t>
            </a:r>
          </a:p>
          <a:p>
            <a:pPr marL="1778000" lvl="1"/>
            <a:r>
              <a:rPr lang="en-US" dirty="0" smtClean="0"/>
              <a:t>Timelines for decisions</a:t>
            </a:r>
          </a:p>
          <a:p>
            <a:pPr marL="1778000" lvl="1"/>
            <a:r>
              <a:rPr lang="en-US" dirty="0" smtClean="0"/>
              <a:t>Time limit for filing</a:t>
            </a:r>
          </a:p>
          <a:p>
            <a:pPr marL="1778000" lvl="1"/>
            <a:r>
              <a:rPr lang="en-US" dirty="0" smtClean="0"/>
              <a:t>Whether there is a resolution meeting</a:t>
            </a:r>
          </a:p>
          <a:p>
            <a:pPr marL="1778000" lvl="1"/>
            <a:r>
              <a:rPr lang="en-US" dirty="0" smtClean="0"/>
              <a:t>Other differences</a:t>
            </a:r>
          </a:p>
          <a:p>
            <a:endParaRPr lang="en-US" sz="2000" dirty="0"/>
          </a:p>
        </p:txBody>
      </p:sp>
      <p:sp>
        <p:nvSpPr>
          <p:cNvPr id="2" name="Title 1"/>
          <p:cNvSpPr>
            <a:spLocks noGrp="1"/>
          </p:cNvSpPr>
          <p:nvPr>
            <p:ph type="title"/>
          </p:nvPr>
        </p:nvSpPr>
        <p:spPr>
          <a:xfrm>
            <a:off x="304800" y="762000"/>
            <a:ext cx="7859294" cy="1143000"/>
          </a:xfrm>
        </p:spPr>
        <p:txBody>
          <a:bodyPr/>
          <a:lstStyle/>
          <a:p>
            <a:r>
              <a:rPr lang="en-US" b="1" dirty="0" smtClean="0">
                <a:effectLst>
                  <a:outerShdw blurRad="38100" dist="38100" dir="2700000" algn="tl">
                    <a:srgbClr val="000000">
                      <a:alpha val="43137"/>
                    </a:srgbClr>
                  </a:outerShdw>
                </a:effectLst>
              </a:rPr>
              <a:t>Part B and Part C</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Procedures for Due Process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Complaints &amp; </a:t>
            </a:r>
            <a:r>
              <a:rPr lang="en-US" b="1" dirty="0" smtClean="0">
                <a:effectLst>
                  <a:outerShdw blurRad="38100" dist="38100" dir="2700000" algn="tl">
                    <a:srgbClr val="000000">
                      <a:alpha val="43137"/>
                    </a:srgbClr>
                  </a:outerShdw>
                </a:effectLst>
              </a:rPr>
              <a:t>Hearings cont.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9022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September 10, 2018</a:t>
            </a:r>
            <a:endParaRPr lang="en-US"/>
          </a:p>
        </p:txBody>
      </p:sp>
      <p:sp>
        <p:nvSpPr>
          <p:cNvPr id="5" name="Slide Number Placeholder 4"/>
          <p:cNvSpPr>
            <a:spLocks noGrp="1"/>
          </p:cNvSpPr>
          <p:nvPr>
            <p:ph type="sldNum" sz="quarter" idx="12"/>
          </p:nvPr>
        </p:nvSpPr>
        <p:spPr/>
        <p:txBody>
          <a:bodyPr/>
          <a:lstStyle/>
          <a:p>
            <a:pPr>
              <a:defRPr/>
            </a:pPr>
            <a:fld id="{D41F7502-13A9-4611-8E2A-80A9E69B6369}" type="slidenum">
              <a:rPr lang="en-US" smtClean="0"/>
              <a:pPr>
                <a:defRPr/>
              </a:pPr>
              <a:t>24</a:t>
            </a:fld>
            <a:endParaRPr lang="en-US"/>
          </a:p>
        </p:txBody>
      </p:sp>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07343"/>
            <a:ext cx="2047369" cy="9550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R Process Comparison Chart" title="DR Process Comparison Ch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787747"/>
            <a:ext cx="520237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descr="arrow pointing from the screenshot of DR Process Comparison Chart navagation pane to a picture of the DR Process Comparison Chart" title="Arrow"/>
          <p:cNvSpPr/>
          <p:nvPr/>
        </p:nvSpPr>
        <p:spPr>
          <a:xfrm rot="20110049">
            <a:off x="4017741" y="5450731"/>
            <a:ext cx="840855" cy="609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creenshot of DR Process Comparison Chart navagation pane" title="DR Process Comparison 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07" y="2057400"/>
            <a:ext cx="3810000" cy="432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descr="oval circiling DR Process Comparison Chart " title="oval"/>
          <p:cNvSpPr/>
          <p:nvPr/>
        </p:nvSpPr>
        <p:spPr>
          <a:xfrm>
            <a:off x="313414" y="5599116"/>
            <a:ext cx="3420386"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08814" y="1765012"/>
            <a:ext cx="7543800" cy="584775"/>
          </a:xfrm>
          <a:prstGeom prst="rect">
            <a:avLst/>
          </a:prstGeom>
          <a:noFill/>
        </p:spPr>
        <p:txBody>
          <a:bodyPr wrap="square" rtlCol="0">
            <a:spAutoFit/>
          </a:bodyPr>
          <a:lstStyle/>
          <a:p>
            <a:r>
              <a:rPr lang="en-US" sz="1400" i="1" dirty="0" smtClean="0">
                <a:hlinkClick r:id="rId6"/>
              </a:rPr>
              <a:t>Link: www.cadreworks.org/resources/idea-early-intervention-family-guides</a:t>
            </a:r>
            <a:endParaRPr lang="en-US" sz="1400" i="1" dirty="0" smtClean="0"/>
          </a:p>
          <a:p>
            <a:endParaRPr lang="en-US" dirty="0"/>
          </a:p>
        </p:txBody>
      </p:sp>
      <p:sp>
        <p:nvSpPr>
          <p:cNvPr id="2" name="Title 1"/>
          <p:cNvSpPr>
            <a:spLocks noGrp="1"/>
          </p:cNvSpPr>
          <p:nvPr>
            <p:ph type="title"/>
          </p:nvPr>
        </p:nvSpPr>
        <p:spPr>
          <a:xfrm>
            <a:off x="1295400" y="381000"/>
            <a:ext cx="6096000" cy="1143000"/>
          </a:xfrm>
        </p:spPr>
        <p:txBody>
          <a:bodyPr/>
          <a:lstStyle/>
          <a:p>
            <a:r>
              <a:rPr lang="en-US" sz="4000" b="1" dirty="0" smtClean="0">
                <a:effectLst>
                  <a:outerShdw blurRad="38100" dist="38100" dir="2700000" algn="tl">
                    <a:srgbClr val="000000">
                      <a:alpha val="43137"/>
                    </a:srgbClr>
                  </a:outerShdw>
                </a:effectLst>
              </a:rPr>
              <a:t>IDEA Early Intervention Guides Web </a:t>
            </a:r>
            <a:r>
              <a:rPr lang="en-US" sz="4000" b="1" dirty="0" smtClean="0">
                <a:effectLst>
                  <a:outerShdw blurRad="38100" dist="38100" dir="2700000" algn="tl">
                    <a:srgbClr val="000000">
                      <a:alpha val="43137"/>
                    </a:srgbClr>
                  </a:outerShdw>
                </a:effectLst>
              </a:rPr>
              <a:t>Resources:</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DR Process Comparison Chart</a:t>
            </a:r>
            <a:r>
              <a:rPr lang="en-US" sz="4000" b="1" dirty="0" smtClean="0">
                <a:effectLst>
                  <a:outerShdw blurRad="38100" dist="38100" dir="2700000" algn="tl">
                    <a:srgbClr val="000000">
                      <a:alpha val="43137"/>
                    </a:srgbClr>
                  </a:outerShdw>
                </a:effectLst>
              </a:rPr>
              <a:t>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5458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25</a:t>
            </a:fld>
            <a:endParaRPr lang="en-US"/>
          </a:p>
        </p:txBody>
      </p:sp>
      <p:pic>
        <p:nvPicPr>
          <p:cNvPr id="5122" name="Picture 2" descr="DR Process Comparison Chart" title="DR Process Comparison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752600"/>
            <a:ext cx="9156700" cy="442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03350" y="304800"/>
            <a:ext cx="6324600" cy="1266547"/>
          </a:xfrm>
        </p:spPr>
        <p:txBody>
          <a:bodyPr/>
          <a:lstStyle/>
          <a:p>
            <a:r>
              <a:rPr lang="en-US" sz="4000" b="1" dirty="0" smtClean="0">
                <a:effectLst>
                  <a:outerShdw blurRad="38100" dist="38100" dir="2700000" algn="tl">
                    <a:srgbClr val="000000">
                      <a:alpha val="43137"/>
                    </a:srgbClr>
                  </a:outerShdw>
                </a:effectLst>
              </a:rPr>
              <a:t>Quick Guide to Part C Dispute Resolution Processes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2700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26</a:t>
            </a:fld>
            <a:endParaRPr lang="en-US"/>
          </a:p>
        </p:txBody>
      </p:sp>
      <p:sp>
        <p:nvSpPr>
          <p:cNvPr id="4" name="Content Placeholder 3"/>
          <p:cNvSpPr>
            <a:spLocks noGrp="1"/>
          </p:cNvSpPr>
          <p:nvPr>
            <p:ph idx="1"/>
          </p:nvPr>
        </p:nvSpPr>
        <p:spPr/>
        <p:txBody>
          <a:bodyPr/>
          <a:lstStyle/>
          <a:p>
            <a:endParaRPr lang="en-US" dirty="0" smtClean="0"/>
          </a:p>
          <a:p>
            <a:r>
              <a:rPr lang="en-US" dirty="0" smtClean="0"/>
              <a:t>Know the Part C Lead agency in your state</a:t>
            </a:r>
          </a:p>
          <a:p>
            <a:r>
              <a:rPr lang="en-US" dirty="0" smtClean="0"/>
              <a:t>Share guide with:</a:t>
            </a:r>
          </a:p>
          <a:p>
            <a:pPr marL="0" indent="0">
              <a:buNone/>
            </a:pPr>
            <a:r>
              <a:rPr lang="en-US" i="1" dirty="0"/>
              <a:t>	</a:t>
            </a:r>
            <a:r>
              <a:rPr lang="en-US" i="1" dirty="0" smtClean="0"/>
              <a:t>- Part C service providers</a:t>
            </a:r>
          </a:p>
          <a:p>
            <a:pPr marL="0" indent="0">
              <a:buNone/>
            </a:pPr>
            <a:r>
              <a:rPr lang="en-US" i="1" dirty="0"/>
              <a:t>	</a:t>
            </a:r>
            <a:r>
              <a:rPr lang="en-US" i="1" dirty="0" smtClean="0"/>
              <a:t>- Hospitals </a:t>
            </a:r>
          </a:p>
          <a:p>
            <a:pPr marL="0" indent="0">
              <a:buNone/>
            </a:pPr>
            <a:r>
              <a:rPr lang="en-US" i="1" dirty="0"/>
              <a:t>	</a:t>
            </a:r>
            <a:r>
              <a:rPr lang="en-US" i="1" dirty="0" smtClean="0"/>
              <a:t>- Community centers</a:t>
            </a:r>
          </a:p>
          <a:p>
            <a:pPr marL="0" indent="0">
              <a:buNone/>
            </a:pPr>
            <a:r>
              <a:rPr lang="en-US" i="1" dirty="0"/>
              <a:t>	</a:t>
            </a:r>
            <a:r>
              <a:rPr lang="en-US" i="1" dirty="0" smtClean="0"/>
              <a:t>- Early Head Start</a:t>
            </a:r>
          </a:p>
          <a:p>
            <a:pPr marL="0" indent="0">
              <a:buNone/>
            </a:pPr>
            <a:r>
              <a:rPr lang="en-US" i="1" dirty="0"/>
              <a:t>	</a:t>
            </a:r>
            <a:r>
              <a:rPr lang="en-US" i="1" dirty="0" smtClean="0"/>
              <a:t>- Childcare centers</a:t>
            </a:r>
          </a:p>
          <a:p>
            <a:pPr marL="0" indent="0">
              <a:buNone/>
            </a:pPr>
            <a:endParaRPr lang="en-US" i="1" dirty="0" smtClean="0"/>
          </a:p>
          <a:p>
            <a:pPr marL="0" indent="0">
              <a:buNone/>
            </a:pPr>
            <a:endParaRPr lang="en-US" i="1" dirty="0" smtClean="0"/>
          </a:p>
          <a:p>
            <a:pPr marL="0" indent="0">
              <a:buNone/>
            </a:pPr>
            <a:r>
              <a:rPr lang="en-US" i="1" dirty="0"/>
              <a:t>	</a:t>
            </a:r>
          </a:p>
          <a:p>
            <a:endParaRPr lang="en-US" i="1" dirty="0"/>
          </a:p>
        </p:txBody>
      </p:sp>
      <p:sp>
        <p:nvSpPr>
          <p:cNvPr id="2" name="Title 1"/>
          <p:cNvSpPr>
            <a:spLocks noGrp="1"/>
          </p:cNvSpPr>
          <p:nvPr>
            <p:ph type="title"/>
          </p:nvPr>
        </p:nvSpPr>
        <p:spPr>
          <a:xfrm>
            <a:off x="685800" y="571500"/>
            <a:ext cx="6957834" cy="1143000"/>
          </a:xfrm>
        </p:spPr>
        <p:txBody>
          <a:bodyPr/>
          <a:lstStyle/>
          <a:p>
            <a:r>
              <a:rPr lang="en-US" b="1" dirty="0" smtClean="0">
                <a:effectLst>
                  <a:outerShdw blurRad="38100" dist="38100" dir="2700000" algn="tl">
                    <a:srgbClr val="000000">
                      <a:alpha val="43137"/>
                    </a:srgbClr>
                  </a:outerShdw>
                </a:effectLst>
              </a:rPr>
              <a:t>How to Use the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Family Guides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66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27</a:t>
            </a:fld>
            <a:endParaRPr lang="en-US"/>
          </a:p>
        </p:txBody>
      </p:sp>
      <p:sp>
        <p:nvSpPr>
          <p:cNvPr id="4" name="Content Placeholder 3"/>
          <p:cNvSpPr>
            <a:spLocks noGrp="1"/>
          </p:cNvSpPr>
          <p:nvPr>
            <p:ph idx="1"/>
          </p:nvPr>
        </p:nvSpPr>
        <p:spPr/>
        <p:txBody>
          <a:bodyPr/>
          <a:lstStyle/>
          <a:p>
            <a:endParaRPr lang="en-US" dirty="0" smtClean="0"/>
          </a:p>
          <a:p>
            <a:r>
              <a:rPr lang="en-US" dirty="0" smtClean="0"/>
              <a:t>As a resource </a:t>
            </a:r>
            <a:r>
              <a:rPr lang="en-US" dirty="0"/>
              <a:t>for f</a:t>
            </a:r>
            <a:r>
              <a:rPr lang="en-US" dirty="0" smtClean="0"/>
              <a:t>amilies when providing TA</a:t>
            </a:r>
          </a:p>
          <a:p>
            <a:endParaRPr lang="en-US" dirty="0"/>
          </a:p>
          <a:p>
            <a:r>
              <a:rPr lang="en-US" dirty="0" smtClean="0"/>
              <a:t>Technical assistance to districts, professionals and partners</a:t>
            </a:r>
          </a:p>
          <a:p>
            <a:endParaRPr lang="en-US" dirty="0"/>
          </a:p>
          <a:p>
            <a:r>
              <a:rPr lang="en-US" dirty="0" smtClean="0"/>
              <a:t>Parent groups</a:t>
            </a:r>
            <a:endParaRPr lang="en-US" dirty="0"/>
          </a:p>
          <a:p>
            <a:endParaRPr lang="en-US" i="1" dirty="0"/>
          </a:p>
          <a:p>
            <a:endParaRPr lang="en-US" i="1" dirty="0"/>
          </a:p>
        </p:txBody>
      </p:sp>
      <p:sp>
        <p:nvSpPr>
          <p:cNvPr id="2" name="Title 1"/>
          <p:cNvSpPr>
            <a:spLocks noGrp="1"/>
          </p:cNvSpPr>
          <p:nvPr>
            <p:ph type="title"/>
          </p:nvPr>
        </p:nvSpPr>
        <p:spPr>
          <a:xfrm>
            <a:off x="685800" y="571500"/>
            <a:ext cx="6957834" cy="1143000"/>
          </a:xfrm>
        </p:spPr>
        <p:txBody>
          <a:bodyPr/>
          <a:lstStyle/>
          <a:p>
            <a:r>
              <a:rPr lang="en-US" b="1" dirty="0" smtClean="0">
                <a:effectLst>
                  <a:outerShdw blurRad="38100" dist="38100" dir="2700000" algn="tl">
                    <a:srgbClr val="000000">
                      <a:alpha val="43137"/>
                    </a:srgbClr>
                  </a:outerShdw>
                </a:effectLst>
              </a:rPr>
              <a:t>How to Use the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Family </a:t>
            </a:r>
            <a:r>
              <a:rPr lang="en-US" b="1" dirty="0" smtClean="0">
                <a:effectLst>
                  <a:outerShdw blurRad="38100" dist="38100" dir="2700000" algn="tl">
                    <a:srgbClr val="000000">
                      <a:alpha val="43137"/>
                    </a:srgbClr>
                  </a:outerShdw>
                </a:effectLst>
              </a:rPr>
              <a:t>Guides (2)</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8101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28</a:t>
            </a:fld>
            <a:endParaRPr lang="en-US"/>
          </a:p>
        </p:txBody>
      </p:sp>
      <p:sp>
        <p:nvSpPr>
          <p:cNvPr id="4" name="Content Placeholder 3"/>
          <p:cNvSpPr>
            <a:spLocks noGrp="1"/>
          </p:cNvSpPr>
          <p:nvPr>
            <p:ph idx="1"/>
          </p:nvPr>
        </p:nvSpPr>
        <p:spPr/>
        <p:txBody>
          <a:bodyPr/>
          <a:lstStyle/>
          <a:p>
            <a:pPr marL="0" indent="0">
              <a:buNone/>
            </a:pPr>
            <a:endParaRPr lang="en-US" i="1" dirty="0" smtClean="0"/>
          </a:p>
          <a:p>
            <a:r>
              <a:rPr lang="en-US" dirty="0" smtClean="0"/>
              <a:t>IDEA </a:t>
            </a:r>
            <a:r>
              <a:rPr lang="en-US" dirty="0"/>
              <a:t>and D</a:t>
            </a:r>
            <a:r>
              <a:rPr lang="en-US" dirty="0" smtClean="0"/>
              <a:t>ispute </a:t>
            </a:r>
            <a:r>
              <a:rPr lang="en-US" dirty="0"/>
              <a:t>R</a:t>
            </a:r>
            <a:r>
              <a:rPr lang="en-US" dirty="0" smtClean="0"/>
              <a:t>esolution presentations</a:t>
            </a:r>
          </a:p>
          <a:p>
            <a:pPr marL="0" indent="0">
              <a:buNone/>
            </a:pPr>
            <a:endParaRPr lang="en-US" dirty="0" smtClean="0"/>
          </a:p>
          <a:p>
            <a:r>
              <a:rPr lang="en-US" dirty="0" smtClean="0"/>
              <a:t>IEP clinics</a:t>
            </a:r>
          </a:p>
          <a:p>
            <a:endParaRPr lang="en-US" dirty="0" smtClean="0"/>
          </a:p>
          <a:p>
            <a:r>
              <a:rPr lang="en-US" dirty="0"/>
              <a:t>T</a:t>
            </a:r>
            <a:r>
              <a:rPr lang="en-US" dirty="0" smtClean="0"/>
              <a:t>rain parent center staff</a:t>
            </a:r>
            <a:endParaRPr lang="en-US" dirty="0"/>
          </a:p>
          <a:p>
            <a:pPr marL="0" indent="0">
              <a:buNone/>
            </a:pPr>
            <a:endParaRPr lang="en-US" i="1" dirty="0"/>
          </a:p>
          <a:p>
            <a:r>
              <a:rPr lang="en-US" i="1" dirty="0" smtClean="0"/>
              <a:t>Parent Center website link to CADRE guides</a:t>
            </a:r>
          </a:p>
          <a:p>
            <a:endParaRPr lang="en-US" dirty="0"/>
          </a:p>
        </p:txBody>
      </p:sp>
      <p:sp>
        <p:nvSpPr>
          <p:cNvPr id="2" name="Title 1"/>
          <p:cNvSpPr>
            <a:spLocks noGrp="1"/>
          </p:cNvSpPr>
          <p:nvPr>
            <p:ph type="title"/>
          </p:nvPr>
        </p:nvSpPr>
        <p:spPr>
          <a:xfrm>
            <a:off x="685800" y="571500"/>
            <a:ext cx="6957834" cy="1143000"/>
          </a:xfrm>
        </p:spPr>
        <p:txBody>
          <a:bodyPr/>
          <a:lstStyle/>
          <a:p>
            <a:r>
              <a:rPr lang="en-US" b="1" dirty="0" smtClean="0">
                <a:effectLst>
                  <a:outerShdw blurRad="38100" dist="38100" dir="2700000" algn="tl">
                    <a:srgbClr val="000000">
                      <a:alpha val="43137"/>
                    </a:srgbClr>
                  </a:outerShdw>
                </a:effectLst>
              </a:rPr>
              <a:t>How to Use the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Family </a:t>
            </a:r>
            <a:r>
              <a:rPr lang="en-US" b="1" dirty="0" smtClean="0">
                <a:effectLst>
                  <a:outerShdw blurRad="38100" dist="38100" dir="2700000" algn="tl">
                    <a:srgbClr val="000000">
                      <a:alpha val="43137"/>
                    </a:srgbClr>
                  </a:outerShdw>
                </a:effectLst>
              </a:rPr>
              <a:t>Guides (3)</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2094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29</a:t>
            </a:fld>
            <a:endParaRPr lang="en-US"/>
          </a:p>
        </p:txBody>
      </p:sp>
      <p:sp>
        <p:nvSpPr>
          <p:cNvPr id="4" name="Content Placeholder 3"/>
          <p:cNvSpPr>
            <a:spLocks noGrp="1"/>
          </p:cNvSpPr>
          <p:nvPr>
            <p:ph idx="1"/>
          </p:nvPr>
        </p:nvSpPr>
        <p:spPr/>
        <p:txBody>
          <a:bodyPr/>
          <a:lstStyle/>
          <a:p>
            <a:endParaRPr lang="en-US" i="1" dirty="0" smtClean="0"/>
          </a:p>
          <a:p>
            <a:pPr marL="0" indent="0">
              <a:buNone/>
            </a:pPr>
            <a:endParaRPr lang="en-US" i="1" dirty="0" smtClean="0"/>
          </a:p>
          <a:p>
            <a:r>
              <a:rPr lang="en-US" dirty="0" smtClean="0"/>
              <a:t>Short videos in different languages disseminated through social media (such as Facebook, Twitter, Instagram and WhatsApp)</a:t>
            </a:r>
            <a:endParaRPr lang="en-US" dirty="0"/>
          </a:p>
          <a:p>
            <a:endParaRPr lang="en-US" i="1" dirty="0"/>
          </a:p>
          <a:p>
            <a:endParaRPr lang="en-US" dirty="0"/>
          </a:p>
          <a:p>
            <a:endParaRPr lang="en-US" dirty="0"/>
          </a:p>
        </p:txBody>
      </p:sp>
      <p:sp>
        <p:nvSpPr>
          <p:cNvPr id="2" name="Title 1"/>
          <p:cNvSpPr>
            <a:spLocks noGrp="1"/>
          </p:cNvSpPr>
          <p:nvPr>
            <p:ph type="title"/>
          </p:nvPr>
        </p:nvSpPr>
        <p:spPr>
          <a:xfrm>
            <a:off x="685800" y="571500"/>
            <a:ext cx="6957834" cy="1143000"/>
          </a:xfrm>
        </p:spPr>
        <p:txBody>
          <a:bodyPr/>
          <a:lstStyle/>
          <a:p>
            <a:r>
              <a:rPr lang="en-US" b="1" dirty="0" smtClean="0">
                <a:effectLst>
                  <a:outerShdw blurRad="38100" dist="38100" dir="2700000" algn="tl">
                    <a:srgbClr val="000000">
                      <a:alpha val="43137"/>
                    </a:srgbClr>
                  </a:outerShdw>
                </a:effectLst>
              </a:rPr>
              <a:t>How to Use the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Family </a:t>
            </a:r>
            <a:r>
              <a:rPr lang="en-US" b="1" dirty="0" smtClean="0">
                <a:effectLst>
                  <a:outerShdw blurRad="38100" dist="38100" dir="2700000" algn="tl">
                    <a:srgbClr val="000000">
                      <a:alpha val="43137"/>
                    </a:srgbClr>
                  </a:outerShdw>
                </a:effectLst>
              </a:rPr>
              <a:t>Guides (4)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9835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3</a:t>
            </a:fld>
            <a:endParaRPr lang="en-US"/>
          </a:p>
        </p:txBody>
      </p:sp>
      <p:sp>
        <p:nvSpPr>
          <p:cNvPr id="3" name="TextBox 2"/>
          <p:cNvSpPr txBox="1"/>
          <p:nvPr/>
        </p:nvSpPr>
        <p:spPr>
          <a:xfrm>
            <a:off x="6534204" y="2438401"/>
            <a:ext cx="2438400" cy="3323987"/>
          </a:xfrm>
          <a:prstGeom prst="rect">
            <a:avLst/>
          </a:prstGeom>
          <a:solidFill>
            <a:schemeClr val="accent3">
              <a:lumMod val="20000"/>
              <a:lumOff val="80000"/>
            </a:schemeClr>
          </a:solidFill>
        </p:spPr>
        <p:txBody>
          <a:bodyPr wrap="square" rtlCol="0">
            <a:spAutoFit/>
          </a:bodyPr>
          <a:lstStyle/>
          <a:p>
            <a:r>
              <a:rPr lang="en-US" i="1" u="sng" dirty="0" smtClean="0"/>
              <a:t>Also available in</a:t>
            </a:r>
            <a:r>
              <a:rPr lang="en-US" i="1" dirty="0" smtClean="0"/>
              <a:t>:</a:t>
            </a:r>
          </a:p>
          <a:p>
            <a:pPr marL="285750" indent="-285750">
              <a:buFont typeface="Arial" panose="020B0604020202020204" pitchFamily="34" charset="0"/>
              <a:buChar char="•"/>
            </a:pPr>
            <a:r>
              <a:rPr lang="en-US" sz="1600" i="1" dirty="0" smtClean="0"/>
              <a:t>Arabic</a:t>
            </a:r>
          </a:p>
          <a:p>
            <a:pPr marL="285750" indent="-285750">
              <a:buFont typeface="Arial" panose="020B0604020202020204" pitchFamily="34" charset="0"/>
              <a:buChar char="•"/>
            </a:pPr>
            <a:r>
              <a:rPr lang="en-US" sz="1600" i="1" dirty="0" smtClean="0"/>
              <a:t>Burmese</a:t>
            </a:r>
          </a:p>
          <a:p>
            <a:pPr marL="285750" indent="-285750">
              <a:buFont typeface="Arial" panose="020B0604020202020204" pitchFamily="34" charset="0"/>
              <a:buChar char="•"/>
            </a:pPr>
            <a:r>
              <a:rPr lang="en-US" sz="1600" i="1" dirty="0" smtClean="0"/>
              <a:t>Chinese (Simplified)</a:t>
            </a:r>
          </a:p>
          <a:p>
            <a:pPr marL="285750" indent="-285750">
              <a:buFont typeface="Arial" panose="020B0604020202020204" pitchFamily="34" charset="0"/>
              <a:buChar char="•"/>
            </a:pPr>
            <a:r>
              <a:rPr lang="en-US" sz="1600" i="1" dirty="0" smtClean="0"/>
              <a:t>Hmong</a:t>
            </a:r>
          </a:p>
          <a:p>
            <a:pPr marL="285750" indent="-285750">
              <a:buFont typeface="Arial" panose="020B0604020202020204" pitchFamily="34" charset="0"/>
              <a:buChar char="•"/>
            </a:pPr>
            <a:r>
              <a:rPr lang="en-US" sz="1600" i="1" dirty="0" smtClean="0"/>
              <a:t>Japanese</a:t>
            </a:r>
          </a:p>
          <a:p>
            <a:pPr marL="285750" indent="-285750">
              <a:buFont typeface="Arial" panose="020B0604020202020204" pitchFamily="34" charset="0"/>
              <a:buChar char="•"/>
            </a:pPr>
            <a:r>
              <a:rPr lang="en-US" sz="1600" i="1" dirty="0" smtClean="0"/>
              <a:t>Korean</a:t>
            </a:r>
          </a:p>
          <a:p>
            <a:pPr marL="285750" indent="-285750">
              <a:buFont typeface="Arial" panose="020B0604020202020204" pitchFamily="34" charset="0"/>
              <a:buChar char="•"/>
            </a:pPr>
            <a:r>
              <a:rPr lang="en-US" sz="1600" i="1" dirty="0" smtClean="0"/>
              <a:t>Russian</a:t>
            </a:r>
          </a:p>
          <a:p>
            <a:pPr marL="285750" indent="-285750">
              <a:buFont typeface="Arial" panose="020B0604020202020204" pitchFamily="34" charset="0"/>
              <a:buChar char="•"/>
            </a:pPr>
            <a:r>
              <a:rPr lang="en-US" sz="1600" i="1" dirty="0" smtClean="0"/>
              <a:t>Somali</a:t>
            </a:r>
          </a:p>
          <a:p>
            <a:pPr marL="285750" indent="-285750">
              <a:buFont typeface="Arial" panose="020B0604020202020204" pitchFamily="34" charset="0"/>
              <a:buChar char="•"/>
            </a:pPr>
            <a:r>
              <a:rPr lang="en-US" sz="1600" i="1" dirty="0" smtClean="0"/>
              <a:t>Spanish</a:t>
            </a:r>
          </a:p>
          <a:p>
            <a:pPr marL="285750" indent="-285750">
              <a:buFont typeface="Arial" panose="020B0604020202020204" pitchFamily="34" charset="0"/>
              <a:buChar char="•"/>
            </a:pPr>
            <a:r>
              <a:rPr lang="en-US" sz="1600" i="1" dirty="0" smtClean="0"/>
              <a:t>Portuguese</a:t>
            </a:r>
          </a:p>
          <a:p>
            <a:pPr marL="285750" indent="-285750">
              <a:buFont typeface="Arial" panose="020B0604020202020204" pitchFamily="34" charset="0"/>
              <a:buChar char="•"/>
            </a:pPr>
            <a:r>
              <a:rPr lang="en-US" sz="1600" i="1" dirty="0" smtClean="0"/>
              <a:t>Vietnamese</a:t>
            </a:r>
          </a:p>
          <a:p>
            <a:endParaRPr lang="en-US" sz="1600" i="1" dirty="0" smtClean="0"/>
          </a:p>
        </p:txBody>
      </p:sp>
      <p:grpSp>
        <p:nvGrpSpPr>
          <p:cNvPr id="20" name="Group 19" descr="Picture of CADRE's Part B Family Guides" title="Part B Family Guides"/>
          <p:cNvGrpSpPr/>
          <p:nvPr/>
        </p:nvGrpSpPr>
        <p:grpSpPr>
          <a:xfrm>
            <a:off x="291353" y="2438400"/>
            <a:ext cx="6096000" cy="3212052"/>
            <a:chOff x="472440" y="1752599"/>
            <a:chExt cx="8361391" cy="4131215"/>
          </a:xfrm>
        </p:grpSpPr>
        <p:pic>
          <p:nvPicPr>
            <p:cNvPr id="24" name="Picture 3" descr="Resolution Meetings guide" title="Resolution Meetings gu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752599"/>
              <a:ext cx="2280631" cy="3336250"/>
            </a:xfrm>
            <a:prstGeom prst="rect">
              <a:avLst/>
            </a:prstGeom>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Written State Complaints guide" title="Written State Complaints gui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2595465"/>
              <a:ext cx="2281287" cy="3288349"/>
            </a:xfrm>
            <a:prstGeom prst="rect">
              <a:avLst/>
            </a:prstGeom>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 descr="Due Process/Hearing Requests Guide" title="Due Process/Hearing Requests Gu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7814" y="1752600"/>
              <a:ext cx="2312786" cy="3336249"/>
            </a:xfrm>
            <a:prstGeom prst="rect">
              <a:avLst/>
            </a:prstGeom>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0" descr="Mediation Guide" title="Mediation Guid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40" y="2594802"/>
              <a:ext cx="2362200" cy="3288349"/>
            </a:xfrm>
            <a:prstGeom prst="rect">
              <a:avLst/>
            </a:prstGeom>
            <a:ln w="12700">
              <a:solidFill>
                <a:schemeClr val="tx1"/>
              </a:solidFill>
            </a:ln>
            <a:effectLst>
              <a:outerShdw blurRad="50800" dist="38100" dir="2700000" algn="tl" rotWithShape="0">
                <a:prstClr val="black">
                  <a:alpha val="40000"/>
                </a:prstClr>
              </a:outerShdw>
            </a:effectLst>
          </p:spPr>
        </p:pic>
      </p:grpSp>
      <p:sp>
        <p:nvSpPr>
          <p:cNvPr id="4" name="TextBox 3"/>
          <p:cNvSpPr txBox="1"/>
          <p:nvPr/>
        </p:nvSpPr>
        <p:spPr>
          <a:xfrm>
            <a:off x="609600" y="1371600"/>
            <a:ext cx="7924800" cy="646331"/>
          </a:xfrm>
          <a:prstGeom prst="rect">
            <a:avLst/>
          </a:prstGeom>
          <a:noFill/>
        </p:spPr>
        <p:txBody>
          <a:bodyPr wrap="square" rtlCol="0">
            <a:spAutoFit/>
          </a:bodyPr>
          <a:lstStyle/>
          <a:p>
            <a:pPr marL="0" indent="0" algn="ctr">
              <a:buNone/>
            </a:pPr>
            <a:r>
              <a:rPr lang="en-US" b="1" dirty="0" smtClean="0">
                <a:latin typeface="+mn-lt"/>
              </a:rPr>
              <a:t>In 2014, CADRE released four IDEA Part B Dispute Resolution Parent Guides.</a:t>
            </a:r>
            <a:endParaRPr lang="en-US" b="1" dirty="0">
              <a:latin typeface="+mn-lt"/>
            </a:endParaRPr>
          </a:p>
          <a:p>
            <a:pPr marL="0" indent="0" algn="ctr">
              <a:buNone/>
            </a:pPr>
            <a:endParaRPr lang="en-US" dirty="0"/>
          </a:p>
        </p:txBody>
      </p:sp>
      <p:sp>
        <p:nvSpPr>
          <p:cNvPr id="2" name="Title 1"/>
          <p:cNvSpPr>
            <a:spLocks noGrp="1"/>
          </p:cNvSpPr>
          <p:nvPr>
            <p:ph type="title"/>
          </p:nvPr>
        </p:nvSpPr>
        <p:spPr>
          <a:xfrm>
            <a:off x="788794" y="381000"/>
            <a:ext cx="6957834" cy="792162"/>
          </a:xfrm>
        </p:spPr>
        <p:txBody>
          <a:bodyPr/>
          <a:lstStyle/>
          <a:p>
            <a:r>
              <a:rPr lang="en-US" b="1" dirty="0" smtClean="0">
                <a:effectLst>
                  <a:outerShdw blurRad="38100" dist="38100" dir="2700000" algn="tl">
                    <a:srgbClr val="000000">
                      <a:alpha val="43137"/>
                    </a:srgbClr>
                  </a:outerShdw>
                </a:effectLst>
              </a:rPr>
              <a:t>Initial OSEP Initiative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020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30</a:t>
            </a:fld>
            <a:endParaRPr lang="en-US"/>
          </a:p>
        </p:txBody>
      </p:sp>
      <p:sp>
        <p:nvSpPr>
          <p:cNvPr id="3" name="Content Placeholder 2"/>
          <p:cNvSpPr>
            <a:spLocks noGrp="1"/>
          </p:cNvSpPr>
          <p:nvPr>
            <p:ph idx="1"/>
          </p:nvPr>
        </p:nvSpPr>
        <p:spPr>
          <a:xfrm>
            <a:off x="838200" y="1752600"/>
            <a:ext cx="7543800" cy="3916363"/>
          </a:xfrm>
        </p:spPr>
        <p:txBody>
          <a:bodyPr/>
          <a:lstStyle/>
          <a:p>
            <a:r>
              <a:rPr lang="en-US" sz="3600" dirty="0" smtClean="0"/>
              <a:t>Post on CADRE website with banner</a:t>
            </a:r>
          </a:p>
          <a:p>
            <a:pPr marL="2228850" lvl="1" indent="0">
              <a:buNone/>
            </a:pPr>
            <a:r>
              <a:rPr lang="en-US" dirty="0" smtClean="0">
                <a:hlinkClick r:id="rId4"/>
              </a:rPr>
              <a:t>Link: www.cadreworks.org</a:t>
            </a:r>
            <a:endParaRPr lang="en-US" dirty="0" smtClean="0"/>
          </a:p>
          <a:p>
            <a:r>
              <a:rPr lang="en-US" sz="3600" dirty="0" smtClean="0"/>
              <a:t>Publicize in CADRE Caucus</a:t>
            </a:r>
          </a:p>
          <a:p>
            <a:r>
              <a:rPr lang="en-US" sz="3600" dirty="0" smtClean="0"/>
              <a:t>Disseminate through CADRE Listservs</a:t>
            </a:r>
          </a:p>
          <a:p>
            <a:r>
              <a:rPr lang="en-US" sz="3600" dirty="0" smtClean="0"/>
              <a:t>Publicize with Partner TA&amp;D Centers</a:t>
            </a:r>
          </a:p>
          <a:p>
            <a:r>
              <a:rPr lang="en-US" sz="3600" dirty="0" smtClean="0"/>
              <a:t>Share at conference presentations</a:t>
            </a:r>
            <a:endParaRPr lang="en-US" sz="3600" dirty="0"/>
          </a:p>
        </p:txBody>
      </p:sp>
      <p:sp>
        <p:nvSpPr>
          <p:cNvPr id="2" name="Title 1"/>
          <p:cNvSpPr>
            <a:spLocks noGrp="1"/>
          </p:cNvSpPr>
          <p:nvPr>
            <p:ph type="title"/>
          </p:nvPr>
        </p:nvSpPr>
        <p:spPr>
          <a:xfrm>
            <a:off x="961950" y="152400"/>
            <a:ext cx="6957834" cy="1143000"/>
          </a:xfrm>
        </p:spPr>
        <p:txBody>
          <a:bodyPr/>
          <a:lstStyle/>
          <a:p>
            <a:r>
              <a:rPr lang="en-US" b="1" dirty="0" smtClean="0">
                <a:effectLst>
                  <a:outerShdw blurRad="38100" dist="38100" dir="2700000" algn="tl">
                    <a:srgbClr val="000000">
                      <a:alpha val="43137"/>
                    </a:srgbClr>
                  </a:outerShdw>
                </a:effectLst>
              </a:rPr>
              <a:t>Dissemination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Activities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321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pPr>
              <a:defRPr/>
            </a:pPr>
            <a:r>
              <a:rPr lang="en-US" smtClean="0"/>
              <a:t>September 10, 2018</a:t>
            </a:r>
            <a:endParaRPr lang="en-US"/>
          </a:p>
        </p:txBody>
      </p:sp>
      <p:sp>
        <p:nvSpPr>
          <p:cNvPr id="9" name="Slide Number Placeholder 8"/>
          <p:cNvSpPr>
            <a:spLocks noGrp="1"/>
          </p:cNvSpPr>
          <p:nvPr>
            <p:ph type="sldNum" sz="quarter" idx="12"/>
          </p:nvPr>
        </p:nvSpPr>
        <p:spPr/>
        <p:txBody>
          <a:bodyPr/>
          <a:lstStyle/>
          <a:p>
            <a:pPr>
              <a:defRPr/>
            </a:pPr>
            <a:fld id="{D41F7502-13A9-4611-8E2A-80A9E69B6369}" type="slidenum">
              <a:rPr lang="en-US" smtClean="0"/>
              <a:pPr>
                <a:defRPr/>
              </a:pPr>
              <a:t>31</a:t>
            </a:fld>
            <a:endParaRPr lang="en-US"/>
          </a:p>
        </p:txBody>
      </p:sp>
      <p:sp>
        <p:nvSpPr>
          <p:cNvPr id="3" name="Content Placeholder 2"/>
          <p:cNvSpPr>
            <a:spLocks noGrp="1"/>
          </p:cNvSpPr>
          <p:nvPr>
            <p:ph idx="1"/>
          </p:nvPr>
        </p:nvSpPr>
        <p:spPr>
          <a:xfrm>
            <a:off x="762000" y="1295401"/>
            <a:ext cx="7772400" cy="2133599"/>
          </a:xfrm>
        </p:spPr>
        <p:txBody>
          <a:bodyPr/>
          <a:lstStyle/>
          <a:p>
            <a:r>
              <a:rPr lang="en-US" sz="3600" dirty="0" smtClean="0"/>
              <a:t>Sending copies to Parent Centers</a:t>
            </a:r>
            <a:r>
              <a:rPr lang="en-US" sz="3600" dirty="0"/>
              <a:t> (PTACs, </a:t>
            </a:r>
            <a:r>
              <a:rPr lang="en-US" sz="3600" dirty="0" smtClean="0"/>
              <a:t>PTIs </a:t>
            </a:r>
            <a:r>
              <a:rPr lang="en-US" sz="3600" dirty="0"/>
              <a:t>&amp; CPRCs) </a:t>
            </a:r>
            <a:r>
              <a:rPr lang="en-US" sz="3600" dirty="0" smtClean="0"/>
              <a:t>this month </a:t>
            </a:r>
          </a:p>
          <a:p>
            <a:r>
              <a:rPr lang="en-US" sz="3600" dirty="0" smtClean="0"/>
              <a:t>Accessible documents are currently available </a:t>
            </a:r>
            <a:r>
              <a:rPr lang="en-US" sz="3600" dirty="0"/>
              <a:t>online to </a:t>
            </a:r>
            <a:r>
              <a:rPr lang="en-US" sz="3600" dirty="0" smtClean="0"/>
              <a:t>print: </a:t>
            </a:r>
            <a:r>
              <a:rPr lang="en-US" sz="3600" dirty="0" smtClean="0">
                <a:hlinkClick r:id="rId4"/>
              </a:rPr>
              <a:t>Link: http://www.cadreworks.org/resources/idea-early-intervention-family-guides</a:t>
            </a:r>
            <a:endParaRPr lang="en-US" sz="3600" dirty="0"/>
          </a:p>
          <a:p>
            <a:r>
              <a:rPr lang="en-US" sz="3600" dirty="0" smtClean="0"/>
              <a:t>Spanish versions available soon</a:t>
            </a:r>
          </a:p>
        </p:txBody>
      </p:sp>
      <p:sp>
        <p:nvSpPr>
          <p:cNvPr id="2" name="Title 1"/>
          <p:cNvSpPr>
            <a:spLocks noGrp="1"/>
          </p:cNvSpPr>
          <p:nvPr>
            <p:ph type="title"/>
          </p:nvPr>
        </p:nvSpPr>
        <p:spPr>
          <a:xfrm>
            <a:off x="961950" y="304800"/>
            <a:ext cx="6957834" cy="1143000"/>
          </a:xfrm>
        </p:spPr>
        <p:txBody>
          <a:bodyPr/>
          <a:lstStyle/>
          <a:p>
            <a:r>
              <a:rPr lang="en-US" b="1" dirty="0" smtClean="0">
                <a:effectLst>
                  <a:outerShdw blurRad="38100" dist="38100" dir="2700000" algn="tl">
                    <a:srgbClr val="000000">
                      <a:alpha val="43137"/>
                    </a:srgbClr>
                  </a:outerShdw>
                </a:effectLst>
              </a:rPr>
              <a:t>Print &amp; Disseminate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2592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pPr>
              <a:defRPr/>
            </a:pPr>
            <a:r>
              <a:rPr lang="en-US" smtClean="0"/>
              <a:t>September 10, 2018</a:t>
            </a:r>
            <a:endParaRPr lang="en-US"/>
          </a:p>
        </p:txBody>
      </p:sp>
      <p:sp>
        <p:nvSpPr>
          <p:cNvPr id="9" name="Slide Number Placeholder 8"/>
          <p:cNvSpPr>
            <a:spLocks noGrp="1"/>
          </p:cNvSpPr>
          <p:nvPr>
            <p:ph type="sldNum" sz="quarter" idx="12"/>
          </p:nvPr>
        </p:nvSpPr>
        <p:spPr/>
        <p:txBody>
          <a:bodyPr/>
          <a:lstStyle/>
          <a:p>
            <a:pPr>
              <a:defRPr/>
            </a:pPr>
            <a:fld id="{D41F7502-13A9-4611-8E2A-80A9E69B6369}" type="slidenum">
              <a:rPr lang="en-US" smtClean="0"/>
              <a:pPr>
                <a:defRPr/>
              </a:pPr>
              <a:t>32</a:t>
            </a:fld>
            <a:endParaRPr lang="en-US"/>
          </a:p>
        </p:txBody>
      </p:sp>
      <p:pic>
        <p:nvPicPr>
          <p:cNvPr id="4" name="Picture 4" descr="Picture of Stacked Packages  http://www.sonoma.edu/generalservices/images/receiving_packages.jpg" title="Stacked Pack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76600"/>
            <a:ext cx="36576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5800" y="1447800"/>
            <a:ext cx="7772400" cy="2133599"/>
          </a:xfrm>
        </p:spPr>
        <p:txBody>
          <a:bodyPr/>
          <a:lstStyle/>
          <a:p>
            <a:pPr marL="0" indent="0">
              <a:buNone/>
            </a:pPr>
            <a:r>
              <a:rPr lang="en-US" sz="3600" dirty="0" smtClean="0"/>
              <a:t>Order through the CADRE </a:t>
            </a:r>
            <a:r>
              <a:rPr lang="en-US" sz="3600" dirty="0"/>
              <a:t>website: </a:t>
            </a:r>
            <a:r>
              <a:rPr lang="en-US" sz="3600" dirty="0" smtClean="0">
                <a:hlinkClick r:id="rId5"/>
              </a:rPr>
              <a:t>Link: https://www.surveymonkey.com/r/CADREPublications</a:t>
            </a:r>
            <a:endParaRPr lang="en-US" sz="3600" dirty="0" smtClean="0"/>
          </a:p>
        </p:txBody>
      </p:sp>
      <p:sp>
        <p:nvSpPr>
          <p:cNvPr id="2" name="Title 1"/>
          <p:cNvSpPr>
            <a:spLocks noGrp="1"/>
          </p:cNvSpPr>
          <p:nvPr>
            <p:ph type="title"/>
          </p:nvPr>
        </p:nvSpPr>
        <p:spPr>
          <a:xfrm>
            <a:off x="838200" y="381000"/>
            <a:ext cx="6957834" cy="1143000"/>
          </a:xfrm>
        </p:spPr>
        <p:txBody>
          <a:bodyPr/>
          <a:lstStyle/>
          <a:p>
            <a:r>
              <a:rPr lang="en-US" sz="4000" b="1" dirty="0" smtClean="0">
                <a:effectLst>
                  <a:outerShdw blurRad="38100" dist="38100" dir="2700000" algn="tl">
                    <a:srgbClr val="000000">
                      <a:alpha val="43137"/>
                    </a:srgbClr>
                  </a:outerShdw>
                </a:effectLst>
              </a:rPr>
              <a:t>Print &amp; </a:t>
            </a:r>
            <a:r>
              <a:rPr lang="en-US" sz="4000" b="1" dirty="0" smtClean="0">
                <a:effectLst>
                  <a:outerShdw blurRad="38100" dist="38100" dir="2700000" algn="tl">
                    <a:srgbClr val="000000">
                      <a:alpha val="43137"/>
                    </a:srgbClr>
                  </a:outerShdw>
                </a:effectLst>
              </a:rPr>
              <a:t>Disseminate</a:t>
            </a:r>
            <a:r>
              <a:rPr lang="en-US" sz="4000" b="1" dirty="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cont.</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2019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33</a:t>
            </a:fld>
            <a:endParaRPr lang="en-US"/>
          </a:p>
        </p:txBody>
      </p:sp>
      <p:sp>
        <p:nvSpPr>
          <p:cNvPr id="3" name="Content Placeholder 2"/>
          <p:cNvSpPr>
            <a:spLocks noGrp="1"/>
          </p:cNvSpPr>
          <p:nvPr>
            <p:ph idx="1"/>
          </p:nvPr>
        </p:nvSpPr>
        <p:spPr>
          <a:xfrm>
            <a:off x="457200" y="1752600"/>
            <a:ext cx="8229600" cy="4525963"/>
          </a:xfrm>
        </p:spPr>
        <p:txBody>
          <a:bodyPr/>
          <a:lstStyle/>
          <a:p>
            <a:pPr lvl="0"/>
            <a:r>
              <a:rPr lang="en-US" dirty="0" smtClean="0"/>
              <a:t>Cultural </a:t>
            </a:r>
            <a:r>
              <a:rPr lang="en-US" dirty="0"/>
              <a:t>Implications of the guides for Immigrant Parents </a:t>
            </a:r>
          </a:p>
          <a:p>
            <a:pPr lvl="0"/>
            <a:r>
              <a:rPr lang="en-US" dirty="0"/>
              <a:t>Revision of translation using the OSEP Spanish </a:t>
            </a:r>
            <a:r>
              <a:rPr lang="en-US" dirty="0" smtClean="0"/>
              <a:t>Glossary: </a:t>
            </a:r>
            <a:r>
              <a:rPr lang="en-US" u="sng" dirty="0" smtClean="0">
                <a:hlinkClick r:id="rId4"/>
              </a:rPr>
              <a:t>Link: http://www.neparentcenters.org/glossary/glossary.html</a:t>
            </a:r>
            <a:r>
              <a:rPr lang="en-US" dirty="0" smtClean="0"/>
              <a:t> </a:t>
            </a:r>
            <a:endParaRPr lang="en-US" dirty="0"/>
          </a:p>
          <a:p>
            <a:endParaRPr lang="en-US" dirty="0"/>
          </a:p>
        </p:txBody>
      </p:sp>
      <p:sp>
        <p:nvSpPr>
          <p:cNvPr id="2" name="Title 1"/>
          <p:cNvSpPr>
            <a:spLocks noGrp="1"/>
          </p:cNvSpPr>
          <p:nvPr>
            <p:ph type="title"/>
          </p:nvPr>
        </p:nvSpPr>
        <p:spPr>
          <a:xfrm>
            <a:off x="933458" y="457200"/>
            <a:ext cx="6957834" cy="1143000"/>
          </a:xfrm>
        </p:spPr>
        <p:txBody>
          <a:bodyPr/>
          <a:lstStyle/>
          <a:p>
            <a:r>
              <a:rPr lang="en-US" b="1" dirty="0">
                <a:effectLst>
                  <a:outerShdw blurRad="38100" dist="38100" dir="2700000" algn="tl">
                    <a:srgbClr val="000000">
                      <a:alpha val="43137"/>
                    </a:srgbClr>
                  </a:outerShdw>
                </a:effectLst>
              </a:rPr>
              <a:t>Myriam </a:t>
            </a:r>
            <a:r>
              <a:rPr lang="en-US" b="1" dirty="0" smtClean="0">
                <a:effectLst>
                  <a:outerShdw blurRad="38100" dist="38100" dir="2700000" algn="tl">
                    <a:srgbClr val="000000">
                      <a:alpha val="43137"/>
                    </a:srgbClr>
                  </a:outerShdw>
                </a:effectLst>
              </a:rPr>
              <a:t>Alizo</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Cultural Review </a:t>
            </a:r>
            <a:r>
              <a:rPr lang="en-US" b="1" dirty="0">
                <a:effectLst>
                  <a:outerShdw blurRad="38100" dist="38100" dir="2700000" algn="tl">
                    <a:srgbClr val="000000">
                      <a:alpha val="43137"/>
                    </a:srgbClr>
                  </a:outerShdw>
                </a:effectLst>
              </a:rPr>
              <a:t>Process</a:t>
            </a:r>
          </a:p>
        </p:txBody>
      </p:sp>
    </p:spTree>
    <p:extLst>
      <p:ext uri="{BB962C8B-B14F-4D97-AF65-F5344CB8AC3E}">
        <p14:creationId xmlns:p14="http://schemas.microsoft.com/office/powerpoint/2010/main" val="2187281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pPr>
              <a:defRPr/>
            </a:pPr>
            <a:r>
              <a:rPr lang="en-US" smtClean="0"/>
              <a:t>September 10, 2018</a:t>
            </a:r>
            <a:endParaRPr lang="en-US"/>
          </a:p>
        </p:txBody>
      </p:sp>
      <p:sp>
        <p:nvSpPr>
          <p:cNvPr id="8" name="Slide Number Placeholder 7"/>
          <p:cNvSpPr>
            <a:spLocks noGrp="1"/>
          </p:cNvSpPr>
          <p:nvPr>
            <p:ph type="sldNum" sz="quarter" idx="12"/>
          </p:nvPr>
        </p:nvSpPr>
        <p:spPr/>
        <p:txBody>
          <a:bodyPr/>
          <a:lstStyle/>
          <a:p>
            <a:pPr>
              <a:defRPr/>
            </a:pPr>
            <a:fld id="{D41F7502-13A9-4611-8E2A-80A9E69B6369}" type="slidenum">
              <a:rPr lang="en-US" smtClean="0"/>
              <a:pPr>
                <a:defRPr/>
              </a:pPr>
              <a:t>34</a:t>
            </a:fld>
            <a:endParaRPr lang="en-US"/>
          </a:p>
        </p:txBody>
      </p:sp>
      <p:sp>
        <p:nvSpPr>
          <p:cNvPr id="3" name="Content Placeholder 2"/>
          <p:cNvSpPr>
            <a:spLocks noGrp="1"/>
          </p:cNvSpPr>
          <p:nvPr>
            <p:ph idx="1"/>
          </p:nvPr>
        </p:nvSpPr>
        <p:spPr>
          <a:xfrm>
            <a:off x="457200" y="1600200"/>
            <a:ext cx="8229600" cy="4525963"/>
          </a:xfrm>
        </p:spPr>
        <p:txBody>
          <a:bodyPr/>
          <a:lstStyle/>
          <a:p>
            <a:pPr marL="457200" lvl="1" indent="0">
              <a:buNone/>
            </a:pPr>
            <a:r>
              <a:rPr lang="en-US" sz="2400" i="1" dirty="0" smtClean="0"/>
              <a:t>“They </a:t>
            </a:r>
            <a:r>
              <a:rPr lang="en-US" sz="2400" i="1" dirty="0"/>
              <a:t>did a great job of trying to make this stuff digestible by parents</a:t>
            </a:r>
            <a:r>
              <a:rPr lang="en-US" sz="2400" i="1" dirty="0" smtClean="0"/>
              <a:t>.”</a:t>
            </a:r>
          </a:p>
          <a:p>
            <a:pPr marL="457200" lvl="1" indent="0">
              <a:buNone/>
            </a:pPr>
            <a:endParaRPr lang="en-US" sz="2400" i="1" dirty="0" smtClean="0"/>
          </a:p>
          <a:p>
            <a:pPr marL="457200" lvl="1" indent="0">
              <a:buNone/>
            </a:pPr>
            <a:r>
              <a:rPr lang="en-US" sz="2400" i="1" dirty="0" smtClean="0"/>
              <a:t>“Overall </a:t>
            </a:r>
            <a:r>
              <a:rPr lang="en-US" sz="2400" i="1" dirty="0"/>
              <a:t>it was easy to understand</a:t>
            </a:r>
            <a:r>
              <a:rPr lang="en-US" sz="2400" i="1" dirty="0" smtClean="0"/>
              <a:t>. </a:t>
            </a:r>
            <a:r>
              <a:rPr lang="en-US" sz="2400" i="1" dirty="0"/>
              <a:t>I like the fact that it gives just enough information without being overwhelming and that it refers to the Parent Center in your area for more information</a:t>
            </a:r>
            <a:r>
              <a:rPr lang="en-US" sz="2400" i="1" dirty="0" smtClean="0"/>
              <a:t>.”</a:t>
            </a:r>
          </a:p>
          <a:p>
            <a:pPr marL="457200" lvl="1" indent="0">
              <a:buNone/>
            </a:pPr>
            <a:endParaRPr lang="en-US" sz="2400" i="1" dirty="0"/>
          </a:p>
          <a:p>
            <a:pPr marL="457200" lvl="1" indent="0">
              <a:buNone/>
            </a:pPr>
            <a:r>
              <a:rPr lang="en-US" sz="2400" i="1" dirty="0" smtClean="0"/>
              <a:t>“I </a:t>
            </a:r>
            <a:r>
              <a:rPr lang="en-US" sz="2400" i="1" dirty="0"/>
              <a:t>think it will be so helpful to have this document. </a:t>
            </a:r>
            <a:r>
              <a:rPr lang="en-US" sz="2400" i="1" dirty="0" smtClean="0"/>
              <a:t>We </a:t>
            </a:r>
            <a:r>
              <a:rPr lang="en-US" sz="2400" i="1" dirty="0"/>
              <a:t>all know how hard it is to make </a:t>
            </a:r>
            <a:r>
              <a:rPr lang="en-US" sz="2400" i="1" dirty="0" smtClean="0"/>
              <a:t>this</a:t>
            </a:r>
            <a:r>
              <a:rPr lang="en-US" sz="2400" i="1" dirty="0"/>
              <a:t> understandable and still consistent with the </a:t>
            </a:r>
            <a:r>
              <a:rPr lang="en-US" sz="2400" i="1" dirty="0" err="1" smtClean="0"/>
              <a:t>regs</a:t>
            </a:r>
            <a:r>
              <a:rPr lang="en-US" sz="2400" i="1" dirty="0" smtClean="0"/>
              <a:t>.” </a:t>
            </a:r>
          </a:p>
        </p:txBody>
      </p:sp>
      <p:sp>
        <p:nvSpPr>
          <p:cNvPr id="2" name="Title 1"/>
          <p:cNvSpPr>
            <a:spLocks noGrp="1"/>
          </p:cNvSpPr>
          <p:nvPr>
            <p:ph type="title"/>
          </p:nvPr>
        </p:nvSpPr>
        <p:spPr>
          <a:xfrm>
            <a:off x="838200" y="76200"/>
            <a:ext cx="6957834" cy="1143000"/>
          </a:xfrm>
        </p:spPr>
        <p:txBody>
          <a:bodyPr/>
          <a:lstStyle/>
          <a:p>
            <a:r>
              <a:rPr lang="en-US" b="1" dirty="0" smtClean="0">
                <a:effectLst>
                  <a:outerShdw blurRad="38100" dist="38100" dir="2700000" algn="tl">
                    <a:srgbClr val="000000">
                      <a:alpha val="43137"/>
                    </a:srgbClr>
                  </a:outerShdw>
                </a:effectLst>
              </a:rPr>
              <a:t>What They’re Saying</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3419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r>
              <a:rPr lang="en-US" smtClean="0"/>
              <a:t>September 10, 2018</a:t>
            </a:r>
            <a:endParaRPr lang="en-US"/>
          </a:p>
        </p:txBody>
      </p:sp>
      <p:sp>
        <p:nvSpPr>
          <p:cNvPr id="7" name="Slide Number Placeholder 6"/>
          <p:cNvSpPr>
            <a:spLocks noGrp="1"/>
          </p:cNvSpPr>
          <p:nvPr>
            <p:ph type="sldNum" sz="quarter" idx="12"/>
          </p:nvPr>
        </p:nvSpPr>
        <p:spPr/>
        <p:txBody>
          <a:bodyPr/>
          <a:lstStyle/>
          <a:p>
            <a:fld id="{8597561A-6509-4303-8BCD-38A1FA98E427}" type="slidenum">
              <a:rPr lang="en-US" smtClean="0"/>
              <a:pPr/>
              <a:t>35</a:t>
            </a:fld>
            <a:endParaRPr lang="en-US"/>
          </a:p>
        </p:txBody>
      </p:sp>
      <p:pic>
        <p:nvPicPr>
          <p:cNvPr id="91138" name="Picture 1" descr="figure holding question mark" title="figure holding question ma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2813" y="1933575"/>
            <a:ext cx="22383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638300" y="5105399"/>
            <a:ext cx="586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7200" b="1" dirty="0" smtClean="0">
                <a:solidFill>
                  <a:prstClr val="black"/>
                </a:solidFill>
                <a:effectLst>
                  <a:outerShdw blurRad="38100" dist="38100" dir="2700000" algn="tl">
                    <a:srgbClr val="000000">
                      <a:alpha val="43137"/>
                    </a:srgbClr>
                  </a:outerShdw>
                </a:effectLst>
              </a:rPr>
              <a:t>Comments</a:t>
            </a:r>
            <a:r>
              <a:rPr lang="en-US" altLang="en-US" sz="7200" b="1" dirty="0" smtClean="0">
                <a:solidFill>
                  <a:prstClr val="black"/>
                </a:solidFill>
                <a:effectLst>
                  <a:outerShdw blurRad="38100" dist="38100" dir="2700000" algn="tl">
                    <a:srgbClr val="000000">
                      <a:alpha val="43137"/>
                    </a:srgbClr>
                  </a:outerShdw>
                </a:effectLst>
              </a:rPr>
              <a:t>?</a:t>
            </a:r>
          </a:p>
        </p:txBody>
      </p:sp>
      <p:sp>
        <p:nvSpPr>
          <p:cNvPr id="13" name="Title 12"/>
          <p:cNvSpPr>
            <a:spLocks noGrp="1"/>
          </p:cNvSpPr>
          <p:nvPr>
            <p:ph type="title"/>
          </p:nvPr>
        </p:nvSpPr>
        <p:spPr>
          <a:xfrm>
            <a:off x="1093083" y="304800"/>
            <a:ext cx="6957834" cy="1143000"/>
          </a:xfrm>
        </p:spPr>
        <p:txBody>
          <a:bodyPr/>
          <a:lstStyle/>
          <a:p>
            <a:r>
              <a:rPr lang="en-US" altLang="en-US" sz="7200" b="1" dirty="0">
                <a:solidFill>
                  <a:prstClr val="black"/>
                </a:solidFill>
                <a:effectLst>
                  <a:outerShdw blurRad="38100" dist="38100" dir="2700000" algn="tl">
                    <a:srgbClr val="000000">
                      <a:alpha val="43137"/>
                    </a:srgbClr>
                  </a:outerShdw>
                </a:effectLst>
                <a:latin typeface="Calibri" pitchFamily="34" charset="0"/>
                <a:ea typeface="+mn-ea"/>
                <a:cs typeface="Arial" charset="0"/>
              </a:rPr>
              <a:t>Questions</a:t>
            </a:r>
            <a:r>
              <a:rPr lang="en-US" altLang="en-US" sz="7200" b="1" dirty="0" smtClean="0">
                <a:solidFill>
                  <a:prstClr val="black"/>
                </a:solidFill>
                <a:effectLst>
                  <a:outerShdw blurRad="38100" dist="38100" dir="2700000" algn="tl">
                    <a:srgbClr val="000000">
                      <a:alpha val="43137"/>
                    </a:srgbClr>
                  </a:outerShdw>
                </a:effectLst>
              </a:rPr>
              <a:t>?</a:t>
            </a:r>
            <a:endParaRPr lang="en-US" sz="7200" dirty="0"/>
          </a:p>
        </p:txBody>
      </p:sp>
    </p:spTree>
    <p:extLst>
      <p:ext uri="{BB962C8B-B14F-4D97-AF65-F5344CB8AC3E}">
        <p14:creationId xmlns:p14="http://schemas.microsoft.com/office/powerpoint/2010/main" val="2031689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8BF0F22-E1CD-4BC2-84C1-296EDEA5040A}" type="slidenum">
              <a:rPr lang="en-US" smtClean="0">
                <a:solidFill>
                  <a:prstClr val="black">
                    <a:tint val="75000"/>
                  </a:prstClr>
                </a:solidFill>
              </a:rPr>
              <a:pPr>
                <a:defRPr/>
              </a:pPr>
              <a:t>36</a:t>
            </a:fld>
            <a:endParaRPr lang="en-US">
              <a:solidFill>
                <a:prstClr val="black">
                  <a:tint val="75000"/>
                </a:prstClr>
              </a:solidFill>
            </a:endParaRPr>
          </a:p>
        </p:txBody>
      </p:sp>
      <p:pic>
        <p:nvPicPr>
          <p:cNvPr id="5"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231" y="76200"/>
            <a:ext cx="2123569"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urvey Image" title="Survey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0" y="3962412"/>
            <a:ext cx="3124200" cy="2796159"/>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 y="723906"/>
            <a:ext cx="9144000" cy="3038469"/>
          </a:xfrm>
        </p:spPr>
        <p:txBody>
          <a:bodyPr>
            <a:normAutofit fontScale="90000"/>
          </a:bodyPr>
          <a:lstStyle/>
          <a:p>
            <a:pPr defTabSz="171450">
              <a:defRPr/>
            </a:pPr>
            <a:r>
              <a:rPr lang="en-US" dirty="0" smtClean="0"/>
              <a:t/>
            </a:r>
            <a:br>
              <a:rPr lang="en-US" dirty="0" smtClean="0"/>
            </a:br>
            <a:r>
              <a:rPr lang="en-US" sz="4900" b="1" dirty="0" smtClean="0">
                <a:latin typeface="Cambria" panose="02040503050406030204" pitchFamily="18" charset="0"/>
              </a:rPr>
              <a:t>Thank you for joining us!</a:t>
            </a:r>
            <a:br>
              <a:rPr lang="en-US" sz="4900" b="1" dirty="0" smtClean="0">
                <a:latin typeface="Cambria" panose="02040503050406030204" pitchFamily="18" charset="0"/>
              </a:rPr>
            </a:br>
            <a:r>
              <a:rPr lang="en-US" sz="3600" i="1" dirty="0" smtClean="0">
                <a:latin typeface="Cambria" panose="02040503050406030204" pitchFamily="18" charset="0"/>
              </a:rPr>
              <a:t>Please take a few minutes to respond to this brief survey about </a:t>
            </a:r>
            <a:r>
              <a:rPr lang="en-US" sz="3600" i="1" dirty="0">
                <a:latin typeface="Cambria" panose="02040503050406030204" pitchFamily="18" charset="0"/>
              </a:rPr>
              <a:t>your experience:</a:t>
            </a:r>
            <a:br>
              <a:rPr lang="en-US" sz="3600" i="1" dirty="0">
                <a:latin typeface="Cambria" panose="02040503050406030204" pitchFamily="18" charset="0"/>
              </a:rPr>
            </a:br>
            <a:r>
              <a:rPr lang="en-US" sz="3100" i="1" dirty="0" smtClean="0">
                <a:latin typeface="Cambria" panose="02040503050406030204" pitchFamily="18" charset="0"/>
                <a:hlinkClick r:id="rId5"/>
              </a:rPr>
              <a:t>Webinar Survey </a:t>
            </a:r>
            <a:br>
              <a:rPr lang="en-US" sz="3100" i="1" dirty="0" smtClean="0">
                <a:latin typeface="Cambria" panose="02040503050406030204" pitchFamily="18" charset="0"/>
                <a:hlinkClick r:id="rId5"/>
              </a:rPr>
            </a:br>
            <a:r>
              <a:rPr lang="en-US" sz="3100" i="1" dirty="0">
                <a:latin typeface="Cambria" panose="02040503050406030204" pitchFamily="18" charset="0"/>
                <a:hlinkClick r:id="rId5"/>
              </a:rPr>
              <a:t>https://</a:t>
            </a:r>
            <a:r>
              <a:rPr lang="en-US" sz="3100" i="1" dirty="0" smtClean="0">
                <a:latin typeface="Cambria" panose="02040503050406030204" pitchFamily="18" charset="0"/>
                <a:hlinkClick r:id="rId5"/>
              </a:rPr>
              <a:t>www.surveymonkey.com/r/PartCFamilyGuides</a:t>
            </a:r>
            <a:r>
              <a:rPr lang="en-US" sz="3100" i="1" dirty="0" smtClean="0">
                <a:latin typeface="Cambria" panose="02040503050406030204" pitchFamily="18" charset="0"/>
              </a:rPr>
              <a:t> </a:t>
            </a:r>
            <a:r>
              <a:rPr lang="en-US" sz="3600" i="1" dirty="0" smtClean="0">
                <a:latin typeface="Cambria" panose="02040503050406030204" pitchFamily="18" charset="0"/>
              </a:rPr>
              <a:t/>
            </a:r>
            <a:br>
              <a:rPr lang="en-US" sz="3600" i="1" dirty="0" smtClean="0">
                <a:latin typeface="Cambria" panose="02040503050406030204" pitchFamily="18" charset="0"/>
              </a:rPr>
            </a:br>
            <a:endParaRPr lang="en-US" sz="3200" b="1" dirty="0">
              <a:solidFill>
                <a:schemeClr val="accent2">
                  <a:lumMod val="75000"/>
                </a:schemeClr>
              </a:solidFill>
              <a:effectLst>
                <a:outerShdw blurRad="38100" dist="38100" dir="2700000" algn="tl">
                  <a:srgbClr val="000000">
                    <a:alpha val="43137"/>
                  </a:srgbClr>
                </a:outerShdw>
              </a:effectLst>
              <a:latin typeface="Cambria" panose="02040503050406030204" pitchFamily="18" charset="0"/>
              <a:cs typeface="Arial" pitchFamily="34" charset="0"/>
            </a:endParaRPr>
          </a:p>
        </p:txBody>
      </p:sp>
    </p:spTree>
    <p:extLst>
      <p:ext uri="{BB962C8B-B14F-4D97-AF65-F5344CB8AC3E}">
        <p14:creationId xmlns:p14="http://schemas.microsoft.com/office/powerpoint/2010/main" val="1449906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4</a:t>
            </a:fld>
            <a:endParaRPr lang="en-US"/>
          </a:p>
        </p:txBody>
      </p:sp>
      <p:grpSp>
        <p:nvGrpSpPr>
          <p:cNvPr id="18" name="Group 17" descr="2015-2016 National DR Activity chart" title="2015-2016 National DR Activity chart"/>
          <p:cNvGrpSpPr/>
          <p:nvPr/>
        </p:nvGrpSpPr>
        <p:grpSpPr>
          <a:xfrm>
            <a:off x="1018034" y="1154347"/>
            <a:ext cx="6901750" cy="5304724"/>
            <a:chOff x="1240216" y="1039906"/>
            <a:chExt cx="6828115" cy="4936456"/>
          </a:xfrm>
        </p:grpSpPr>
        <p:pic>
          <p:nvPicPr>
            <p:cNvPr id="9218"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216" y="1039906"/>
              <a:ext cx="6828115" cy="493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6019800" y="1597223"/>
              <a:ext cx="762000" cy="307777"/>
            </a:xfrm>
            <a:prstGeom prst="rect">
              <a:avLst/>
            </a:prstGeom>
            <a:noFill/>
          </p:spPr>
          <p:txBody>
            <a:bodyPr wrap="square" rtlCol="0">
              <a:spAutoFit/>
            </a:bodyPr>
            <a:lstStyle/>
            <a:p>
              <a:r>
                <a:rPr lang="en-US" sz="1400" dirty="0" smtClean="0"/>
                <a:t>19,737</a:t>
              </a:r>
              <a:endParaRPr lang="en-US" sz="1400" dirty="0"/>
            </a:p>
          </p:txBody>
        </p:sp>
        <p:sp>
          <p:nvSpPr>
            <p:cNvPr id="17" name="Oval 16"/>
            <p:cNvSpPr/>
            <p:nvPr/>
          </p:nvSpPr>
          <p:spPr>
            <a:xfrm>
              <a:off x="5638800" y="5414682"/>
              <a:ext cx="533400" cy="2286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15000" y="5171061"/>
              <a:ext cx="609600" cy="307777"/>
            </a:xfrm>
            <a:prstGeom prst="rect">
              <a:avLst/>
            </a:prstGeom>
            <a:noFill/>
          </p:spPr>
          <p:txBody>
            <a:bodyPr wrap="square" rtlCol="0">
              <a:spAutoFit/>
            </a:bodyPr>
            <a:lstStyle/>
            <a:p>
              <a:r>
                <a:rPr lang="en-US" sz="1400" dirty="0" smtClean="0"/>
                <a:t>97</a:t>
              </a:r>
              <a:endParaRPr lang="en-US" sz="1400" dirty="0"/>
            </a:p>
          </p:txBody>
        </p:sp>
        <p:sp>
          <p:nvSpPr>
            <p:cNvPr id="22" name="TextBox 21"/>
            <p:cNvSpPr txBox="1"/>
            <p:nvPr/>
          </p:nvSpPr>
          <p:spPr>
            <a:xfrm>
              <a:off x="4419600" y="3578423"/>
              <a:ext cx="609600" cy="307777"/>
            </a:xfrm>
            <a:prstGeom prst="rect">
              <a:avLst/>
            </a:prstGeom>
            <a:noFill/>
          </p:spPr>
          <p:txBody>
            <a:bodyPr wrap="square" rtlCol="0">
              <a:spAutoFit/>
            </a:bodyPr>
            <a:lstStyle/>
            <a:p>
              <a:r>
                <a:rPr lang="en-US" sz="1400" dirty="0" smtClean="0"/>
                <a:t>9034</a:t>
              </a:r>
              <a:endParaRPr lang="en-US" sz="1400" dirty="0"/>
            </a:p>
          </p:txBody>
        </p:sp>
        <p:sp>
          <p:nvSpPr>
            <p:cNvPr id="15" name="Oval 14"/>
            <p:cNvSpPr/>
            <p:nvPr/>
          </p:nvSpPr>
          <p:spPr>
            <a:xfrm>
              <a:off x="4000500" y="5414682"/>
              <a:ext cx="533400" cy="2286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99754" y="5178623"/>
              <a:ext cx="609600" cy="307777"/>
            </a:xfrm>
            <a:prstGeom prst="rect">
              <a:avLst/>
            </a:prstGeom>
            <a:noFill/>
          </p:spPr>
          <p:txBody>
            <a:bodyPr wrap="square" rtlCol="0">
              <a:spAutoFit/>
            </a:bodyPr>
            <a:lstStyle/>
            <a:p>
              <a:r>
                <a:rPr lang="en-US" sz="1400" dirty="0" smtClean="0"/>
                <a:t>126</a:t>
              </a:r>
              <a:endParaRPr lang="en-US" sz="1400" dirty="0"/>
            </a:p>
          </p:txBody>
        </p:sp>
        <p:sp>
          <p:nvSpPr>
            <p:cNvPr id="10" name="TextBox 9"/>
            <p:cNvSpPr txBox="1"/>
            <p:nvPr/>
          </p:nvSpPr>
          <p:spPr>
            <a:xfrm>
              <a:off x="2743200" y="4264223"/>
              <a:ext cx="609600" cy="307777"/>
            </a:xfrm>
            <a:prstGeom prst="rect">
              <a:avLst/>
            </a:prstGeom>
            <a:noFill/>
          </p:spPr>
          <p:txBody>
            <a:bodyPr wrap="square" rtlCol="0">
              <a:spAutoFit/>
            </a:bodyPr>
            <a:lstStyle/>
            <a:p>
              <a:r>
                <a:rPr lang="en-US" sz="1400" dirty="0" smtClean="0"/>
                <a:t>5369</a:t>
              </a:r>
              <a:endParaRPr lang="en-US" sz="1400" dirty="0"/>
            </a:p>
          </p:txBody>
        </p:sp>
        <p:sp>
          <p:nvSpPr>
            <p:cNvPr id="12" name="Oval 11"/>
            <p:cNvSpPr/>
            <p:nvPr/>
          </p:nvSpPr>
          <p:spPr>
            <a:xfrm>
              <a:off x="2280560" y="5410200"/>
              <a:ext cx="538840" cy="2286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86000" y="5178623"/>
              <a:ext cx="609600" cy="307777"/>
            </a:xfrm>
            <a:prstGeom prst="rect">
              <a:avLst/>
            </a:prstGeom>
            <a:noFill/>
          </p:spPr>
          <p:txBody>
            <a:bodyPr wrap="square" rtlCol="0">
              <a:spAutoFit/>
            </a:bodyPr>
            <a:lstStyle/>
            <a:p>
              <a:r>
                <a:rPr lang="en-US" sz="1400" dirty="0" smtClean="0"/>
                <a:t>125</a:t>
              </a:r>
              <a:endParaRPr lang="en-US" sz="1400" dirty="0"/>
            </a:p>
          </p:txBody>
        </p:sp>
      </p:grpSp>
      <p:sp>
        <p:nvSpPr>
          <p:cNvPr id="2" name="Title 1"/>
          <p:cNvSpPr>
            <a:spLocks noGrp="1"/>
          </p:cNvSpPr>
          <p:nvPr>
            <p:ph type="title"/>
          </p:nvPr>
        </p:nvSpPr>
        <p:spPr>
          <a:xfrm>
            <a:off x="788283" y="175419"/>
            <a:ext cx="6957834" cy="792162"/>
          </a:xfrm>
        </p:spPr>
        <p:txBody>
          <a:bodyPr/>
          <a:lstStyle/>
          <a:p>
            <a:r>
              <a:rPr lang="en-US" b="1" dirty="0" smtClean="0">
                <a:effectLst>
                  <a:outerShdw blurRad="38100" dist="38100" dir="2700000" algn="tl">
                    <a:srgbClr val="000000">
                      <a:alpha val="43137"/>
                    </a:srgbClr>
                  </a:outerShdw>
                </a:effectLst>
              </a:rPr>
              <a:t> Part C/Part B Data</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7821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descr="oval" hidden="1" title="oval"/>
          <p:cNvSpPr/>
          <p:nvPr/>
        </p:nvSpPr>
        <p:spPr>
          <a:xfrm>
            <a:off x="1752600" y="2895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hidden="1" title="oval"/>
          <p:cNvSpPr/>
          <p:nvPr/>
        </p:nvSpPr>
        <p:spPr>
          <a:xfrm>
            <a:off x="2590800" y="33528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hidden="1" title="oval"/>
          <p:cNvSpPr/>
          <p:nvPr/>
        </p:nvSpPr>
        <p:spPr>
          <a:xfrm>
            <a:off x="5867400" y="3514165"/>
            <a:ext cx="6858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oval" hidden="1" title="oval"/>
          <p:cNvSpPr/>
          <p:nvPr/>
        </p:nvSpPr>
        <p:spPr>
          <a:xfrm>
            <a:off x="5105400" y="42672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oval" hidden="1" title="oval"/>
          <p:cNvSpPr/>
          <p:nvPr/>
        </p:nvSpPr>
        <p:spPr>
          <a:xfrm>
            <a:off x="4267200" y="4038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oval" hidden="1" title="oval"/>
          <p:cNvSpPr/>
          <p:nvPr/>
        </p:nvSpPr>
        <p:spPr>
          <a:xfrm>
            <a:off x="3429000" y="2796988"/>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oval" hidden="1" title="oval"/>
          <p:cNvSpPr/>
          <p:nvPr/>
        </p:nvSpPr>
        <p:spPr>
          <a:xfrm>
            <a:off x="6781800" y="5257800"/>
            <a:ext cx="533400" cy="4661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6" descr="Three Years of Part C DR Activity: US &amp; Outlying Areas chart" title="Three Years of Part C DR Activity: US &amp; Outlying Areas chart"/>
          <p:cNvGraphicFramePr>
            <a:graphicFrameLocks/>
          </p:cNvGraphicFramePr>
          <p:nvPr>
            <p:extLst>
              <p:ext uri="{D42A27DB-BD31-4B8C-83A1-F6EECF244321}">
                <p14:modId xmlns:p14="http://schemas.microsoft.com/office/powerpoint/2010/main" val="1362606473"/>
              </p:ext>
            </p:extLst>
          </p:nvPr>
        </p:nvGraphicFramePr>
        <p:xfrm>
          <a:off x="457200" y="17526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914400" y="457200"/>
            <a:ext cx="6957834" cy="1143000"/>
          </a:xfrm>
        </p:spPr>
        <p:txBody>
          <a:bodyPr>
            <a:normAutofit fontScale="90000"/>
          </a:bodyPr>
          <a:lstStyle/>
          <a:p>
            <a:r>
              <a:rPr lang="en-US" b="1" dirty="0" smtClean="0">
                <a:effectLst>
                  <a:outerShdw blurRad="38100" dist="38100" dir="2700000" algn="tl">
                    <a:srgbClr val="000000">
                      <a:alpha val="43137"/>
                    </a:srgbClr>
                  </a:outerShdw>
                </a:effectLst>
              </a:rPr>
              <a:t>Three Years of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Part C DR Activity:</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US &amp; Outlying Areas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724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95800" y="5562600"/>
            <a:ext cx="4038600" cy="246221"/>
          </a:xfrm>
          <a:prstGeom prst="rect">
            <a:avLst/>
          </a:prstGeom>
          <a:noFill/>
        </p:spPr>
        <p:txBody>
          <a:bodyPr wrap="square" rtlCol="0">
            <a:spAutoFit/>
          </a:bodyPr>
          <a:lstStyle/>
          <a:p>
            <a:pPr algn="ctr"/>
            <a:r>
              <a:rPr lang="en-US" sz="1000" dirty="0" smtClean="0"/>
              <a:t>“States” includes the 50 states, DC and 5 territories</a:t>
            </a:r>
            <a:endParaRPr lang="en-US" sz="1000" dirty="0"/>
          </a:p>
        </p:txBody>
      </p:sp>
      <p:graphicFrame>
        <p:nvGraphicFramePr>
          <p:cNvPr id="7" name="Content Placeholder 6" descr="Part C WSC Activity" title="Part C WSC Activity"/>
          <p:cNvGraphicFramePr>
            <a:graphicFrameLocks noGrp="1"/>
          </p:cNvGraphicFramePr>
          <p:nvPr>
            <p:ph sz="half" idx="2"/>
            <p:extLst>
              <p:ext uri="{D42A27DB-BD31-4B8C-83A1-F6EECF244321}">
                <p14:modId xmlns:p14="http://schemas.microsoft.com/office/powerpoint/2010/main" val="3835854254"/>
              </p:ext>
            </p:extLst>
          </p:nvPr>
        </p:nvGraphicFramePr>
        <p:xfrm>
          <a:off x="4343400" y="12954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4"/>
          <p:cNvSpPr>
            <a:spLocks noGrp="1"/>
          </p:cNvSpPr>
          <p:nvPr>
            <p:ph sz="half" idx="1"/>
          </p:nvPr>
        </p:nvSpPr>
        <p:spPr>
          <a:xfrm>
            <a:off x="381000" y="1447800"/>
            <a:ext cx="5562600" cy="4525963"/>
          </a:xfrm>
        </p:spPr>
        <p:txBody>
          <a:bodyPr/>
          <a:lstStyle/>
          <a:p>
            <a:r>
              <a:rPr lang="en-US" dirty="0" smtClean="0"/>
              <a:t>118 written State </a:t>
            </a:r>
            <a:endParaRPr lang="en-US" dirty="0"/>
          </a:p>
          <a:p>
            <a:pPr marL="0" indent="0">
              <a:buNone/>
            </a:pPr>
            <a:r>
              <a:rPr lang="en-US" dirty="0"/>
              <a:t> </a:t>
            </a:r>
            <a:r>
              <a:rPr lang="en-US" dirty="0" smtClean="0"/>
              <a:t>   complaints filed </a:t>
            </a:r>
          </a:p>
          <a:p>
            <a:pPr marL="0" indent="0">
              <a:buNone/>
            </a:pPr>
            <a:endParaRPr lang="en-US" dirty="0" smtClean="0"/>
          </a:p>
          <a:p>
            <a:r>
              <a:rPr lang="en-US" dirty="0" smtClean="0"/>
              <a:t>96 reports issued</a:t>
            </a:r>
          </a:p>
          <a:p>
            <a:pPr marL="0" indent="0">
              <a:buNone/>
            </a:pPr>
            <a:endParaRPr lang="en-US" dirty="0" smtClean="0"/>
          </a:p>
          <a:p>
            <a:r>
              <a:rPr lang="en-US" dirty="0" smtClean="0"/>
              <a:t>66 findings of </a:t>
            </a:r>
          </a:p>
          <a:p>
            <a:pPr marL="0" indent="0">
              <a:buNone/>
            </a:pPr>
            <a:r>
              <a:rPr lang="en-US" dirty="0" smtClean="0"/>
              <a:t>    non-compliance</a:t>
            </a:r>
          </a:p>
        </p:txBody>
      </p:sp>
      <p:sp>
        <p:nvSpPr>
          <p:cNvPr id="4" name="Title 3"/>
          <p:cNvSpPr>
            <a:spLocks noGrp="1"/>
          </p:cNvSpPr>
          <p:nvPr>
            <p:ph type="title"/>
          </p:nvPr>
        </p:nvSpPr>
        <p:spPr>
          <a:xfrm>
            <a:off x="762000" y="228600"/>
            <a:ext cx="6957834" cy="1143000"/>
          </a:xfrm>
        </p:spPr>
        <p:txBody>
          <a:bodyPr/>
          <a:lstStyle/>
          <a:p>
            <a:r>
              <a:rPr lang="en-US" b="1" dirty="0" smtClean="0">
                <a:effectLst>
                  <a:outerShdw blurRad="38100" dist="38100" dir="2700000" algn="tl">
                    <a:srgbClr val="000000">
                      <a:alpha val="43137"/>
                    </a:srgbClr>
                  </a:outerShdw>
                </a:effectLst>
              </a:rPr>
              <a:t>WSC Activity 2016-17</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64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4741" y="5638800"/>
            <a:ext cx="4038600" cy="246221"/>
          </a:xfrm>
          <a:prstGeom prst="rect">
            <a:avLst/>
          </a:prstGeom>
          <a:noFill/>
        </p:spPr>
        <p:txBody>
          <a:bodyPr wrap="square" rtlCol="0">
            <a:spAutoFit/>
          </a:bodyPr>
          <a:lstStyle/>
          <a:p>
            <a:pPr algn="ctr"/>
            <a:r>
              <a:rPr lang="en-US" sz="1000" dirty="0" smtClean="0"/>
              <a:t>“States” includes the 50 states, DC and 5 territories</a:t>
            </a:r>
            <a:endParaRPr lang="en-US" sz="1000" dirty="0"/>
          </a:p>
        </p:txBody>
      </p:sp>
      <p:graphicFrame>
        <p:nvGraphicFramePr>
          <p:cNvPr id="7" name="Content Placeholder 6" descr="Part C Mediation Activity" title="Part C Mediation Activity"/>
          <p:cNvGraphicFramePr>
            <a:graphicFrameLocks noGrp="1"/>
          </p:cNvGraphicFramePr>
          <p:nvPr>
            <p:ph sz="half" idx="2"/>
            <p:extLst>
              <p:ext uri="{D42A27DB-BD31-4B8C-83A1-F6EECF244321}">
                <p14:modId xmlns:p14="http://schemas.microsoft.com/office/powerpoint/2010/main" val="799955983"/>
              </p:ext>
            </p:extLst>
          </p:nvPr>
        </p:nvGraphicFramePr>
        <p:xfrm>
          <a:off x="4648200" y="13716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4"/>
          <p:cNvSpPr>
            <a:spLocks noGrp="1"/>
          </p:cNvSpPr>
          <p:nvPr>
            <p:ph sz="half" idx="1"/>
          </p:nvPr>
        </p:nvSpPr>
        <p:spPr>
          <a:xfrm>
            <a:off x="457200" y="1752600"/>
            <a:ext cx="4038600" cy="4373563"/>
          </a:xfrm>
        </p:spPr>
        <p:txBody>
          <a:bodyPr/>
          <a:lstStyle/>
          <a:p>
            <a:r>
              <a:rPr lang="en-US" dirty="0" smtClean="0"/>
              <a:t>133 mediation requests</a:t>
            </a:r>
          </a:p>
          <a:p>
            <a:pPr marL="0" indent="0">
              <a:buNone/>
            </a:pPr>
            <a:endParaRPr lang="en-US" dirty="0" smtClean="0"/>
          </a:p>
          <a:p>
            <a:r>
              <a:rPr lang="en-US" dirty="0" smtClean="0"/>
              <a:t>76 mediations held</a:t>
            </a:r>
          </a:p>
          <a:p>
            <a:endParaRPr lang="en-US" dirty="0" smtClean="0"/>
          </a:p>
          <a:p>
            <a:r>
              <a:rPr lang="en-US" dirty="0" smtClean="0"/>
              <a:t>62 mediation agreements</a:t>
            </a:r>
          </a:p>
        </p:txBody>
      </p:sp>
      <p:sp>
        <p:nvSpPr>
          <p:cNvPr id="4" name="Title 3"/>
          <p:cNvSpPr>
            <a:spLocks noGrp="1"/>
          </p:cNvSpPr>
          <p:nvPr>
            <p:ph type="title"/>
          </p:nvPr>
        </p:nvSpPr>
        <p:spPr>
          <a:xfrm>
            <a:off x="685800" y="228600"/>
            <a:ext cx="6957834" cy="1143000"/>
          </a:xfrm>
        </p:spPr>
        <p:txBody>
          <a:bodyPr/>
          <a:lstStyle/>
          <a:p>
            <a:r>
              <a:rPr lang="en-US" b="1" dirty="0" smtClean="0">
                <a:effectLst>
                  <a:outerShdw blurRad="38100" dist="38100" dir="2700000" algn="tl">
                    <a:srgbClr val="000000">
                      <a:alpha val="43137"/>
                    </a:srgbClr>
                  </a:outerShdw>
                </a:effectLst>
              </a:rPr>
              <a:t>Mediation Activity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2016-17</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4839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6019800"/>
            <a:ext cx="4038600" cy="246221"/>
          </a:xfrm>
          <a:prstGeom prst="rect">
            <a:avLst/>
          </a:prstGeom>
          <a:noFill/>
        </p:spPr>
        <p:txBody>
          <a:bodyPr wrap="square" rtlCol="0">
            <a:spAutoFit/>
          </a:bodyPr>
          <a:lstStyle/>
          <a:p>
            <a:pPr algn="ctr"/>
            <a:r>
              <a:rPr lang="en-US" sz="1000" dirty="0" smtClean="0"/>
              <a:t>“States” includes the 50 states, DC and 5 territories</a:t>
            </a:r>
            <a:endParaRPr lang="en-US" sz="1000" dirty="0"/>
          </a:p>
        </p:txBody>
      </p:sp>
      <p:graphicFrame>
        <p:nvGraphicFramePr>
          <p:cNvPr id="7" name="Content Placeholder 6" descr="Part C DPC Activity" title="Part C DPC Activity"/>
          <p:cNvGraphicFramePr>
            <a:graphicFrameLocks noGrp="1"/>
          </p:cNvGraphicFramePr>
          <p:nvPr>
            <p:ph sz="half" idx="2"/>
            <p:extLst>
              <p:ext uri="{D42A27DB-BD31-4B8C-83A1-F6EECF244321}">
                <p14:modId xmlns:p14="http://schemas.microsoft.com/office/powerpoint/2010/main" val="912038399"/>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4"/>
          <p:cNvSpPr>
            <a:spLocks noGrp="1"/>
          </p:cNvSpPr>
          <p:nvPr>
            <p:ph sz="half" idx="1"/>
          </p:nvPr>
        </p:nvSpPr>
        <p:spPr/>
        <p:txBody>
          <a:bodyPr/>
          <a:lstStyle/>
          <a:p>
            <a:pPr marL="0" indent="0">
              <a:buNone/>
            </a:pPr>
            <a:r>
              <a:rPr lang="en-US" dirty="0" smtClean="0"/>
              <a:t>59 DPCs Filed</a:t>
            </a:r>
          </a:p>
          <a:p>
            <a:r>
              <a:rPr lang="en-US" dirty="0" smtClean="0"/>
              <a:t>6 hearings held</a:t>
            </a:r>
          </a:p>
          <a:p>
            <a:r>
              <a:rPr lang="en-US" dirty="0"/>
              <a:t>5</a:t>
            </a:r>
            <a:r>
              <a:rPr lang="en-US" dirty="0" smtClean="0"/>
              <a:t>2 </a:t>
            </a:r>
            <a:r>
              <a:rPr lang="en-US" dirty="0"/>
              <a:t>r</a:t>
            </a:r>
            <a:r>
              <a:rPr lang="en-US" dirty="0" smtClean="0"/>
              <a:t>esolved without a hearing </a:t>
            </a:r>
          </a:p>
          <a:p>
            <a:r>
              <a:rPr lang="en-US" dirty="0" smtClean="0"/>
              <a:t>1 was pending</a:t>
            </a:r>
          </a:p>
        </p:txBody>
      </p:sp>
      <p:sp>
        <p:nvSpPr>
          <p:cNvPr id="4" name="Title 3"/>
          <p:cNvSpPr>
            <a:spLocks noGrp="1"/>
          </p:cNvSpPr>
          <p:nvPr>
            <p:ph type="title"/>
          </p:nvPr>
        </p:nvSpPr>
        <p:spPr>
          <a:xfrm>
            <a:off x="957468" y="0"/>
            <a:ext cx="6957834" cy="1143000"/>
          </a:xfrm>
        </p:spPr>
        <p:txBody>
          <a:bodyPr/>
          <a:lstStyle/>
          <a:p>
            <a:r>
              <a:rPr lang="en-US" b="1" dirty="0" smtClean="0">
                <a:effectLst>
                  <a:outerShdw blurRad="38100" dist="38100" dir="2700000" algn="tl">
                    <a:srgbClr val="000000">
                      <a:alpha val="43137"/>
                    </a:srgbClr>
                  </a:outerShdw>
                </a:effectLst>
              </a:rPr>
              <a:t>DPC Activity 2016-17</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8600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enter for Parent Information an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76200"/>
            <a:ext cx="2123569"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r>
              <a:rPr lang="en-US" smtClean="0"/>
              <a:t>September 10, 2018</a:t>
            </a:r>
            <a:endParaRPr lang="en-US"/>
          </a:p>
        </p:txBody>
      </p:sp>
      <p:sp>
        <p:nvSpPr>
          <p:cNvPr id="7" name="Slide Number Placeholder 6"/>
          <p:cNvSpPr>
            <a:spLocks noGrp="1"/>
          </p:cNvSpPr>
          <p:nvPr>
            <p:ph type="sldNum" sz="quarter" idx="12"/>
          </p:nvPr>
        </p:nvSpPr>
        <p:spPr/>
        <p:txBody>
          <a:bodyPr/>
          <a:lstStyle/>
          <a:p>
            <a:pPr>
              <a:defRPr/>
            </a:pPr>
            <a:fld id="{D41F7502-13A9-4611-8E2A-80A9E69B6369}" type="slidenum">
              <a:rPr lang="en-US" smtClean="0"/>
              <a:pPr>
                <a:defRPr/>
              </a:pPr>
              <a:t>9</a:t>
            </a:fld>
            <a:endParaRPr lang="en-US"/>
          </a:p>
        </p:txBody>
      </p:sp>
      <p:sp>
        <p:nvSpPr>
          <p:cNvPr id="4" name="TextBox 3"/>
          <p:cNvSpPr txBox="1"/>
          <p:nvPr/>
        </p:nvSpPr>
        <p:spPr>
          <a:xfrm>
            <a:off x="533400" y="1447800"/>
            <a:ext cx="8077200" cy="4385816"/>
          </a:xfrm>
          <a:prstGeom prst="rect">
            <a:avLst/>
          </a:prstGeom>
          <a:noFill/>
        </p:spPr>
        <p:txBody>
          <a:bodyPr wrap="square" rtlCol="0">
            <a:spAutoFit/>
          </a:bodyPr>
          <a:lstStyle/>
          <a:p>
            <a:r>
              <a:rPr lang="en-US" sz="2400" dirty="0" smtClean="0">
                <a:latin typeface="+mn-lt"/>
              </a:rPr>
              <a:t>Provide resources to explain, in parent-friendly language, the dispute resolution options available under Part C of the IDEA, specifically:</a:t>
            </a:r>
          </a:p>
          <a:p>
            <a:endParaRPr lang="en-US" sz="2400" dirty="0">
              <a:latin typeface="+mn-lt"/>
            </a:endParaRPr>
          </a:p>
          <a:p>
            <a:pPr marL="914400" indent="-285750">
              <a:spcAft>
                <a:spcPts val="600"/>
              </a:spcAft>
              <a:buFont typeface="Arial" panose="020B0604020202020204" pitchFamily="34" charset="0"/>
              <a:buChar char="•"/>
            </a:pPr>
            <a:r>
              <a:rPr lang="en-US" sz="2800" dirty="0" smtClean="0">
                <a:latin typeface="+mn-lt"/>
              </a:rPr>
              <a:t>Mediation</a:t>
            </a:r>
            <a:endParaRPr lang="en-US" sz="2800" dirty="0">
              <a:latin typeface="+mn-lt"/>
            </a:endParaRPr>
          </a:p>
          <a:p>
            <a:pPr marL="914400" indent="-285750">
              <a:spcAft>
                <a:spcPts val="600"/>
              </a:spcAft>
              <a:buFont typeface="Arial" panose="020B0604020202020204" pitchFamily="34" charset="0"/>
              <a:buChar char="•"/>
            </a:pPr>
            <a:r>
              <a:rPr lang="en-US" sz="2800" dirty="0" smtClean="0">
                <a:latin typeface="+mn-lt"/>
              </a:rPr>
              <a:t>Written State Complaints</a:t>
            </a:r>
          </a:p>
          <a:p>
            <a:pPr marL="914400" indent="-285750">
              <a:spcAft>
                <a:spcPts val="600"/>
              </a:spcAft>
              <a:buFont typeface="Arial" panose="020B0604020202020204" pitchFamily="34" charset="0"/>
              <a:buChar char="•"/>
            </a:pPr>
            <a:r>
              <a:rPr lang="en-US" sz="2800" dirty="0" smtClean="0">
                <a:latin typeface="+mn-lt"/>
              </a:rPr>
              <a:t>Due Process Complaints and Hearings Requests (for states adopting Part C Procedures)</a:t>
            </a:r>
          </a:p>
          <a:p>
            <a:pPr marL="914400" indent="-285750">
              <a:spcAft>
                <a:spcPts val="600"/>
              </a:spcAft>
              <a:buFont typeface="Arial" panose="020B0604020202020204" pitchFamily="34" charset="0"/>
              <a:buChar char="•"/>
            </a:pPr>
            <a:r>
              <a:rPr lang="en-US" sz="2800" dirty="0" smtClean="0">
                <a:latin typeface="+mn-lt"/>
              </a:rPr>
              <a:t>Due Process Complaints and Hearing Requests (for state adopting Part B Procedures)</a:t>
            </a:r>
            <a:endParaRPr lang="en-US" sz="2800" dirty="0">
              <a:latin typeface="+mn-lt"/>
            </a:endParaRPr>
          </a:p>
        </p:txBody>
      </p:sp>
      <p:sp>
        <p:nvSpPr>
          <p:cNvPr id="2" name="Title 1"/>
          <p:cNvSpPr>
            <a:spLocks noGrp="1"/>
          </p:cNvSpPr>
          <p:nvPr>
            <p:ph type="title"/>
          </p:nvPr>
        </p:nvSpPr>
        <p:spPr>
          <a:xfrm>
            <a:off x="838200" y="457200"/>
            <a:ext cx="6957834" cy="792162"/>
          </a:xfrm>
        </p:spPr>
        <p:txBody>
          <a:bodyPr/>
          <a:lstStyle/>
          <a:p>
            <a:r>
              <a:rPr lang="en-US" b="1" dirty="0" smtClean="0">
                <a:effectLst>
                  <a:outerShdw blurRad="38100" dist="38100" dir="2700000" algn="tl">
                    <a:srgbClr val="000000">
                      <a:alpha val="43137"/>
                    </a:srgbClr>
                  </a:outerShdw>
                </a:effectLst>
              </a:rPr>
              <a:t>Goals for Guides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9100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DRETranspar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DRETranspar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ADRETranspar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heelBackground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heel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6444</TotalTime>
  <Words>4631</Words>
  <Application>Microsoft Office PowerPoint</Application>
  <PresentationFormat>On-screen Show (4:3)</PresentationFormat>
  <Paragraphs>546</Paragraphs>
  <Slides>36</Slides>
  <Notes>36</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Default Theme</vt:lpstr>
      <vt:lpstr>CADRETransparent</vt:lpstr>
      <vt:lpstr>1_CADRETransparent</vt:lpstr>
      <vt:lpstr>2_CADRETransparent</vt:lpstr>
      <vt:lpstr>WheelBackgroundLogo</vt:lpstr>
      <vt:lpstr>WheelBackground</vt:lpstr>
      <vt:lpstr>  Knowing Your Options:  Introducing the  Part C Family Dispute Resolution  Guides and Resources September 10, 2018 12:00 pm – 1:15 pm PT (3:00 pm-4:15 pm ET)  Note: The presentation will be available on the CADRE website: https://www.cadreworks.org/events/introducing-part-c-dispute-resolution-family-guides    </vt:lpstr>
      <vt:lpstr>Today’s presentation is brought to you by  CADRE and CPIR</vt:lpstr>
      <vt:lpstr>Initial OSEP Initiative</vt:lpstr>
      <vt:lpstr> Part C/Part B Data</vt:lpstr>
      <vt:lpstr>Three Years of  Part C DR Activity: US &amp; Outlying Areas</vt:lpstr>
      <vt:lpstr>WSC Activity 2016-17</vt:lpstr>
      <vt:lpstr>Mediation Activity  2016-17</vt:lpstr>
      <vt:lpstr>DPC Activity 2016-17</vt:lpstr>
      <vt:lpstr>Goals for Guides</vt:lpstr>
      <vt:lpstr>                 Challenges</vt:lpstr>
      <vt:lpstr>NOTE: Guides are  Not IDEA Substitutes</vt:lpstr>
      <vt:lpstr>Development Process</vt:lpstr>
      <vt:lpstr>Review and Revise Process</vt:lpstr>
      <vt:lpstr>Part C Family Guides</vt:lpstr>
      <vt:lpstr>Encourages Collaboration and Relationship Building</vt:lpstr>
      <vt:lpstr>Features</vt:lpstr>
      <vt:lpstr>Where to Find More Information</vt:lpstr>
      <vt:lpstr>IDEA Early Intervention Guides Web Resources</vt:lpstr>
      <vt:lpstr>IDEA Early Intervention Guides Web Resources: Commonly Used Terms</vt:lpstr>
      <vt:lpstr>Additional Information  on  Due Process Complaints</vt:lpstr>
      <vt:lpstr>Part B and Part C Procedures for Due Process  Complaints &amp; Hearings</vt:lpstr>
      <vt:lpstr>Part B or Part C:   What Rules Apply to Your State?</vt:lpstr>
      <vt:lpstr>Part B and Part C Procedures for Due Process  Complaints &amp; Hearings cont.</vt:lpstr>
      <vt:lpstr>IDEA Early Intervention Guides Web Resources:  DR Process Comparison Chart </vt:lpstr>
      <vt:lpstr>Quick Guide to Part C Dispute Resolution Processes</vt:lpstr>
      <vt:lpstr>How to Use the  Family Guides</vt:lpstr>
      <vt:lpstr>How to Use the  Family Guides (2)</vt:lpstr>
      <vt:lpstr>How to Use the  Family Guides (3)</vt:lpstr>
      <vt:lpstr>How to Use the  Family Guides (4)</vt:lpstr>
      <vt:lpstr>Dissemination  Activities</vt:lpstr>
      <vt:lpstr>Print &amp; Disseminate  </vt:lpstr>
      <vt:lpstr>Print &amp; Disseminate cont.</vt:lpstr>
      <vt:lpstr>Myriam Alizo Cultural Review Process</vt:lpstr>
      <vt:lpstr>What They’re Saying</vt:lpstr>
      <vt:lpstr>Questions?</vt:lpstr>
      <vt:lpstr> Thank you for joining us! Please take a few minutes to respond to this brief survey about your experience: Webinar Survey  https://www.surveymonkey.com/r/PartCFamilyGuides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OSEP Parent Engagement</dc:title>
  <dc:creator>Noella Bernal</dc:creator>
  <cp:lastModifiedBy>Amanda Rinehart</cp:lastModifiedBy>
  <cp:revision>431</cp:revision>
  <cp:lastPrinted>2018-09-10T18:21:27Z</cp:lastPrinted>
  <dcterms:created xsi:type="dcterms:W3CDTF">2014-02-28T16:56:57Z</dcterms:created>
  <dcterms:modified xsi:type="dcterms:W3CDTF">2018-09-17T18:32:31Z</dcterms:modified>
</cp:coreProperties>
</file>