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6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7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1"/>
    <p:sldMasterId id="2147483776" r:id="rId2"/>
    <p:sldMasterId id="2147483788" r:id="rId3"/>
    <p:sldMasterId id="2147483812" r:id="rId4"/>
    <p:sldMasterId id="2147483836" r:id="rId5"/>
    <p:sldMasterId id="2147483860" r:id="rId6"/>
    <p:sldMasterId id="2147483872" r:id="rId7"/>
    <p:sldMasterId id="2147483884" r:id="rId8"/>
    <p:sldMasterId id="2147483896" r:id="rId9"/>
  </p:sldMasterIdLst>
  <p:notesMasterIdLst>
    <p:notesMasterId r:id="rId26"/>
  </p:notesMasterIdLst>
  <p:sldIdLst>
    <p:sldId id="279" r:id="rId10"/>
    <p:sldId id="260" r:id="rId11"/>
    <p:sldId id="276" r:id="rId12"/>
    <p:sldId id="269" r:id="rId13"/>
    <p:sldId id="257" r:id="rId14"/>
    <p:sldId id="277" r:id="rId15"/>
    <p:sldId id="278" r:id="rId16"/>
    <p:sldId id="267" r:id="rId17"/>
    <p:sldId id="270" r:id="rId18"/>
    <p:sldId id="271" r:id="rId19"/>
    <p:sldId id="262" r:id="rId20"/>
    <p:sldId id="268" r:id="rId21"/>
    <p:sldId id="272" r:id="rId22"/>
    <p:sldId id="274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0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E4F6B-9D3F-5A47-A0C2-1D2FF1A36948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59175-0236-A944-9EB9-C22C9439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0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latin typeface="+mj-lt"/>
              </a:rPr>
              <a:t>DESCRIBE THE “POWERS:”</a:t>
            </a:r>
          </a:p>
          <a:p>
            <a:r>
              <a:rPr lang="en-US" baseline="0" dirty="0" smtClean="0">
                <a:latin typeface="+mj-lt"/>
              </a:rPr>
              <a:t>GIVE EXAMPLES</a:t>
            </a: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59175-0236-A944-9EB9-C22C9439D4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0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might these be related?</a:t>
            </a:r>
          </a:p>
          <a:p>
            <a:r>
              <a:rPr lang="en-US" dirty="0" smtClean="0"/>
              <a:t>What might each contribute to a greater whole?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59175-0236-A944-9EB9-C22C9439D4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4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strategies seek to allow equal voice</a:t>
            </a:r>
          </a:p>
          <a:p>
            <a:r>
              <a:rPr lang="en-US" dirty="0" smtClean="0"/>
              <a:t>Start</a:t>
            </a:r>
            <a:r>
              <a:rPr lang="en-US" baseline="0" dirty="0" smtClean="0"/>
              <a:t> to make connections between perspectives; become aware of how one “mirrors” the other in some aspects; </a:t>
            </a:r>
          </a:p>
          <a:p>
            <a:r>
              <a:rPr lang="en-US" baseline="0" dirty="0" smtClean="0"/>
              <a:t>And, consequently, begins to value diverse perspective</a:t>
            </a:r>
          </a:p>
          <a:p>
            <a:r>
              <a:rPr lang="en-US" baseline="0" dirty="0" smtClean="0"/>
              <a:t>Trick: end every thought about the other with a question mark rather than a period (Byron Katie)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59175-0236-A944-9EB9-C22C9439D4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9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59175-0236-A944-9EB9-C22C9439D4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7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59175-0236-A944-9EB9-C22C9439D4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3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expressed empathy</a:t>
            </a:r>
          </a:p>
          <a:p>
            <a:r>
              <a:rPr lang="en-US" dirty="0" smtClean="0"/>
              <a:t>Does not require agreeing with the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59175-0236-A944-9EB9-C22C9439D4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03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playing a chord with neither original note changing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59175-0236-A944-9EB9-C22C9439D4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0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DC35-8E5D-493B-AF35-A10ADF5FD2DF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1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DC35-8E5D-493B-AF35-A10ADF5FD2DF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05AE-204A-5147-ADE5-2611A5B82CB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05AE-204A-5147-ADE5-2611A5B82CB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8EAA-86CD-2F44-9BDB-A55527EB20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1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10FE-9F68-4B25-8EBA-F427A57A8D33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885D-1E80-433C-8475-86148DA9D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060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2A98-E65C-4FE4-9B0C-22A5B0DFD180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A987-AB97-4044-9D73-7146666EB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64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048D1-CECD-4DC8-8F34-07A9F8E8444E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A248-995B-43B6-945F-916120316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623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58B6F-05E1-436B-BB7D-46A13D54E5EC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2AE95-56C4-48AD-980B-406CA32DE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869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2901-3869-4845-9703-A25E0678A7E4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F9C5E-6EE1-4DEB-B5A2-CFE2291B4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171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FC30-4B79-46C4-8874-EA979B024940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E88DC-3893-4031-A5D9-05F26FC3B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935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8968-F760-4BE2-909B-F0BE005DEC51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4A252-9D03-465B-A49C-E5416128A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816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1AF6-7B19-44F6-9046-106A48AA6BFD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AC3E6-D938-46D1-86BD-08CF0EFF8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639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4707A-202E-4D3B-AFDC-91DFB145836A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30F4F-783B-4508-90EE-95E0A853D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098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31EA-3822-493B-8163-736724CEC8C2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5358-7123-47FE-AB30-2D6FE73D6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05AE-204A-5147-ADE5-2611A5B82CB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8EAA-86CD-2F44-9BDB-A55527EB20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7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9108-5DA5-49C7-A4A6-590688880DFE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0655-CDB9-4DE7-B0A4-4C0A0295A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885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300F-9970-43EA-8DC6-FB782FBE5328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585A-2960-4028-935B-7B2F8B872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492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22D2-A230-4E43-9E50-9112A0714E9C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3784-8A11-4C80-B01E-6E8D5C030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229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2F58-1D42-4904-B092-44DCA89E7C79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DB146-F4C5-40B9-9208-B9353C23B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26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85916-8425-460B-B762-DE43AE5E9AB2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BCC2-9108-4A2D-B585-057CD3391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34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440E-AE1E-439D-BBF8-B4E61B100C9C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13AE-B3BD-451D-9652-99C994389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546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EFD0-7361-4E03-9AD4-E1705A9C2A0A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48A1-B098-42DF-95E2-7DB756178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489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7E22-C29E-4FCE-BAE3-D4BDAA02E850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EEA99-0788-4BF7-9551-6F1A7747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058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8BA9-731A-42F8-8F2C-EA54FB9AF951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140F1-B771-4E7D-93B2-B608873CA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857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47BB-BBDC-49E0-8B91-FA403D1974E9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B79C-3132-41FE-BDD8-9C01FD21C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85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05AE-204A-5147-ADE5-2611A5B82CB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8EAA-86CD-2F44-9BDB-A55527EB20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30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3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C0F1-33FD-4E58-B4C9-828CA206195A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7D40-6477-4938-8C0A-0FB9A0088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6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560C-1D2B-4CDD-8B72-292FC86B4706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382B-7EAA-4B4F-86C8-95BE8B871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62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1E63-BB4C-43AE-BBEB-19A157FC2389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2B806-2A91-4DDA-B54A-377CF3CA2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389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C535-ABE7-455E-9046-E1046B8FA852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0309-3CCC-4AD9-9708-517C5788A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141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CF35-C104-4216-8988-D2AF3587659D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A786-D675-4D6B-921E-FA28DFBB6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038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7542-E9CF-4790-9436-B53237B964DF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C6F3-AFC4-4DD5-AC62-C8EFDD3AC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66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2AF6-FE1E-4FE6-8938-293247325545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5CAA-E7E0-40A1-90B9-C176CC988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380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267F7-198E-4938-83B4-583082011838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7399-9431-4243-8DC1-6D039D1FB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865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B6DC-FAD0-4737-8B85-BAA0BCF07557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E838-7B86-4694-9C98-FB389116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81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46CB-F875-49C8-9F86-2F07605CDD42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1148-CADE-4A8A-9745-71B0CBF82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05AE-204A-5147-ADE5-2611A5B82CB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8EAA-86CD-2F44-9BDB-A55527EB20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5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6" y="3070626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8A21-5167-4C28-A0C6-C5A4A4D18AB9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7DE16-3917-4D32-B1A8-7D95F8B2C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841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4B72C-1B8E-4BC4-88CD-4F19E17DBD1E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411CE-81DC-4461-A27A-B082067D3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92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37DE4-D49C-4BE9-A8B9-6A4A0CD380B9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7E2D-963C-4D12-B64B-90E6D6699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764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5457-E539-4B4E-82A1-BF697FF48577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1A2E-5B0E-4511-94D4-655BDC80B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76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B6A46-D3B3-4447-BF4F-A05CC2F6EF43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F891F-9555-4030-B8D3-937A4EBD7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413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0C918-E635-4079-A0E7-D49355202FA6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FE850-58EC-418F-8C80-693E26B92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170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A4A88-1903-4F53-9A47-51576BFFC4B3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7F00F-4025-4A31-B1BC-A423AE916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068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F15F-7701-4AFA-957B-218636CD8D7C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14FD-C862-4BA7-B77C-DD6240251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03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E3594-EC04-4A75-AFA6-2B52379BDEDC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67F6-4E3D-4E81-B734-5FC7E5705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342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477D-88BB-440C-9237-479AC6C6ACB1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6B56-AACD-41C4-8843-D0FE77E72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7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05AE-204A-5147-ADE5-2611A5B82CB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8EAA-86CD-2F44-9BDB-A55527EB205A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6" y="2619245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7" y="604323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7" y="985323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BCB4-DD27-4290-A28B-65ED3EC7DE4C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6528-57CD-4D52-9E84-229E59F45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78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05AE-204A-5147-ADE5-2611A5B82CB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8EAA-86CD-2F44-9BDB-A55527EB20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5" y="577851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5" y="577851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05AE-204A-5147-ADE5-2611A5B82CB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8EAA-86CD-2F44-9BDB-A55527EB20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54D6-BA51-4AC4-A9ED-FD1844BAD9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3E7A6-692B-440B-AFF0-F1ED82EE38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68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7307-BF84-4A65-91D5-30400CC748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F7502-13A9-4611-8E2A-80A9E69B6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98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4CA0-FA7F-42A4-8020-E97A86EBCE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088D-552D-4D72-BEAB-7BDB284DB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3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05AE-204A-5147-ADE5-2611A5B82CB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8EAA-86CD-2F44-9BDB-A55527EB20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7B24-7AB0-446C-8698-7A933F6A44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F0F22-E1CD-4BC2-84C1-296EDEA50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" y="76306"/>
            <a:ext cx="1704761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26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1B6DE-C8E9-45D5-A3E1-9140E76F49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EA04-BFFA-4E3E-B4B4-D8CB950B5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65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B357-51EA-4D52-97E1-474DD0868C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3DC0-8B9E-4CFC-BD9D-66162843C7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63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919B-5396-428F-BD37-0BA0FC269A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34414-5BFE-4CE2-AAB1-42F66520D5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71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9EAA-A2CD-4F78-BCE3-2D95A937F1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0629-1B2D-46CF-9C73-9E1CC70627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53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257D-9CC5-4904-AEF1-3EFE00DF0F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1462A-637B-43CC-8001-AD034989ED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13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992B-83E7-4947-A732-AAA88EC53C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BEC5-FA61-481C-B376-252F0DA5C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76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C76B-2E75-4DB7-8995-4F9FBEAAE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A92B1-5981-4FE0-BBB9-02DD4A0D4C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33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1E7212-2278-4E9F-825F-1C6812BCBE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94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CB4D7-7688-4AD3-B40E-F588C4621A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0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05AE-204A-5147-ADE5-2611A5B82CB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8EAA-86CD-2F44-9BDB-A55527EB205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5" y="599841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8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7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753ED-AC9F-40D5-94D8-DB5CD819B9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20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966" y="274638"/>
            <a:ext cx="695783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A00E9-9AC2-45C2-BA46-92A0164908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" y="76306"/>
            <a:ext cx="1704761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33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BA82-E228-4B6D-B670-4551945443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13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03D75-4F87-46D1-8014-BF8AA0A121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03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998756-FB3D-4E62-A9B2-7548012D69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93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C14082-8B9C-4A38-B651-E148FF8746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90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8475B6-D5B6-4B32-BF1D-790F158EBE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67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B82FCE-DBC2-44FD-AF8B-CFFBB5E14C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09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FA8BB6-B57D-4E23-A331-9A5DD38F22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7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812F670-9454-4E17-A4AC-AD8F429916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9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05AE-204A-5147-ADE5-2611A5B82CB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8EAA-86CD-2F44-9BDB-A55527EB205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976EE0E-6ED1-493B-B72F-91863231B6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9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67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19D4DBB-8568-4A57-96D5-085CF8AEE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9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48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C9BC674-B8FB-4C07-A78C-8BD68014EA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9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95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911D5B7-8423-45CB-A5AF-FF23D3B8DA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9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0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B5C96EC-797A-457A-8FDB-FE238B5458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9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46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25D807B-EDD9-471D-8EF9-BE5BC857EB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9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05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0369726-ABBF-4A36-B66F-D670DB4DCE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9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504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A09B3A1-B32D-4BFB-9EEF-81B7710562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9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13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6E4F14F-CE22-4FF4-9458-A7E12E44E9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9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950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C741F60-6614-46D9-90DA-C002774C1A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9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6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05AE-204A-5147-ADE5-2611A5B82CB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8EAA-86CD-2F44-9BDB-A55527EB205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5B9E691-754F-4330-9C5B-BD0173EAFC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9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9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715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1E7212-2278-4E9F-825F-1C6812BCBE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26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CB4D7-7688-4AD3-B40E-F588C4621A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99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753ED-AC9F-40D5-94D8-DB5CD819B9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43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966" y="274638"/>
            <a:ext cx="695783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A00E9-9AC2-45C2-BA46-92A0164908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" y="76306"/>
            <a:ext cx="1704761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47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BA82-E228-4B6D-B670-4551945443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58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03D75-4F87-46D1-8014-BF8AA0A121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883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998756-FB3D-4E62-A9B2-7548012D69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679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C14082-8B9C-4A38-B651-E148FF8746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022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8475B6-D5B6-4B32-BF1D-790F158EBE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1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05AE-204A-5147-ADE5-2611A5B82CB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8EAA-86CD-2F44-9BDB-A55527EB205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B82FCE-DBC2-44FD-AF8B-CFFBB5E14C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798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FA8BB6-B57D-4E23-A331-9A5DD38F22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396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812F670-9454-4E17-A4AC-AD8F429916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7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59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976EE0E-6ED1-493B-B72F-91863231B6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7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470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19D4DBB-8568-4A57-96D5-085CF8AEE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7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719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C9BC674-B8FB-4C07-A78C-8BD68014EA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7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133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911D5B7-8423-45CB-A5AF-FF23D3B8DA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7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698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B5C96EC-797A-457A-8FDB-FE238B5458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7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734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25D807B-EDD9-471D-8EF9-BE5BC857EB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7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406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0369726-ABBF-4A36-B66F-D670DB4DCE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7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3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05AE-204A-5147-ADE5-2611A5B82CB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8EAA-86CD-2F44-9BDB-A55527EB20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A09B3A1-B32D-4BFB-9EEF-81B7710562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7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618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6E4F14F-CE22-4FF4-9458-A7E12E44E9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7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876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C741F60-6614-46D9-90DA-C002774C1A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7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191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5B9E691-754F-4330-9C5B-BD0173EAFC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7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848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54D6-BA51-4AC4-A9ED-FD1844BAD9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3E7A6-692B-440B-AFF0-F1ED82EE38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0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95783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7307-BF84-4A65-91D5-30400CC748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F7502-13A9-4611-8E2A-80A9E69B6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978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4CA0-FA7F-42A4-8020-E97A86EBCE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088D-552D-4D72-BEAB-7BDB284DB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895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95783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7B24-7AB0-446C-8698-7A933F6A44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F0F22-E1CD-4BC2-84C1-296EDEA50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" y="76306"/>
            <a:ext cx="1704761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62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5783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1B6DE-C8E9-45D5-A3E1-9140E76F49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EA04-BFFA-4E3E-B4B4-D8CB950B5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412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5783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B357-51EA-4D52-97E1-474DD0868C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3DC0-8B9E-4CFC-BD9D-66162843C7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3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05AE-204A-5147-ADE5-2611A5B82CB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8EAA-86CD-2F44-9BDB-A55527EB20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919B-5396-428F-BD37-0BA0FC269A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34414-5BFE-4CE2-AAB1-42F66520D5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200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9EAA-A2CD-4F78-BCE3-2D95A937F1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0629-1B2D-46CF-9C73-9E1CC70627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515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257D-9CC5-4904-AEF1-3EFE00DF0F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1462A-637B-43CC-8001-AD034989ED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920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992B-83E7-4947-A732-AAA88EC53C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BEC5-FA61-481C-B376-252F0DA5C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524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C76B-2E75-4DB7-8995-4F9FBEAAE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A92B1-5981-4FE0-BBB9-02DD4A0D4C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732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052C3CE-12B8-4162-B4FF-1A83E01A3972}" type="datetime1">
              <a:rPr kumimoji="1" 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3/5/2018</a:t>
            </a:fld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3FE52A0-8A41-44EC-A192-427B6A6F9060}" type="slidenum">
              <a:rPr kumimoji="1" lang="ko-KR" alt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b="1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8877080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052C3CE-12B8-4162-B4FF-1A83E01A3972}" type="datetime1">
              <a:rPr kumimoji="1" 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3/5/2018</a:t>
            </a:fld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3FE52A0-8A41-44EC-A192-427B6A6F9060}" type="slidenum">
              <a:rPr kumimoji="1" lang="ko-KR" alt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b="1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7975272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052C3CE-12B8-4162-B4FF-1A83E01A3972}" type="datetime1">
              <a:rPr kumimoji="1" 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3/5/2018</a:t>
            </a:fld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3FE52A0-8A41-44EC-A192-427B6A6F9060}" type="slidenum">
              <a:rPr kumimoji="1" lang="ko-KR" alt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b="1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8785073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052C3CE-12B8-4162-B4FF-1A83E01A3972}" type="datetime1">
              <a:rPr kumimoji="1" 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3/5/2018</a:t>
            </a:fld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3FE52A0-8A41-44EC-A192-427B6A6F9060}" type="slidenum">
              <a:rPr kumimoji="1" lang="ko-KR" alt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b="1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0576375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052C3CE-12B8-4162-B4FF-1A83E01A3972}" type="datetime1">
              <a:rPr kumimoji="1" 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3/5/2018</a:t>
            </a:fld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3FE52A0-8A41-44EC-A192-427B6A6F9060}" type="slidenum">
              <a:rPr kumimoji="1" lang="ko-KR" alt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b="1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6894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4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2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05AE-204A-5147-ADE5-2611A5B82CB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8EAA-86CD-2F44-9BDB-A55527EB205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052C3CE-12B8-4162-B4FF-1A83E01A3972}" type="datetime1">
              <a:rPr kumimoji="1" 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3/5/2018</a:t>
            </a:fld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3FE52A0-8A41-44EC-A192-427B6A6F9060}" type="slidenum">
              <a:rPr kumimoji="1" lang="ko-KR" alt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b="1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470048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052C3CE-12B8-4162-B4FF-1A83E01A3972}" type="datetime1">
              <a:rPr kumimoji="1" 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3/5/2018</a:t>
            </a:fld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3FE52A0-8A41-44EC-A192-427B6A6F9060}" type="slidenum">
              <a:rPr kumimoji="1" lang="ko-KR" alt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b="1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284197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052C3CE-12B8-4162-B4FF-1A83E01A3972}" type="datetime1">
              <a:rPr kumimoji="1" 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3/5/2018</a:t>
            </a:fld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3FE52A0-8A41-44EC-A192-427B6A6F9060}" type="slidenum">
              <a:rPr kumimoji="1" lang="ko-KR" alt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b="1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5499673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052C3CE-12B8-4162-B4FF-1A83E01A3972}" type="datetime1">
              <a:rPr kumimoji="1" 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3/5/2018</a:t>
            </a:fld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3FE52A0-8A41-44EC-A192-427B6A6F9060}" type="slidenum">
              <a:rPr kumimoji="1" lang="ko-KR" alt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b="1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9303860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052C3CE-12B8-4162-B4FF-1A83E01A3972}" type="datetime1">
              <a:rPr kumimoji="1" 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3/5/2018</a:t>
            </a:fld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3FE52A0-8A41-44EC-A192-427B6A6F9060}" type="slidenum">
              <a:rPr kumimoji="1" lang="ko-KR" alt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b="1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582066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052C3CE-12B8-4162-B4FF-1A83E01A3972}" type="datetime1">
              <a:rPr kumimoji="1" 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3/5/2018</a:t>
            </a:fld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3FE52A0-8A41-44EC-A192-427B6A6F9060}" type="slidenum">
              <a:rPr kumimoji="1" lang="ko-KR" alt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b="1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329355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052C3CE-12B8-4162-B4FF-1A83E01A3972}" type="datetime1">
              <a:rPr kumimoji="1" 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3/5/2018</a:t>
            </a:fld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3FE52A0-8A41-44EC-A192-427B6A6F9060}" type="slidenum">
              <a:rPr kumimoji="1" lang="ko-KR" alt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b="1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171246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8213-B036-4A28-ACA4-7466FD96DF07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A745F-AD3B-4979-822A-D006799B4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537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BD6B-3A79-4BBE-9176-7453550F2E93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84E0-96AD-4B68-AC29-A197747B0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27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A95F4-9297-4CC2-A6C6-815D379A51A5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7DB04-145C-4354-8E45-EBB1B5046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image" Target="../media/image13.jpeg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image" Target="../media/image13.jpeg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image" Target="../media/image10.jpg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5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5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D5905AE-204A-5147-ADE5-2611A5B82CB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5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FCB68EAA-86CD-2F44-9BDB-A55527EB20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052C3CE-12B8-4162-B4FF-1A83E01A3972}" type="datetime1">
              <a:rPr kumimoji="1" 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3/5/2018</a:t>
            </a:fld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3FE52A0-8A41-44EC-A192-427B6A6F9060}" type="slidenum">
              <a:rPr kumimoji="1" lang="ko-KR" alt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b="1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" y="40082"/>
            <a:ext cx="1394768" cy="6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6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28966" y="274638"/>
            <a:ext cx="69578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/>
            <a:fld id="{909FC908-98C8-46B5-82B4-60CF8203BA71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914400"/>
              <a:t>3/5/2018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/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" y="76306"/>
            <a:ext cx="1704761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28966" y="274638"/>
            <a:ext cx="69578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/>
            <a:fld id="{909FC908-98C8-46B5-82B4-60CF8203BA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/>
            <a:fld id="{2178D7C4-53D7-43D7-BED7-A951E8107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" y="76306"/>
            <a:ext cx="1704761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2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28966" y="274638"/>
            <a:ext cx="69578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fld id="{1D5905AE-204A-5147-ADE5-2611A5B82CB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fld id="{FCB68EAA-86CD-2F44-9BDB-A55527EB205A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0"/>
            <a:ext cx="1022200" cy="5025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1D2762-DA43-48D9-AC32-38E1BC76CB4B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B3EB4F-F7CD-45C6-BEB2-45BA102DE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294774-F317-473C-B59C-FA2EB2894BF7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D02503-57DA-473E-BFB0-48E86BFF5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9A8554-77C4-4A73-A73C-69F709F854AB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AB77F6-3BF4-4DDB-9C67-15EA0E18E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00477F-125E-4A54-98F7-3E8FE8E057A1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7A1FEE-01CC-49CC-86ED-AAF4C6FD0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dreworks.org/events/skilled-dialogue-minding-and-mining-riches-differences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lboapress.com/Bookstore/BookDetail.aspx?BookId=SKU-001044119" TargetMode="External"/><Relationship Id="rId2" Type="http://schemas.openxmlformats.org/officeDocument/2006/relationships/hyperlink" Target="http://www.isaurabarrerabook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kramer@nu.edu" TargetMode="External"/><Relationship Id="rId5" Type="http://schemas.openxmlformats.org/officeDocument/2006/relationships/hyperlink" Target="mailto:isaurabarrera@mac.com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SkilledDialogu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reworks.org/webinar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12"/>
            <a:ext cx="8676640" cy="4038599"/>
          </a:xfrm>
        </p:spPr>
        <p:txBody>
          <a:bodyPr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/>
            </a:r>
            <a:br>
              <a:rPr lang="en-US" sz="30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30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/>
            </a:r>
            <a:br>
              <a:rPr lang="en-US" sz="30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3200" b="1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Skilled Dialogue:</a:t>
            </a:r>
            <a:br>
              <a:rPr lang="en-US" sz="3200" b="1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en-US" sz="3200" b="1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Minding and Mining the Riches of Differences</a:t>
            </a:r>
            <a:br>
              <a:rPr lang="en-US" sz="3200" b="1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Drs. Isaura Barrera &amp; Lucinda Kramer</a:t>
            </a:r>
            <a:b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March 6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, 2018</a:t>
            </a:r>
            <a:b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</a:b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2:30 pm – 3:45 pm ET (11:30-12:45 PT)</a:t>
            </a:r>
            <a:b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  <a:hlinkClick r:id="rId2" tooltip="CADRE Website for the Webinar"/>
              </a:rPr>
              <a:t>Note: The presentation is currently available on the CADRE website: http://www.cadreworks.org/events/skilled-dialogue-minding-and-mining-riches-differences</a:t>
            </a: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7766" y="5020633"/>
            <a:ext cx="8455025" cy="1477328"/>
          </a:xfrm>
          <a:prstGeom prst="rect">
            <a:avLst/>
          </a:prstGeom>
          <a:noFill/>
          <a:ln w="22225" cmpd="thickThin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Technical Stuff: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Please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enter any questions or technical difficulties into the 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questions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box.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Thank 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you, in advance,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for taking the time to 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respond to the brief survey at the end of the webinar!</a:t>
            </a:r>
            <a:endParaRPr lang="en-US" sz="2000" i="1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F7502-13A9-4611-8E2A-80A9E69B6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45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Appreciating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u="sng" dirty="0"/>
              <a:t>Hallmark</a:t>
            </a:r>
            <a:r>
              <a:rPr lang="en-US" sz="2900" dirty="0"/>
              <a:t>: Expressed awareness of what I can learn from </a:t>
            </a:r>
            <a:r>
              <a:rPr lang="en-US" sz="2900" dirty="0" smtClean="0"/>
              <a:t>other</a:t>
            </a:r>
            <a:endParaRPr lang="en-US" sz="2900" dirty="0"/>
          </a:p>
          <a:p>
            <a:r>
              <a:rPr lang="en-US" sz="2900" u="sng" dirty="0"/>
              <a:t>Critical Question</a:t>
            </a:r>
            <a:r>
              <a:rPr lang="en-US" sz="2900" dirty="0"/>
              <a:t>: Am I willing to appreciate the value </a:t>
            </a:r>
            <a:r>
              <a:rPr lang="en-US" sz="2900" dirty="0" smtClean="0"/>
              <a:t>of </a:t>
            </a:r>
            <a:r>
              <a:rPr lang="en-US" sz="2900" dirty="0"/>
              <a:t>other’s perspective?</a:t>
            </a:r>
          </a:p>
          <a:p>
            <a:r>
              <a:rPr lang="en-US" sz="2900" u="sng" dirty="0" smtClean="0"/>
              <a:t>Challenge</a:t>
            </a:r>
            <a:r>
              <a:rPr lang="en-US" sz="2900" dirty="0" smtClean="0"/>
              <a:t>: to identify </a:t>
            </a:r>
            <a:r>
              <a:rPr lang="en-US" sz="2900" dirty="0"/>
              <a:t>what is of value in </a:t>
            </a:r>
            <a:r>
              <a:rPr lang="en-US" sz="2900" dirty="0" smtClean="0"/>
              <a:t>other’s </a:t>
            </a:r>
            <a:r>
              <a:rPr lang="en-US" sz="2900" dirty="0"/>
              <a:t>diverse perspective; i.e., to identify </a:t>
            </a:r>
            <a:r>
              <a:rPr lang="en-US" sz="2900" dirty="0" smtClean="0"/>
              <a:t>its “</a:t>
            </a:r>
            <a:r>
              <a:rPr lang="en-US" sz="2900" dirty="0"/>
              <a:t>gold nuggets.” </a:t>
            </a:r>
          </a:p>
        </p:txBody>
      </p:sp>
    </p:spTree>
    <p:extLst>
      <p:ext uri="{BB962C8B-B14F-4D97-AF65-F5344CB8AC3E}">
        <p14:creationId xmlns:p14="http://schemas.microsoft.com/office/powerpoint/2010/main" val="23736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" y="400050"/>
            <a:ext cx="8001000" cy="1628774"/>
          </a:xfrm>
        </p:spPr>
        <p:txBody>
          <a:bodyPr/>
          <a:lstStyle/>
          <a:p>
            <a:pPr lvl="0" defTabSz="457200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ea typeface="+mn-ea"/>
                <a:cs typeface="+mn-cs"/>
              </a:rPr>
              <a:t>LEVERAGING THE POWER OF </a:t>
            </a:r>
            <a:br>
              <a:rPr lang="en-US" sz="32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200" b="1" dirty="0">
                <a:solidFill>
                  <a:prstClr val="black"/>
                </a:solidFill>
                <a:ea typeface="+mn-ea"/>
                <a:cs typeface="+mn-cs"/>
              </a:rPr>
              <a:t>PARADOX:</a:t>
            </a:r>
            <a:br>
              <a:rPr lang="en-US" sz="32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2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800" dirty="0" smtClean="0">
                <a:solidFill>
                  <a:prstClr val="black"/>
                </a:solidFill>
                <a:ea typeface="+mn-ea"/>
                <a:cs typeface="+mn-cs"/>
              </a:rPr>
              <a:t>Responsiveness</a:t>
            </a:r>
            <a:endParaRPr lang="en-US" dirty="0"/>
          </a:p>
        </p:txBody>
      </p:sp>
      <p:pic>
        <p:nvPicPr>
          <p:cNvPr id="6" name="Picture 5" descr="Yin Yang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48" y="2347383"/>
            <a:ext cx="54483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4445000"/>
          </a:xfrm>
        </p:spPr>
        <p:txBody>
          <a:bodyPr>
            <a:normAutofit/>
          </a:bodyPr>
          <a:lstStyle/>
          <a:p>
            <a:r>
              <a:rPr lang="en-US" sz="2900" u="sng" dirty="0"/>
              <a:t>Hallmark</a:t>
            </a:r>
            <a:r>
              <a:rPr lang="en-US" sz="2900" dirty="0"/>
              <a:t>: Truthfully </a:t>
            </a:r>
            <a:r>
              <a:rPr lang="en-US" sz="2900" dirty="0" smtClean="0"/>
              <a:t>saying/communicating </a:t>
            </a:r>
            <a:r>
              <a:rPr lang="en-US" sz="2900" dirty="0"/>
              <a:t>“I can see myself doing or saying the same thing if I were in your shoes”  </a:t>
            </a:r>
          </a:p>
          <a:p>
            <a:r>
              <a:rPr lang="en-US" sz="2900" u="sng" dirty="0" smtClean="0"/>
              <a:t>Critical </a:t>
            </a:r>
            <a:r>
              <a:rPr lang="en-US" sz="2900" u="sng" dirty="0"/>
              <a:t>Question</a:t>
            </a:r>
            <a:r>
              <a:rPr lang="en-US" sz="2900" dirty="0"/>
              <a:t>: Can I restate other’s perspective in ways he/she feels are accurate</a:t>
            </a:r>
            <a:r>
              <a:rPr lang="en-US" sz="2900" dirty="0" smtClean="0"/>
              <a:t>?</a:t>
            </a:r>
            <a:endParaRPr lang="en-US" sz="2900" dirty="0"/>
          </a:p>
          <a:p>
            <a:r>
              <a:rPr lang="en-US" sz="2900" u="sng" dirty="0" smtClean="0"/>
              <a:t>Challenge</a:t>
            </a:r>
            <a:r>
              <a:rPr lang="en-US" sz="2900" dirty="0" smtClean="0"/>
              <a:t>: </a:t>
            </a:r>
            <a:r>
              <a:rPr lang="en-US" sz="2900" dirty="0"/>
              <a:t>Restating other’s perspective such that the other can say “That’s it; you’ve got it</a:t>
            </a:r>
            <a:r>
              <a:rPr lang="en-US" sz="2900" dirty="0" smtClean="0"/>
              <a:t>”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0326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Harmonizing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14500"/>
            <a:ext cx="8001000" cy="4953000"/>
          </a:xfrm>
        </p:spPr>
        <p:txBody>
          <a:bodyPr>
            <a:normAutofit/>
          </a:bodyPr>
          <a:lstStyle/>
          <a:p>
            <a:r>
              <a:rPr lang="en-US" sz="2900" u="sng" dirty="0"/>
              <a:t>Hallmark</a:t>
            </a:r>
            <a:r>
              <a:rPr lang="en-US" sz="2900" dirty="0"/>
              <a:t>: Generation of inclusive response options that integrate other’s perspective with my own</a:t>
            </a:r>
          </a:p>
          <a:p>
            <a:r>
              <a:rPr lang="en-US" sz="2900" u="sng" dirty="0" smtClean="0"/>
              <a:t>Critical </a:t>
            </a:r>
            <a:r>
              <a:rPr lang="en-US" sz="2900" u="sng" dirty="0"/>
              <a:t>Question</a:t>
            </a:r>
            <a:r>
              <a:rPr lang="en-US" sz="2900" dirty="0"/>
              <a:t>: Can I find </a:t>
            </a:r>
            <a:r>
              <a:rPr lang="en-US" sz="2900" dirty="0" smtClean="0"/>
              <a:t>an inclusive </a:t>
            </a:r>
            <a:r>
              <a:rPr lang="en-US" sz="2900" dirty="0"/>
              <a:t>“3</a:t>
            </a:r>
            <a:r>
              <a:rPr lang="en-US" sz="2900" baseline="30000" dirty="0"/>
              <a:t>rd</a:t>
            </a:r>
            <a:r>
              <a:rPr lang="en-US" sz="2900" dirty="0"/>
              <a:t> choice</a:t>
            </a:r>
            <a:r>
              <a:rPr lang="en-US" sz="2900" dirty="0" smtClean="0"/>
              <a:t>”? </a:t>
            </a:r>
          </a:p>
          <a:p>
            <a:r>
              <a:rPr lang="en-US" sz="2900" u="sng" dirty="0" smtClean="0"/>
              <a:t>Challenge</a:t>
            </a:r>
            <a:r>
              <a:rPr lang="en-US" sz="2900" dirty="0" smtClean="0"/>
              <a:t>: Creating </a:t>
            </a:r>
            <a:r>
              <a:rPr lang="en-US" sz="2900" dirty="0"/>
              <a:t>a harmonious “whole” </a:t>
            </a:r>
            <a:r>
              <a:rPr lang="en-US" sz="2900" dirty="0" smtClean="0"/>
              <a:t>that integrates diverse perspectives without eliminating or changing either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0" y="520700"/>
            <a:ext cx="5038725" cy="727075"/>
          </a:xfrm>
        </p:spPr>
        <p:txBody>
          <a:bodyPr/>
          <a:lstStyle/>
          <a:p>
            <a:pPr lvl="0" defTabSz="457200">
              <a:spcBef>
                <a:spcPts val="0"/>
              </a:spcBef>
            </a:pPr>
            <a:r>
              <a:rPr lang="en-US" sz="2400" b="1" u="sng" dirty="0" smtClean="0">
                <a:solidFill>
                  <a:prstClr val="black"/>
                </a:solidFill>
                <a:ea typeface="+mn-ea"/>
                <a:cs typeface="+mn-cs"/>
              </a:rPr>
              <a:t>Additional Resources</a:t>
            </a:r>
            <a:r>
              <a:rPr lang="en-US" sz="2400" b="1" dirty="0" smtClean="0">
                <a:solidFill>
                  <a:prstClr val="black"/>
                </a:solidFill>
                <a:ea typeface="+mn-ea"/>
                <a:cs typeface="+mn-cs"/>
              </a:rPr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9100" y="1098552"/>
            <a:ext cx="49149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hlinkClick r:id="rId2"/>
              </a:rPr>
              <a:t>Website: www.isaurabarrerabooks.com </a:t>
            </a:r>
            <a:endParaRPr lang="en-US" sz="2000" dirty="0" smtClean="0"/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i="1" dirty="0" smtClean="0"/>
              <a:t>Skilled Dialogue: Strategies for responding to </a:t>
            </a:r>
          </a:p>
          <a:p>
            <a:pPr marL="342900"/>
            <a:r>
              <a:rPr lang="en-US" sz="2000" i="1" dirty="0" smtClean="0"/>
              <a:t>cultural diversity in early childhood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200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i="1" dirty="0" smtClean="0"/>
              <a:t>Using Skilled Dialogue to transform challenging interactions: Honoring identity, voice and connection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sz="12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i="1" dirty="0" smtClean="0"/>
              <a:t>Learn &amp; Play Tip-a-Day: Ideas to Boost Young Brains</a:t>
            </a:r>
            <a:r>
              <a:rPr lang="en-US" sz="2000" dirty="0" smtClean="0"/>
              <a:t> (Brookes Publishing App)</a:t>
            </a:r>
            <a:endParaRPr lang="en-US" sz="2000" dirty="0"/>
          </a:p>
        </p:txBody>
      </p:sp>
      <p:pic>
        <p:nvPicPr>
          <p:cNvPr id="2" name="Picture 1" descr="Photo of Book Cover for Skilled Dialogue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520701"/>
            <a:ext cx="3759200" cy="55269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7100" y="4679772"/>
            <a:ext cx="34540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Questions? </a:t>
            </a:r>
            <a:r>
              <a:rPr lang="en-US" sz="2400" dirty="0"/>
              <a:t>M</a:t>
            </a:r>
            <a:r>
              <a:rPr lang="en-US" sz="2400" dirty="0" smtClean="0"/>
              <a:t>ore info? </a:t>
            </a:r>
            <a:endParaRPr lang="en-US" dirty="0" smtClean="0"/>
          </a:p>
          <a:p>
            <a:r>
              <a:rPr lang="en-US" sz="2400" dirty="0" smtClean="0"/>
              <a:t> </a:t>
            </a:r>
            <a:r>
              <a:rPr lang="en-US" sz="1400" dirty="0" smtClean="0"/>
              <a:t>  </a:t>
            </a:r>
          </a:p>
          <a:p>
            <a:r>
              <a:rPr lang="en-US" sz="2400" dirty="0" smtClean="0">
                <a:hlinkClick r:id="rId5"/>
              </a:rPr>
              <a:t>isaurabarrera@mac.com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hlinkClick r:id="rId6"/>
              </a:rPr>
              <a:t>lkramer@nu.edu</a:t>
            </a:r>
            <a:r>
              <a:rPr lang="en-US" sz="2400" dirty="0"/>
              <a:t>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172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723906"/>
            <a:ext cx="9144000" cy="3038469"/>
          </a:xfrm>
        </p:spPr>
        <p:txBody>
          <a:bodyPr>
            <a:normAutofit fontScale="90000"/>
          </a:bodyPr>
          <a:lstStyle/>
          <a:p>
            <a:pPr defTabSz="171450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>
                <a:latin typeface="Cambria" panose="02040503050406030204" pitchFamily="18" charset="0"/>
              </a:rPr>
              <a:t>Thank you for joining us!</a:t>
            </a:r>
            <a:br>
              <a:rPr lang="en-US" sz="4900" b="1" dirty="0" smtClean="0">
                <a:latin typeface="Cambria" panose="02040503050406030204" pitchFamily="18" charset="0"/>
              </a:rPr>
            </a:br>
            <a:r>
              <a:rPr lang="en-US" sz="3600" i="1" dirty="0" smtClean="0">
                <a:latin typeface="Cambria" panose="02040503050406030204" pitchFamily="18" charset="0"/>
              </a:rPr>
              <a:t>Please take a few minutes to respond to this brief survey about </a:t>
            </a:r>
            <a:r>
              <a:rPr lang="en-US" sz="3600" i="1" dirty="0">
                <a:latin typeface="Cambria" panose="02040503050406030204" pitchFamily="18" charset="0"/>
              </a:rPr>
              <a:t>your experience:</a:t>
            </a:r>
            <a:br>
              <a:rPr lang="en-US" sz="3600" i="1" dirty="0">
                <a:latin typeface="Cambria" panose="02040503050406030204" pitchFamily="18" charset="0"/>
              </a:rPr>
            </a:br>
            <a:r>
              <a:rPr lang="en-US" sz="3600" i="1" dirty="0" smtClean="0">
                <a:latin typeface="Cambria" panose="02040503050406030204" pitchFamily="18" charset="0"/>
                <a:hlinkClick r:id="rId3" tooltip="Survey Monkey - Webinar Evaluation"/>
              </a:rPr>
              <a:t>Webinar Survey </a:t>
            </a:r>
            <a:br>
              <a:rPr lang="en-US" sz="3600" i="1" dirty="0" smtClean="0">
                <a:latin typeface="Cambria" panose="02040503050406030204" pitchFamily="18" charset="0"/>
                <a:hlinkClick r:id="rId3" tooltip="Survey Monkey - Webinar Evaluation"/>
              </a:rPr>
            </a:br>
            <a:r>
              <a:rPr lang="en-US" sz="3600" i="1" dirty="0">
                <a:latin typeface="Cambria" panose="02040503050406030204" pitchFamily="18" charset="0"/>
                <a:hlinkClick r:id="rId3" tooltip="Survey Monkey - Webinar Evaluation"/>
              </a:rPr>
              <a:t>https://</a:t>
            </a:r>
            <a:r>
              <a:rPr lang="en-US" sz="3600" i="1" dirty="0" smtClean="0">
                <a:latin typeface="Cambria" panose="02040503050406030204" pitchFamily="18" charset="0"/>
                <a:hlinkClick r:id="rId3" tooltip="Survey Monkey - Webinar Evaluation"/>
              </a:rPr>
              <a:t>www.surveymonkey.com/r/SkilledDialogue</a:t>
            </a:r>
            <a:r>
              <a:rPr lang="en-US" sz="3600" i="1" dirty="0" smtClean="0">
                <a:latin typeface="Cambria" panose="02040503050406030204" pitchFamily="18" charset="0"/>
              </a:rPr>
              <a:t/>
            </a:r>
            <a:br>
              <a:rPr lang="en-US" sz="3600" i="1" dirty="0" smtClean="0">
                <a:latin typeface="Cambria" panose="02040503050406030204" pitchFamily="18" charset="0"/>
              </a:rPr>
            </a:b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026" name="Picture 2" descr="Survey Image" title="Survey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12"/>
            <a:ext cx="3124200" cy="2796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F0F22-E1CD-4BC2-84C1-296EDEA50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1219200"/>
            <a:ext cx="9164053" cy="5334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Upcoming Webinar</a:t>
            </a:r>
            <a:br>
              <a:rPr lang="en-US" sz="3600" b="1" dirty="0" smtClean="0">
                <a:latin typeface="Cambria" panose="02040503050406030204" pitchFamily="18" charset="0"/>
              </a:rPr>
            </a:br>
            <a:r>
              <a:rPr lang="en-US" sz="3600" b="1" dirty="0" smtClean="0">
                <a:latin typeface="Cambria" panose="02040503050406030204" pitchFamily="18" charset="0"/>
              </a:rPr>
              <a:t/>
            </a:r>
            <a:br>
              <a:rPr lang="en-US" sz="3600" b="1" dirty="0" smtClean="0">
                <a:latin typeface="Cambria" panose="02040503050406030204" pitchFamily="18" charset="0"/>
              </a:rPr>
            </a:br>
            <a:r>
              <a:rPr lang="en-US" sz="3100" b="1" i="1" dirty="0">
                <a:latin typeface="Cambria" panose="02040503050406030204" pitchFamily="18" charset="0"/>
              </a:rPr>
              <a:t>Using CADRE’s Newly Released </a:t>
            </a:r>
            <a:r>
              <a:rPr lang="en-US" sz="3100" b="1" i="1" dirty="0" smtClean="0">
                <a:latin typeface="Cambria" panose="02040503050406030204" pitchFamily="18" charset="0"/>
              </a:rPr>
              <a:t>IDEA Early Intervention </a:t>
            </a:r>
            <a:r>
              <a:rPr lang="en-US" sz="3100" b="1" i="1" dirty="0" smtClean="0">
                <a:latin typeface="Cambria" panose="02040503050406030204" pitchFamily="18" charset="0"/>
              </a:rPr>
              <a:t>Family </a:t>
            </a:r>
            <a:r>
              <a:rPr lang="en-US" sz="3100" b="1" i="1" dirty="0" smtClean="0">
                <a:latin typeface="Cambria" panose="02040503050406030204" pitchFamily="18" charset="0"/>
              </a:rPr>
              <a:t>Guides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000" b="1" dirty="0">
                <a:latin typeface="Cambria" panose="02040503050406030204" pitchFamily="18" charset="0"/>
              </a:rPr>
              <a:t>Co-Hosted with the Center for Parent Information and Resources (CPIR)</a:t>
            </a:r>
            <a:r>
              <a:rPr lang="en-US" sz="2800" b="1" i="1" dirty="0" smtClean="0">
                <a:latin typeface="Cambria" panose="02040503050406030204" pitchFamily="18" charset="0"/>
              </a:rPr>
              <a:t/>
            </a:r>
            <a:br>
              <a:rPr lang="en-US" sz="2800" b="1" i="1" dirty="0" smtClean="0">
                <a:latin typeface="Cambria" panose="02040503050406030204" pitchFamily="18" charset="0"/>
              </a:rPr>
            </a:br>
            <a:r>
              <a:rPr lang="en-US" sz="2800" b="1" i="1" dirty="0" smtClean="0">
                <a:latin typeface="Cambria" panose="02040503050406030204" pitchFamily="18" charset="0"/>
              </a:rPr>
              <a:t/>
            </a:r>
            <a:br>
              <a:rPr lang="en-US" sz="2800" b="1" i="1" dirty="0" smtClean="0">
                <a:latin typeface="Cambria" panose="02040503050406030204" pitchFamily="18" charset="0"/>
              </a:rPr>
            </a:br>
            <a:r>
              <a:rPr lang="en-US" sz="2800" b="1" i="1" dirty="0" smtClean="0">
                <a:latin typeface="Cambria" panose="02040503050406030204" pitchFamily="18" charset="0"/>
              </a:rPr>
              <a:t>May 2018</a:t>
            </a:r>
            <a:br>
              <a:rPr lang="en-US" sz="2800" b="1" i="1" dirty="0" smtClean="0">
                <a:latin typeface="Cambria" panose="02040503050406030204" pitchFamily="18" charset="0"/>
              </a:rPr>
            </a:br>
            <a:r>
              <a:rPr lang="en-US" sz="2700" dirty="0" smtClean="0">
                <a:latin typeface="Cambria" panose="02040503050406030204" pitchFamily="18" charset="0"/>
              </a:rPr>
              <a:t/>
            </a:r>
            <a:br>
              <a:rPr lang="en-US" sz="2700" dirty="0" smtClean="0">
                <a:latin typeface="Cambria" panose="02040503050406030204" pitchFamily="18" charset="0"/>
              </a:rPr>
            </a:br>
            <a:r>
              <a:rPr lang="en-US" sz="27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More Details Coming Soon – Check the </a:t>
            </a:r>
            <a:r>
              <a:rPr lang="en-US" sz="27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  <a:hlinkClick r:id="rId3"/>
              </a:rPr>
              <a:t>CADRE Website</a:t>
            </a:r>
            <a:r>
              <a:rPr lang="en-US" sz="27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!</a:t>
            </a:r>
            <a:endParaRPr lang="en-US" sz="2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F0F22-E1CD-4BC2-84C1-296EDEA50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 descr="Image of Computer Screen" title="Image of Computer Sc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0"/>
            <a:ext cx="1219200" cy="1219200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7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/>
              <a:t>CADRE Webinar </a:t>
            </a:r>
            <a:br>
              <a:rPr lang="en-US" sz="3600" b="1" i="1" dirty="0"/>
            </a:br>
            <a:r>
              <a:rPr lang="en-US" sz="3600" b="1" dirty="0"/>
              <a:t>March </a:t>
            </a:r>
            <a:r>
              <a:rPr lang="en-US" sz="3600" b="1" dirty="0" smtClean="0"/>
              <a:t>2018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23333" y="1171555"/>
            <a:ext cx="84807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 smtClean="0"/>
          </a:p>
          <a:p>
            <a:pPr algn="ctr"/>
            <a:endParaRPr lang="en-US" sz="3200" i="1" dirty="0" smtClean="0"/>
          </a:p>
          <a:p>
            <a:pPr algn="ctr"/>
            <a:r>
              <a:rPr lang="en-US" sz="3200" b="1" i="1" dirty="0" smtClean="0"/>
              <a:t>Skilled Dialogue:</a:t>
            </a:r>
          </a:p>
          <a:p>
            <a:pPr algn="ctr"/>
            <a:r>
              <a:rPr lang="en-US" sz="3200" b="1" i="1" dirty="0" smtClean="0"/>
              <a:t>Minding and Mining the Riches of Differences</a:t>
            </a:r>
          </a:p>
          <a:p>
            <a:pPr algn="ctr"/>
            <a:endParaRPr lang="en-US" sz="3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23334" y="4852553"/>
            <a:ext cx="3088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Isaura Barrera, Ph.D.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isaurabarrera@mac.com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Professor Emerita </a:t>
            </a:r>
          </a:p>
          <a:p>
            <a:r>
              <a:rPr lang="en-US" sz="2000" dirty="0" smtClean="0"/>
              <a:t>University of New Mexico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440803" y="4852553"/>
            <a:ext cx="35296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Lucinda Kramer, Ph.D.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lkramer@nu.edu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Professor, National University </a:t>
            </a:r>
          </a:p>
          <a:p>
            <a:r>
              <a:rPr lang="en-US" sz="2000" dirty="0" smtClean="0"/>
              <a:t>Costa Mesa, CA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11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Looking at differences differently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3187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Dual Space</a:t>
            </a:r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4" name="Down Arrow 3" title="Down Arrow"/>
          <p:cNvSpPr/>
          <p:nvPr/>
        </p:nvSpPr>
        <p:spPr>
          <a:xfrm>
            <a:off x="4121151" y="2895600"/>
            <a:ext cx="673100" cy="2095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4682" y="5486402"/>
            <a:ext cx="19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Space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35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17285" y="104776"/>
            <a:ext cx="8001000" cy="1276349"/>
          </a:xfrm>
        </p:spPr>
        <p:txBody>
          <a:bodyPr/>
          <a:lstStyle/>
          <a:p>
            <a:r>
              <a:rPr lang="en-US" sz="6000" b="1" dirty="0" smtClean="0"/>
              <a:t>DISPOSITIONS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0053" y="2494544"/>
            <a:ext cx="671530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3366FF"/>
                </a:solidFill>
              </a:rPr>
              <a:t>Choosing Relationship over Control</a:t>
            </a:r>
          </a:p>
          <a:p>
            <a:endParaRPr lang="en-US" sz="2800" i="1" dirty="0">
              <a:solidFill>
                <a:srgbClr val="3366FF"/>
              </a:solidFill>
            </a:endParaRPr>
          </a:p>
          <a:p>
            <a:pPr algn="ctr"/>
            <a:r>
              <a:rPr lang="en-US" sz="2800" dirty="0" smtClean="0"/>
              <a:t>(Leveraging the </a:t>
            </a:r>
            <a:r>
              <a:rPr lang="en-US" sz="2800" dirty="0"/>
              <a:t>Power of the </a:t>
            </a:r>
            <a:r>
              <a:rPr lang="en-US" sz="2800" dirty="0" smtClean="0"/>
              <a:t>Other)</a:t>
            </a:r>
            <a:endParaRPr lang="en-US" sz="2800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25760" y="4540250"/>
            <a:ext cx="576388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</a:rPr>
              <a:t> </a:t>
            </a:r>
            <a:r>
              <a:rPr lang="en-US" sz="3600" b="1" i="1" dirty="0" smtClean="0">
                <a:solidFill>
                  <a:srgbClr val="0066FF"/>
                </a:solidFill>
              </a:rPr>
              <a:t>Setting the Stage for Miracles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/>
              <a:t>  (Leveraging the Power of Paradox)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309563"/>
            <a:ext cx="8001000" cy="1143000"/>
          </a:xfrm>
        </p:spPr>
        <p:txBody>
          <a:bodyPr/>
          <a:lstStyle/>
          <a:p>
            <a:r>
              <a:rPr lang="en-US" b="1" dirty="0"/>
              <a:t>THE </a:t>
            </a:r>
            <a:r>
              <a:rPr lang="en-US" b="1" dirty="0" smtClean="0"/>
              <a:t>BEGINNING</a:t>
            </a:r>
            <a:endParaRPr lang="en-US" dirty="0"/>
          </a:p>
        </p:txBody>
      </p:sp>
      <p:pic>
        <p:nvPicPr>
          <p:cNvPr id="2" name="Picture 1" descr="Incomplete Yin Ya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18" y="1951566"/>
            <a:ext cx="6159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Welcoming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03400"/>
            <a:ext cx="8001000" cy="4483100"/>
          </a:xfrm>
        </p:spPr>
        <p:txBody>
          <a:bodyPr>
            <a:normAutofit fontScale="92500" lnSpcReduction="20000"/>
          </a:bodyPr>
          <a:lstStyle/>
          <a:p>
            <a:r>
              <a:rPr lang="en-US" sz="3100" u="sng" dirty="0"/>
              <a:t>Hallmark</a:t>
            </a:r>
            <a:r>
              <a:rPr lang="en-US" sz="3100" dirty="0"/>
              <a:t>: </a:t>
            </a:r>
            <a:r>
              <a:rPr lang="en-US" sz="3100" dirty="0" smtClean="0"/>
              <a:t>Positive regard of other</a:t>
            </a:r>
          </a:p>
          <a:p>
            <a:endParaRPr lang="en-US" dirty="0"/>
          </a:p>
          <a:p>
            <a:r>
              <a:rPr lang="en-US" sz="3100" u="sng" dirty="0"/>
              <a:t>Critical Question</a:t>
            </a:r>
            <a:r>
              <a:rPr lang="en-US" sz="3100" dirty="0"/>
              <a:t>: </a:t>
            </a:r>
            <a:r>
              <a:rPr lang="en-US" sz="3100" dirty="0" smtClean="0"/>
              <a:t>Am I looking forward to this interaction confident that I’ll learn something new?</a:t>
            </a:r>
          </a:p>
          <a:p>
            <a:endParaRPr lang="en-US" dirty="0"/>
          </a:p>
          <a:p>
            <a:r>
              <a:rPr lang="en-US" sz="3100" u="sng" dirty="0"/>
              <a:t>Challenge</a:t>
            </a:r>
            <a:r>
              <a:rPr lang="en-US" sz="3100" dirty="0"/>
              <a:t>: to </a:t>
            </a:r>
            <a:r>
              <a:rPr lang="en-US" sz="3100" dirty="0" smtClean="0"/>
              <a:t>recognize other as capable and meriting of dignity, no matter his/her level of expertise or knowledge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8840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Allowing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39900"/>
            <a:ext cx="8001000" cy="4787900"/>
          </a:xfrm>
        </p:spPr>
        <p:txBody>
          <a:bodyPr>
            <a:normAutofit fontScale="92500" lnSpcReduction="20000"/>
          </a:bodyPr>
          <a:lstStyle/>
          <a:p>
            <a:r>
              <a:rPr lang="en-US" sz="3100" u="sng" dirty="0"/>
              <a:t>Hallmark</a:t>
            </a:r>
            <a:r>
              <a:rPr lang="en-US" sz="3100" dirty="0"/>
              <a:t>: </a:t>
            </a:r>
            <a:r>
              <a:rPr lang="en-US" sz="3100" dirty="0" smtClean="0"/>
              <a:t>Expression of other’s perspective(s) without contradictory or defensive remarks</a:t>
            </a:r>
          </a:p>
          <a:p>
            <a:endParaRPr lang="en-US" dirty="0"/>
          </a:p>
          <a:p>
            <a:r>
              <a:rPr lang="en-US" sz="3100" u="sng" dirty="0"/>
              <a:t>Critical Question</a:t>
            </a:r>
            <a:r>
              <a:rPr lang="en-US" sz="3100" dirty="0"/>
              <a:t>: </a:t>
            </a:r>
            <a:r>
              <a:rPr lang="en-US" sz="3100" dirty="0" smtClean="0"/>
              <a:t>Can I listen to other without contradicting his/her perspective or needing to defend my own?</a:t>
            </a:r>
          </a:p>
          <a:p>
            <a:endParaRPr lang="en-US" dirty="0"/>
          </a:p>
          <a:p>
            <a:r>
              <a:rPr lang="en-US" sz="3100" u="sng" dirty="0"/>
              <a:t>Challenge</a:t>
            </a:r>
            <a:r>
              <a:rPr lang="en-US" sz="3100" dirty="0"/>
              <a:t>: </a:t>
            </a:r>
            <a:r>
              <a:rPr lang="en-US" sz="3100" dirty="0" smtClean="0"/>
              <a:t>to stay with the tension of differing perspectives without needing to diminish or dissolve one in favor of the other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6420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>
              <a:spcBef>
                <a:spcPts val="0"/>
              </a:spcBef>
            </a:pPr>
            <a:r>
              <a:rPr lang="en-US" sz="3600" b="1" dirty="0">
                <a:solidFill>
                  <a:prstClr val="black"/>
                </a:solidFill>
                <a:ea typeface="+mn-ea"/>
                <a:cs typeface="+mn-cs"/>
              </a:rPr>
              <a:t>LEVERAGING THE POWER OF THE OTHER</a:t>
            </a:r>
            <a:r>
              <a:rPr lang="en-US" sz="3600" dirty="0" smtClean="0">
                <a:solidFill>
                  <a:prstClr val="black"/>
                </a:solidFill>
                <a:ea typeface="+mn-ea"/>
                <a:cs typeface="+mn-cs"/>
              </a:rPr>
              <a:t>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692176"/>
            <a:ext cx="811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Reciprocity</a:t>
            </a:r>
            <a:endParaRPr lang="en-US" sz="3600" dirty="0"/>
          </a:p>
        </p:txBody>
      </p:sp>
      <p:grpSp>
        <p:nvGrpSpPr>
          <p:cNvPr id="2" name="Group 1" descr="Incomplete Yin Yang&#10;"/>
          <p:cNvGrpSpPr/>
          <p:nvPr/>
        </p:nvGrpSpPr>
        <p:grpSpPr>
          <a:xfrm>
            <a:off x="1819276" y="2625727"/>
            <a:ext cx="5413374" cy="3506788"/>
            <a:chOff x="1819276" y="2625727"/>
            <a:chExt cx="5413374" cy="3506788"/>
          </a:xfrm>
        </p:grpSpPr>
        <p:pic>
          <p:nvPicPr>
            <p:cNvPr id="4" name="Picture 2" descr="&#10;Picture 2.png                                                  00034D8CMacintosh HD                   BC84B688: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2BB5B3"/>
                </a:clrFrom>
                <a:clrTo>
                  <a:srgbClr val="2BB5B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35" r="2679" b="2676"/>
            <a:stretch>
              <a:fillRect/>
            </a:stretch>
          </p:blipFill>
          <p:spPr bwMode="auto">
            <a:xfrm>
              <a:off x="1819276" y="2628902"/>
              <a:ext cx="2657475" cy="350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 descr="&#10;Picture 1.png                                                  00034D8CMacintosh HD                   BC84B688: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2BB5B3"/>
                </a:clrFrom>
                <a:clrTo>
                  <a:srgbClr val="2BB5B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0" y="2625727"/>
              <a:ext cx="2755900" cy="350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22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Sense-Making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03400"/>
            <a:ext cx="8001000" cy="4673600"/>
          </a:xfrm>
        </p:spPr>
        <p:txBody>
          <a:bodyPr>
            <a:normAutofit/>
          </a:bodyPr>
          <a:lstStyle/>
          <a:p>
            <a:r>
              <a:rPr lang="en-US" sz="2900" u="sng" dirty="0"/>
              <a:t>Hallmark</a:t>
            </a:r>
            <a:r>
              <a:rPr lang="en-US" sz="2900" dirty="0"/>
              <a:t>: Understanding positive role of other’s perspective in their </a:t>
            </a:r>
            <a:r>
              <a:rPr lang="en-US" sz="2900" dirty="0" smtClean="0"/>
              <a:t>lives</a:t>
            </a:r>
            <a:endParaRPr lang="en-US" sz="2900" dirty="0"/>
          </a:p>
          <a:p>
            <a:r>
              <a:rPr lang="en-US" sz="2900" u="sng" dirty="0"/>
              <a:t>Critical Question</a:t>
            </a:r>
            <a:r>
              <a:rPr lang="en-US" sz="2900" dirty="0"/>
              <a:t>: Can I find how </a:t>
            </a:r>
            <a:r>
              <a:rPr lang="en-US" sz="2900" dirty="0" smtClean="0"/>
              <a:t>other’s perspective </a:t>
            </a:r>
            <a:r>
              <a:rPr lang="en-US" sz="2900" dirty="0"/>
              <a:t>makes </a:t>
            </a:r>
            <a:r>
              <a:rPr lang="en-US" sz="2900" dirty="0" smtClean="0"/>
              <a:t>sense?</a:t>
            </a:r>
          </a:p>
          <a:p>
            <a:r>
              <a:rPr lang="en-US" sz="2900" u="sng" dirty="0" smtClean="0"/>
              <a:t>Challenge</a:t>
            </a:r>
            <a:r>
              <a:rPr lang="en-US" sz="2900" dirty="0" smtClean="0"/>
              <a:t>: to </a:t>
            </a:r>
            <a:r>
              <a:rPr lang="en-US" sz="2900" dirty="0"/>
              <a:t>become curious </a:t>
            </a:r>
            <a:r>
              <a:rPr lang="en-US" sz="2900" dirty="0" smtClean="0"/>
              <a:t>about how other’s </a:t>
            </a:r>
            <a:r>
              <a:rPr lang="en-US" sz="2900" dirty="0"/>
              <a:t>perspectives, beliefs, and </a:t>
            </a:r>
            <a:r>
              <a:rPr lang="en-US" sz="2900" dirty="0" smtClean="0"/>
              <a:t>behaviors make sense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8337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eelBackground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DRETranspar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ADRETranspar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heel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722</TotalTime>
  <Words>549</Words>
  <Application>Microsoft Office PowerPoint</Application>
  <PresentationFormat>On-screen Show (4:3)</PresentationFormat>
  <Paragraphs>98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Travelogue</vt:lpstr>
      <vt:lpstr>WheelBackgroundLogo</vt:lpstr>
      <vt:lpstr>CADRETransparent</vt:lpstr>
      <vt:lpstr>1_CADRETransparent</vt:lpstr>
      <vt:lpstr>WheelBackground</vt:lpstr>
      <vt:lpstr>1_Office Theme</vt:lpstr>
      <vt:lpstr>2_Office Theme</vt:lpstr>
      <vt:lpstr>3_Office Theme</vt:lpstr>
      <vt:lpstr>4_Office Theme</vt:lpstr>
      <vt:lpstr>  Skilled Dialogue: Minding and Mining the Riches of Differences Drs. Isaura Barrera &amp; Lucinda Kramer March 6, 2018 2:30 pm – 3:45 pm ET (11:30-12:45 PT)  Note: The presentation is currently available on the CADRE website: http://www.cadreworks.org/events/skilled-dialogue-minding-and-mining-riches-differences   </vt:lpstr>
      <vt:lpstr>CADRE Webinar  March 2018</vt:lpstr>
      <vt:lpstr>Looking at differences differently</vt:lpstr>
      <vt:lpstr>DISPOSITIONS</vt:lpstr>
      <vt:lpstr>THE BEGINNING</vt:lpstr>
      <vt:lpstr>Welcoming</vt:lpstr>
      <vt:lpstr>Allowing</vt:lpstr>
      <vt:lpstr>LEVERAGING THE POWER OF THE OTHER:</vt:lpstr>
      <vt:lpstr>Sense-Making</vt:lpstr>
      <vt:lpstr>Appreciating</vt:lpstr>
      <vt:lpstr>LEVERAGING THE POWER OF  PARADOX:  Responsiveness</vt:lpstr>
      <vt:lpstr>Joining</vt:lpstr>
      <vt:lpstr>Harmonizing</vt:lpstr>
      <vt:lpstr>Additional Resources:</vt:lpstr>
      <vt:lpstr> Thank you for joining us! Please take a few minutes to respond to this brief survey about your experience: Webinar Survey  https://www.surveymonkey.com/r/SkilledDialogue </vt:lpstr>
      <vt:lpstr>Upcoming Webinar  Using CADRE’s Newly Released IDEA Early Intervention Family Guides Co-Hosted with the Center for Parent Information and Resources (CPIR)  May 2018  More Details Coming Soon – Check the CADRE Website!</vt:lpstr>
    </vt:vector>
  </TitlesOfParts>
  <Company>University of New Mexico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CADRE Webinar</dc:title>
  <dc:subject>Skilled Dialogue</dc:subject>
  <dc:creator>Isaura Barrera</dc:creator>
  <cp:lastModifiedBy>Noella Bernal</cp:lastModifiedBy>
  <cp:revision>66</cp:revision>
  <dcterms:created xsi:type="dcterms:W3CDTF">2016-09-07T20:20:10Z</dcterms:created>
  <dcterms:modified xsi:type="dcterms:W3CDTF">2018-03-05T20:07:18Z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