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</p:sldMasterIdLst>
  <p:notesMasterIdLst>
    <p:notesMasterId r:id="rId27"/>
  </p:notesMasterIdLst>
  <p:handoutMasterIdLst>
    <p:handoutMasterId r:id="rId28"/>
  </p:handoutMasterIdLst>
  <p:sldIdLst>
    <p:sldId id="276" r:id="rId5"/>
    <p:sldId id="267" r:id="rId6"/>
    <p:sldId id="274" r:id="rId7"/>
    <p:sldId id="257" r:id="rId8"/>
    <p:sldId id="269" r:id="rId9"/>
    <p:sldId id="258" r:id="rId10"/>
    <p:sldId id="270" r:id="rId11"/>
    <p:sldId id="259" r:id="rId12"/>
    <p:sldId id="268" r:id="rId13"/>
    <p:sldId id="260" r:id="rId14"/>
    <p:sldId id="261" r:id="rId15"/>
    <p:sldId id="262" r:id="rId16"/>
    <p:sldId id="263" r:id="rId17"/>
    <p:sldId id="264" r:id="rId18"/>
    <p:sldId id="266" r:id="rId19"/>
    <p:sldId id="265" r:id="rId20"/>
    <p:sldId id="271" r:id="rId21"/>
    <p:sldId id="275" r:id="rId22"/>
    <p:sldId id="272" r:id="rId23"/>
    <p:sldId id="273" r:id="rId24"/>
    <p:sldId id="277" r:id="rId25"/>
    <p:sldId id="278" r:id="rId2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409A"/>
    <a:srgbClr val="7E90C4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70" autoAdjust="0"/>
    <p:restoredTop sz="77224" autoAdjust="0"/>
  </p:normalViewPr>
  <p:slideViewPr>
    <p:cSldViewPr snapToGrid="0">
      <p:cViewPr>
        <p:scale>
          <a:sx n="43" d="100"/>
          <a:sy n="43" d="100"/>
        </p:scale>
        <p:origin x="-3180" y="-1020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48" y="1305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-2750" y="-8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41198"/>
            <a:ext cx="7010400" cy="32866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pPr algn="ctr"/>
            <a:r>
              <a:rPr lang="en-US" dirty="0" smtClean="0"/>
              <a:t>Perfect Together: Aligning and Leveraging SEAs and Parent Centers in Shared Work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529419"/>
            <a:ext cx="7010400" cy="465138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pPr algn="ctr"/>
            <a:r>
              <a:rPr lang="en-US" dirty="0" smtClean="0"/>
              <a:t>CADRE Webinar 1/10/2018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8036" y="8611307"/>
            <a:ext cx="1536058" cy="465138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080CA253-73BC-42E3-966A-286C53BD47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147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9871" y="300250"/>
            <a:ext cx="3037840" cy="466434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r">
              <a:defRPr sz="1200"/>
            </a:lvl1pPr>
          </a:lstStyle>
          <a:p>
            <a:fld id="{B555A35B-8228-4FD6-BF3D-32C6E4566C95}" type="datetimeFigureOut">
              <a:rPr lang="en-US" smtClean="0"/>
              <a:t>1/9/2018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1" tIns="46586" rIns="93171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3"/>
            <a:ext cx="5608320" cy="3660458"/>
          </a:xfrm>
          <a:prstGeom prst="rect">
            <a:avLst/>
          </a:prstGeom>
        </p:spPr>
        <p:txBody>
          <a:bodyPr vert="horz" lIns="93171" tIns="46586" rIns="93171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0811" y="8611599"/>
            <a:ext cx="3037840" cy="466433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r">
              <a:defRPr sz="1400" b="1">
                <a:solidFill>
                  <a:srgbClr val="21409A"/>
                </a:solidFill>
              </a:defRPr>
            </a:lvl1pPr>
          </a:lstStyle>
          <a:p>
            <a:fld id="{6098008F-DB08-4554-A422-21F93A4BCC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882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738188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8008F-DB08-4554-A422-21F93A4BCC9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530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574675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0097" y="3996221"/>
            <a:ext cx="5608320" cy="4738346"/>
          </a:xfrm>
        </p:spPr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8008F-DB08-4554-A422-21F93A4BCC9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899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3263" y="4381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4688" y="3846096"/>
            <a:ext cx="5608320" cy="4738346"/>
          </a:xfrm>
        </p:spPr>
        <p:txBody>
          <a:bodyPr/>
          <a:lstStyle/>
          <a:p>
            <a:endParaRPr lang="en-US" sz="3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8008F-DB08-4554-A422-21F93A4BCC9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8720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4125" y="357188"/>
            <a:ext cx="4387850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2801" y="2986285"/>
            <a:ext cx="6204727" cy="577557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8008F-DB08-4554-A422-21F93A4BCC9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512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588963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4689" y="3996222"/>
            <a:ext cx="5608320" cy="3660458"/>
          </a:xfrm>
        </p:spPr>
        <p:txBody>
          <a:bodyPr/>
          <a:lstStyle/>
          <a:p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8008F-DB08-4554-A422-21F93A4BCC9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1826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0563" y="630238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3914334"/>
            <a:ext cx="5608320" cy="3660458"/>
          </a:xfrm>
        </p:spPr>
        <p:txBody>
          <a:bodyPr/>
          <a:lstStyle/>
          <a:p>
            <a:endParaRPr lang="en-US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8008F-DB08-4554-A422-21F93A4BCC9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0369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65213" y="315913"/>
            <a:ext cx="4725987" cy="2659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73495" y="2890745"/>
            <a:ext cx="6109192" cy="584381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1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8008F-DB08-4554-A422-21F93A4BCC9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356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8008F-DB08-4554-A422-21F93A4BCC9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2093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0100" y="384175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41984" y="3668674"/>
            <a:ext cx="5481395" cy="4601869"/>
          </a:xfrm>
        </p:spPr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8008F-DB08-4554-A422-21F93A4BCC9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0013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8008F-DB08-4554-A422-21F93A4BCC9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1794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8008F-DB08-4554-A422-21F93A4BCC9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493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1888" y="398463"/>
            <a:ext cx="4557712" cy="2563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50916" y="3163708"/>
            <a:ext cx="5617872" cy="5079540"/>
          </a:xfrm>
        </p:spPr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8008F-DB08-4554-A422-21F93A4BCC9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0013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44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1DC35-8E5D-493B-AF35-A10ADF5FD2DF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1514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1DC35-8E5D-493B-AF35-A10ADF5FD2DF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151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90538" y="274638"/>
            <a:ext cx="3565525" cy="2005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59307" y="2320105"/>
            <a:ext cx="6550927" cy="6318928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1200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8008F-DB08-4554-A422-21F93A4BCC90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Notes Placeholder 2"/>
          <p:cNvSpPr txBox="1">
            <a:spLocks/>
          </p:cNvSpPr>
          <p:nvPr/>
        </p:nvSpPr>
        <p:spPr>
          <a:xfrm>
            <a:off x="4380930" y="286604"/>
            <a:ext cx="2361062" cy="2661312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49">
              <a:lnSpc>
                <a:spcPct val="80000"/>
              </a:lnSpc>
              <a:defRPr/>
            </a:pPr>
            <a:r>
              <a:rPr lang="en-US" b="1" dirty="0" smtClean="0"/>
              <a:t>HWP</a:t>
            </a:r>
          </a:p>
          <a:p>
            <a:pPr defTabSz="914349">
              <a:lnSpc>
                <a:spcPct val="80000"/>
              </a:lnSpc>
              <a:defRPr/>
            </a:pPr>
            <a:endParaRPr lang="en-US" sz="800" b="1" dirty="0" smtClean="0"/>
          </a:p>
          <a:p>
            <a:pPr defTabSz="914349">
              <a:lnSpc>
                <a:spcPct val="80000"/>
              </a:lnSpc>
              <a:defRPr/>
            </a:pPr>
            <a:r>
              <a:rPr lang="en-US" sz="1200" b="1" dirty="0" smtClean="0"/>
              <a:t>We want to begin by briefly introducing:</a:t>
            </a:r>
          </a:p>
          <a:p>
            <a:pPr defTabSz="914349">
              <a:lnSpc>
                <a:spcPct val="80000"/>
              </a:lnSpc>
              <a:defRPr/>
            </a:pPr>
            <a:endParaRPr lang="en-US" sz="800" b="1" dirty="0" smtClean="0"/>
          </a:p>
          <a:p>
            <a:pPr defTabSz="914349">
              <a:lnSpc>
                <a:spcPct val="80000"/>
              </a:lnSpc>
              <a:defRPr/>
            </a:pPr>
            <a:r>
              <a:rPr lang="en-US" sz="1200" b="1" dirty="0" smtClean="0"/>
              <a:t>The Utah Parent Center (UPC) – which is Utah’s federally funded Parent Training and Information Center – or PTI – serving parents of children youth and young adults with disabilities AND </a:t>
            </a:r>
          </a:p>
          <a:p>
            <a:pPr defTabSz="914349">
              <a:lnSpc>
                <a:spcPct val="80000"/>
              </a:lnSpc>
              <a:defRPr/>
            </a:pPr>
            <a:r>
              <a:rPr lang="en-US" sz="1200" b="1" dirty="0" smtClean="0"/>
              <a:t>the Utah State Board of Education (USBE) – which is Utah’s State Education agency – or SEA – that provides leadership and support to local education agencies – or LEAs – as they serve students with disabilities. </a:t>
            </a:r>
          </a:p>
        </p:txBody>
      </p:sp>
    </p:spTree>
    <p:extLst>
      <p:ext uri="{BB962C8B-B14F-4D97-AF65-F5344CB8AC3E}">
        <p14:creationId xmlns:p14="http://schemas.microsoft.com/office/powerpoint/2010/main" val="3175971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1275" y="438150"/>
            <a:ext cx="4475163" cy="2517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50914" y="3040877"/>
            <a:ext cx="6081898" cy="5529916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1300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8008F-DB08-4554-A422-21F93A4BCC9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71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630238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4023517"/>
            <a:ext cx="5608320" cy="4260674"/>
          </a:xfrm>
        </p:spPr>
        <p:txBody>
          <a:bodyPr/>
          <a:lstStyle/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8008F-DB08-4554-A422-21F93A4BCC9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017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9700" y="261938"/>
            <a:ext cx="4141788" cy="233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4842" y="2538469"/>
            <a:ext cx="6414448" cy="6346224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</a:pPr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8008F-DB08-4554-A422-21F93A4BCC9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71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3263" y="766763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4214585"/>
            <a:ext cx="5608320" cy="3660458"/>
          </a:xfrm>
        </p:spPr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8008F-DB08-4554-A422-21F93A4BCC9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552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71120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4187290"/>
            <a:ext cx="5608320" cy="3660458"/>
          </a:xfrm>
        </p:spPr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8008F-DB08-4554-A422-21F93A4BCC9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454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657225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4689" y="4091756"/>
            <a:ext cx="5608320" cy="3660458"/>
          </a:xfrm>
        </p:spPr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8008F-DB08-4554-A422-21F93A4BCC9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13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3547069"/>
            <a:ext cx="12192000" cy="33109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699" y="-17902"/>
            <a:ext cx="12192000" cy="3584061"/>
          </a:xfrm>
          <a:prstGeom prst="rect">
            <a:avLst/>
          </a:prstGeom>
          <a:solidFill>
            <a:srgbClr val="7E9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539560" y="3537021"/>
            <a:ext cx="11082528" cy="2865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endParaRPr lang="en-US" sz="2800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1906161" y="6004895"/>
            <a:ext cx="369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555373" y="3382862"/>
            <a:ext cx="11081254" cy="2987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554736" y="479728"/>
            <a:ext cx="11082528" cy="3067339"/>
          </a:xfrm>
          <a:prstGeom prst="rect">
            <a:avLst/>
          </a:prstGeom>
          <a:solidFill>
            <a:srgbClr val="2140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itle 1"/>
          <p:cNvSpPr>
            <a:spLocks noGrp="1"/>
          </p:cNvSpPr>
          <p:nvPr>
            <p:ph type="ctrTitle"/>
          </p:nvPr>
        </p:nvSpPr>
        <p:spPr>
          <a:xfrm>
            <a:off x="562942" y="499835"/>
            <a:ext cx="11073687" cy="3067339"/>
          </a:xfrm>
        </p:spPr>
        <p:txBody>
          <a:bodyPr anchor="b"/>
          <a:lstStyle>
            <a:lvl1pPr algn="l">
              <a:defRPr sz="6000" b="1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4736" y="3547067"/>
            <a:ext cx="11067352" cy="282295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subtitle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		</a:t>
            </a:r>
          </a:p>
          <a:p>
            <a:r>
              <a:rPr lang="en-US" dirty="0"/>
              <a:t> </a:t>
            </a:r>
          </a:p>
        </p:txBody>
      </p:sp>
      <p:sp>
        <p:nvSpPr>
          <p:cNvPr id="36" name="Subtitle 2"/>
          <p:cNvSpPr txBox="1">
            <a:spLocks/>
          </p:cNvSpPr>
          <p:nvPr userDrawn="1"/>
        </p:nvSpPr>
        <p:spPr>
          <a:xfrm>
            <a:off x="7177912" y="3408586"/>
            <a:ext cx="4444482" cy="1828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7" name="Subtitle 2"/>
          <p:cNvSpPr txBox="1">
            <a:spLocks/>
          </p:cNvSpPr>
          <p:nvPr userDrawn="1"/>
        </p:nvSpPr>
        <p:spPr>
          <a:xfrm>
            <a:off x="7177913" y="3385980"/>
            <a:ext cx="4444482" cy="2043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4778" y="63782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rgbClr val="21409A"/>
                </a:solidFill>
              </a:defRPr>
            </a:lvl1pPr>
          </a:lstStyle>
          <a:p>
            <a:fld id="{8B753B17-1229-47A4-BBB2-A02D5F8410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453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21409A"/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1560" y="1962787"/>
            <a:ext cx="10515600" cy="4351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8450" y="63455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rgbClr val="21409A"/>
                </a:solidFill>
              </a:defRPr>
            </a:lvl1pPr>
          </a:lstStyle>
          <a:p>
            <a:fld id="{8B753B17-1229-47A4-BBB2-A02D5F8410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014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solidFill>
            <a:srgbClr val="21409A"/>
          </a:solidFill>
        </p:spPr>
        <p:txBody>
          <a:bodyPr vert="eaVert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8450" y="63455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rgbClr val="21409A"/>
                </a:solidFill>
              </a:defRPr>
            </a:lvl1pPr>
          </a:lstStyle>
          <a:p>
            <a:fld id="{8B753B17-1229-47A4-BBB2-A02D5F8410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439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054D6-BA51-4AC4-A9ED-FD1844BAD9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3E7A6-692B-440B-AFF0-F1ED82EE38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933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37307-BF84-4A65-91D5-30400CC748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F7502-13A9-4611-8E2A-80A9E69B63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599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C4CA0-FA7F-42A4-8020-E97A86EBCE6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8088D-552D-4D72-BEAB-7BDB284DB2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174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17B24-7AB0-446C-8698-7A933F6A44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F0F22-E1CD-4BC2-84C1-296EDEA50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7" y="76306"/>
            <a:ext cx="2273015" cy="8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90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1B6DE-C8E9-45D5-A3E1-9140E76F49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0EA04-BFFA-4E3E-B4B4-D8CB950B5A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429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9B357-51EA-4D52-97E1-474DD0868C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B3DC0-8B9E-4CFC-BD9D-66162843C7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986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4919B-5396-428F-BD37-0BA0FC269A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34414-5BFE-4CE2-AAB1-42F66520D5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2237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D9EAA-A2CD-4F78-BCE3-2D95A937F1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80629-1B2D-46CF-9C73-9E1CC70627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093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21409A"/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351338"/>
          </a:xfrm>
        </p:spPr>
        <p:txBody>
          <a:bodyPr/>
          <a:lstStyle>
            <a:lvl1pPr>
              <a:defRPr sz="3200" b="1"/>
            </a:lvl1pPr>
            <a:lvl2pPr>
              <a:defRPr sz="28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8450" y="63455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tx1"/>
                </a:solidFill>
              </a:defRPr>
            </a:lvl1pPr>
          </a:lstStyle>
          <a:p>
            <a:fld id="{8B753B17-1229-47A4-BBB2-A02D5F8410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208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C257D-9CC5-4904-AEF1-3EFE00DF0F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1462A-637B-43CC-8001-AD034989ED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369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5992B-83E7-4947-A732-AAA88EC53C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EBEC5-FA61-481C-B376-252F0DA5C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524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CC76B-2E75-4DB7-8995-4F9FBEAAE8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A92B1-5981-4FE0-BBB9-02DD4A0D4C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779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1E7212-2278-4E9F-825F-1C6812BCBE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3437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CCB4D7-7688-4AD3-B40E-F588C4621A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532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3753ED-AC9F-40D5-94D8-DB5CD819B9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7029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5288" y="274638"/>
            <a:ext cx="92771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A00E9-9AC2-45C2-BA46-92A0164908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7" y="76306"/>
            <a:ext cx="2273015" cy="8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1574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BABA82-E228-4B6D-B670-45519454433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9141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03D75-4F87-46D1-8014-BF8AA0A121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4364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998756-FB3D-4E62-A9B2-7548012D69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25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 userDrawn="1"/>
        </p:nvSpPr>
        <p:spPr>
          <a:xfrm>
            <a:off x="0" y="-36993"/>
            <a:ext cx="12192000" cy="3419856"/>
          </a:xfrm>
          <a:prstGeom prst="rect">
            <a:avLst/>
          </a:prstGeom>
          <a:solidFill>
            <a:srgbClr val="7E9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0" y="3382864"/>
            <a:ext cx="12192000" cy="34751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itle 1"/>
          <p:cNvSpPr txBox="1">
            <a:spLocks/>
          </p:cNvSpPr>
          <p:nvPr userDrawn="1"/>
        </p:nvSpPr>
        <p:spPr>
          <a:xfrm>
            <a:off x="539560" y="3378037"/>
            <a:ext cx="11082528" cy="3034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endParaRPr lang="en-US" sz="2800" dirty="0"/>
          </a:p>
        </p:txBody>
      </p:sp>
      <p:sp>
        <p:nvSpPr>
          <p:cNvPr id="36" name="Slide Number Placeholder 5"/>
          <p:cNvSpPr txBox="1">
            <a:spLocks/>
          </p:cNvSpPr>
          <p:nvPr userDrawn="1"/>
        </p:nvSpPr>
        <p:spPr>
          <a:xfrm>
            <a:off x="1906161" y="6004895"/>
            <a:ext cx="369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555373" y="3382862"/>
            <a:ext cx="11081254" cy="2987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 userDrawn="1"/>
        </p:nvSpPr>
        <p:spPr>
          <a:xfrm>
            <a:off x="554736" y="479729"/>
            <a:ext cx="11082528" cy="2898306"/>
          </a:xfrm>
          <a:prstGeom prst="rect">
            <a:avLst/>
          </a:prstGeom>
          <a:solidFill>
            <a:srgbClr val="2140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itle 1"/>
          <p:cNvSpPr>
            <a:spLocks noGrp="1"/>
          </p:cNvSpPr>
          <p:nvPr>
            <p:ph type="ctrTitle"/>
          </p:nvPr>
        </p:nvSpPr>
        <p:spPr>
          <a:xfrm>
            <a:off x="562943" y="479729"/>
            <a:ext cx="11073687" cy="2899602"/>
          </a:xfrm>
        </p:spPr>
        <p:txBody>
          <a:bodyPr anchor="b"/>
          <a:lstStyle>
            <a:lvl1pPr algn="l">
              <a:defRPr sz="6000" b="1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4736" y="3395723"/>
            <a:ext cx="11067352" cy="203375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subtitle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		</a:t>
            </a:r>
          </a:p>
          <a:p>
            <a:r>
              <a:rPr lang="en-US" dirty="0"/>
              <a:t> </a:t>
            </a:r>
          </a:p>
        </p:txBody>
      </p:sp>
      <p:sp>
        <p:nvSpPr>
          <p:cNvPr id="41" name="Subtitle 2"/>
          <p:cNvSpPr txBox="1">
            <a:spLocks/>
          </p:cNvSpPr>
          <p:nvPr userDrawn="1"/>
        </p:nvSpPr>
        <p:spPr>
          <a:xfrm>
            <a:off x="7177912" y="3408586"/>
            <a:ext cx="4444482" cy="1828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2" name="Subtitle 2"/>
          <p:cNvSpPr txBox="1">
            <a:spLocks/>
          </p:cNvSpPr>
          <p:nvPr userDrawn="1"/>
        </p:nvSpPr>
        <p:spPr>
          <a:xfrm>
            <a:off x="7177913" y="3385980"/>
            <a:ext cx="4444482" cy="2043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4778" y="63782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rgbClr val="21409A"/>
                </a:solidFill>
              </a:defRPr>
            </a:lvl1pPr>
          </a:lstStyle>
          <a:p>
            <a:fld id="{8B753B17-1229-47A4-BBB2-A02D5F8410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83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C14082-8B9C-4A38-B651-E148FF8746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1724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8475B6-D5B6-4B32-BF1D-790F158EBE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419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B82FCE-DBC2-44FD-AF8B-CFFBB5E14C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544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FA8BB6-B57D-4E23-A331-9A5DD38F223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0362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95504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735768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C812F670-9454-4E17-A4AC-AD8F429916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735768"/>
            <a:ext cx="3860800" cy="2444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39200" y="6735768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0479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95504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735768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6976EE0E-6ED1-493B-B72F-91863231B6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735768"/>
            <a:ext cx="3860800" cy="2444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39200" y="6735768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4252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95504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735768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819D4DBB-8568-4A57-96D5-085CF8AEE2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735768"/>
            <a:ext cx="3860800" cy="2444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39200" y="6735768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2271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95504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735768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8C9BC674-B8FB-4C07-A78C-8BD68014EA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735768"/>
            <a:ext cx="3860800" cy="2444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39200" y="6735768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5591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95504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735768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2911D5B7-8423-45CB-A5AF-FF23D3B8DA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735768"/>
            <a:ext cx="3860800" cy="2444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39200" y="6735768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2621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95504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735768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0B5C96EC-797A-457A-8FDB-FE238B54581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735768"/>
            <a:ext cx="3860800" cy="2444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39200" y="6735768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611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21409A"/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7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7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8450" y="63455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rgbClr val="21409A"/>
                </a:solidFill>
              </a:defRPr>
            </a:lvl1pPr>
          </a:lstStyle>
          <a:p>
            <a:fld id="{8B753B17-1229-47A4-BBB2-A02D5F84107F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8942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95504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735768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D25D807B-EDD9-471D-8EF9-BE5BC857EB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735768"/>
            <a:ext cx="3860800" cy="2444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39200" y="6735768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141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95504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735768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00369726-ABBF-4A36-B66F-D670DB4DCE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735768"/>
            <a:ext cx="3860800" cy="2444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39200" y="6735768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6941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95504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735768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4A09B3A1-B32D-4BFB-9EEF-81B7710562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735768"/>
            <a:ext cx="3860800" cy="2444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39200" y="6735768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2220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95504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735768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E6E4F14F-CE22-4FF4-9458-A7E12E44E9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735768"/>
            <a:ext cx="3860800" cy="2444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39200" y="6735768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0780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95504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735768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4C741F60-6614-46D9-90DA-C002774C1A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735768"/>
            <a:ext cx="3860800" cy="2444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39200" y="6735768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899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95504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735768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C5B9E691-754F-4330-9C5B-BD0173EAFCC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735768"/>
            <a:ext cx="3860800" cy="2444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39200" y="6735768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8459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1E7212-2278-4E9F-825F-1C6812BCBE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5783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CCB4D7-7688-4AD3-B40E-F588C4621A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6385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3753ED-AC9F-40D5-94D8-DB5CD819B9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3551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5288" y="274638"/>
            <a:ext cx="92771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A00E9-9AC2-45C2-BA46-92A0164908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4" y="76306"/>
            <a:ext cx="2273015" cy="8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44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solidFill>
            <a:srgbClr val="21409A"/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68450" y="63455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rgbClr val="21409A"/>
                </a:solidFill>
              </a:defRPr>
            </a:lvl1pPr>
          </a:lstStyle>
          <a:p>
            <a:fld id="{8B753B17-1229-47A4-BBB2-A02D5F8410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937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BABA82-E228-4B6D-B670-45519454433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1363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03D75-4F87-46D1-8014-BF8AA0A121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8813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998756-FB3D-4E62-A9B2-7548012D69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2438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C14082-8B9C-4A38-B651-E148FF8746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7172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8475B6-D5B6-4B32-BF1D-790F158EBE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080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B82FCE-DBC2-44FD-AF8B-CFFBB5E14C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2090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FA8BB6-B57D-4E23-A331-9A5DD38F223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2351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95504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735764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C812F670-9454-4E17-A4AC-AD8F429916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735764"/>
            <a:ext cx="3860800" cy="2444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39200" y="6735764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4531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95504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735764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6976EE0E-6ED1-493B-B72F-91863231B6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735764"/>
            <a:ext cx="3860800" cy="2444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39200" y="6735764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845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95504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735764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819D4DBB-8568-4A57-96D5-085CF8AEE2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735764"/>
            <a:ext cx="3860800" cy="2444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39200" y="6735764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408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21409A"/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8450" y="63455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rgbClr val="21409A"/>
                </a:solidFill>
              </a:defRPr>
            </a:lvl1pPr>
          </a:lstStyle>
          <a:p>
            <a:fld id="{8B753B17-1229-47A4-BBB2-A02D5F8410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279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95504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735764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8C9BC674-B8FB-4C07-A78C-8BD68014EA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735764"/>
            <a:ext cx="3860800" cy="2444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39200" y="6735764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4723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95504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735764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2911D5B7-8423-45CB-A5AF-FF23D3B8DA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735764"/>
            <a:ext cx="3860800" cy="2444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39200" y="6735764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2578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95504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735764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0B5C96EC-797A-457A-8FDB-FE238B54581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735764"/>
            <a:ext cx="3860800" cy="2444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39200" y="6735764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629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95504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735764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D25D807B-EDD9-471D-8EF9-BE5BC857EB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735764"/>
            <a:ext cx="3860800" cy="2444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39200" y="6735764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7281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95504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735764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00369726-ABBF-4A36-B66F-D670DB4DCE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735764"/>
            <a:ext cx="3860800" cy="2444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39200" y="6735764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7637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95504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735764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4A09B3A1-B32D-4BFB-9EEF-81B7710562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735764"/>
            <a:ext cx="3860800" cy="2444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39200" y="6735764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3700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95504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735764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E6E4F14F-CE22-4FF4-9458-A7E12E44E9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735764"/>
            <a:ext cx="3860800" cy="2444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39200" y="6735764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4308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95504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735764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4C741F60-6614-46D9-90DA-C002774C1A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735764"/>
            <a:ext cx="3860800" cy="2444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39200" y="6735764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7984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95504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735764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C5B9E691-754F-4330-9C5B-BD0173EAFCC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735764"/>
            <a:ext cx="3860800" cy="2444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39200" y="6735764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579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8450" y="63455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rgbClr val="21409A"/>
                </a:solidFill>
              </a:defRPr>
            </a:lvl1pPr>
          </a:lstStyle>
          <a:p>
            <a:fld id="{8B753B17-1229-47A4-BBB2-A02D5F8410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333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8061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  <a:solidFill>
            <a:srgbClr val="21409A"/>
          </a:solidFill>
        </p:spPr>
        <p:txBody>
          <a:bodyPr anchor="b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solidFill>
            <a:schemeClr val="bg1"/>
          </a:solidFill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  <a:solidFill>
            <a:srgbClr val="7E90C4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8450" y="63455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rgbClr val="21409A"/>
                </a:solidFill>
              </a:defRPr>
            </a:lvl1pPr>
          </a:lstStyle>
          <a:p>
            <a:fld id="{8B753B17-1229-47A4-BBB2-A02D5F8410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33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  <a:solidFill>
            <a:srgbClr val="21409A"/>
          </a:solidFill>
        </p:spPr>
        <p:txBody>
          <a:bodyPr anchor="b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  <a:solidFill>
            <a:srgbClr val="7E90C4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8450" y="63455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rgbClr val="21409A"/>
                </a:solidFill>
              </a:defRPr>
            </a:lvl1pPr>
          </a:lstStyle>
          <a:p>
            <a:fld id="{8B753B17-1229-47A4-BBB2-A02D5F8410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605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image" Target="../media/image4.jpeg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26" Type="http://schemas.openxmlformats.org/officeDocument/2006/relationships/image" Target="../media/image5.png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5" Type="http://schemas.openxmlformats.org/officeDocument/2006/relationships/image" Target="../media/image4.jpeg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DE2AD-8BCC-498C-8533-7B33C9798AFD}" type="datetime1">
              <a:rPr lang="en-US" smtClean="0"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53B17-1229-47A4-BBB2-A02D5F8410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3382864"/>
            <a:ext cx="12192000" cy="34751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-36993"/>
            <a:ext cx="12192000" cy="3419856"/>
          </a:xfrm>
          <a:prstGeom prst="rect">
            <a:avLst/>
          </a:prstGeom>
          <a:solidFill>
            <a:srgbClr val="7E9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"/>
          <p:cNvSpPr txBox="1">
            <a:spLocks/>
          </p:cNvSpPr>
          <p:nvPr userDrawn="1"/>
        </p:nvSpPr>
        <p:spPr>
          <a:xfrm>
            <a:off x="554736" y="3382862"/>
            <a:ext cx="11082528" cy="3034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endParaRPr lang="en-US" sz="2800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554736" y="479729"/>
            <a:ext cx="11082528" cy="2898306"/>
          </a:xfrm>
          <a:prstGeom prst="rect">
            <a:avLst/>
          </a:prstGeom>
          <a:solidFill>
            <a:srgbClr val="2140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Subtitle 2"/>
          <p:cNvSpPr txBox="1">
            <a:spLocks/>
          </p:cNvSpPr>
          <p:nvPr userDrawn="1"/>
        </p:nvSpPr>
        <p:spPr>
          <a:xfrm>
            <a:off x="554103" y="3418681"/>
            <a:ext cx="4494639" cy="50036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7" name="Title 1"/>
          <p:cNvSpPr txBox="1">
            <a:spLocks/>
          </p:cNvSpPr>
          <p:nvPr userDrawn="1"/>
        </p:nvSpPr>
        <p:spPr>
          <a:xfrm>
            <a:off x="554099" y="972463"/>
            <a:ext cx="9144000" cy="23876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184778" y="63782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753B17-1229-47A4-BBB2-A02D5F84107F}" type="slidenum">
              <a:rPr lang="en-US" sz="1800" smtClean="0"/>
              <a:pPr/>
              <a:t>‹#›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01537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052C3CE-12B8-4162-B4FF-1A83E01A3972}" type="datetime1">
              <a:rPr kumimoji="1" lang="en-US" b="1" smtClean="0">
                <a:solidFill>
                  <a:prstClr val="black">
                    <a:tint val="75000"/>
                  </a:prstClr>
                </a:solidFill>
                <a:ea typeface="Arial Unicode MS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1/9/2018</a:t>
            </a:fld>
            <a:endParaRPr kumimoji="1" lang="en-US" b="1" dirty="0">
              <a:solidFill>
                <a:prstClr val="black">
                  <a:tint val="75000"/>
                </a:prstClr>
              </a:solidFill>
              <a:ea typeface="Arial Unicode MS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b="1" dirty="0">
              <a:solidFill>
                <a:prstClr val="black">
                  <a:tint val="75000"/>
                </a:prstClr>
              </a:solidFill>
              <a:ea typeface="Arial Unicode MS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3FE52A0-8A41-44EC-A192-427B6A6F9060}" type="slidenum">
              <a:rPr kumimoji="1" lang="ko-KR" altLang="en-US" b="1" smtClean="0">
                <a:solidFill>
                  <a:prstClr val="black">
                    <a:tint val="75000"/>
                  </a:prstClr>
                </a:solidFill>
                <a:ea typeface="Arial Unicode MS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b="1">
              <a:solidFill>
                <a:prstClr val="black">
                  <a:tint val="75000"/>
                </a:prstClr>
              </a:solidFill>
              <a:ea typeface="Arial Unicode MS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7" y="40082"/>
            <a:ext cx="1859691" cy="68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1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305288" y="274638"/>
            <a:ext cx="92771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fld id="{909FC908-98C8-46B5-82B4-60CF8203BA71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pPr/>
              <a:t>1/9/2018</a:t>
            </a:fld>
            <a:endParaRPr lang="en-US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7" y="76306"/>
            <a:ext cx="2273015" cy="8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4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305288" y="274638"/>
            <a:ext cx="92771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fld id="{909FC908-98C8-46B5-82B4-60CF8203BA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4" y="76306"/>
            <a:ext cx="2273015" cy="8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4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  <p:sldLayoutId id="2147483719" r:id="rId2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dreworks.org/events/perfect-together-aligning-and-leveraging-state-education-agencies-and-parent-centers-shared" TargetMode="Externa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kim.fratto@schools.utah.gov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elenp@utahparentcenter.or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m/r/SEA-ParentCenter-SharedWork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dreworks.org/events/skilled-dialogue-minding-and-mining-riches-difference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6400" y="762007"/>
            <a:ext cx="11568853" cy="4038599"/>
          </a:xfrm>
        </p:spPr>
        <p:txBody>
          <a:bodyPr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prstClr val="black"/>
                </a:solidFill>
                <a:latin typeface="Cambria" panose="02040503050406030204" pitchFamily="18" charset="0"/>
                <a:ea typeface="ＭＳ Ｐゴシック" charset="-128"/>
                <a:cs typeface="+mn-cs"/>
              </a:rPr>
              <a:t/>
            </a:r>
            <a:br>
              <a:rPr lang="en-US" sz="3000" b="1" dirty="0" smtClean="0">
                <a:solidFill>
                  <a:prstClr val="black"/>
                </a:solidFill>
                <a:latin typeface="Cambria" panose="02040503050406030204" pitchFamily="18" charset="0"/>
                <a:ea typeface="ＭＳ Ｐゴシック" charset="-128"/>
                <a:cs typeface="+mn-cs"/>
              </a:rPr>
            </a:br>
            <a:r>
              <a:rPr lang="en-US" sz="3000" b="1" dirty="0" smtClean="0">
                <a:solidFill>
                  <a:prstClr val="black"/>
                </a:solidFill>
                <a:latin typeface="Cambria" panose="02040503050406030204" pitchFamily="18" charset="0"/>
                <a:ea typeface="ＭＳ Ｐゴシック" charset="-128"/>
                <a:cs typeface="+mn-cs"/>
              </a:rPr>
              <a:t/>
            </a:r>
            <a:br>
              <a:rPr lang="en-US" sz="3000" b="1" dirty="0" smtClean="0">
                <a:solidFill>
                  <a:prstClr val="black"/>
                </a:solidFill>
                <a:latin typeface="Cambria" panose="02040503050406030204" pitchFamily="18" charset="0"/>
                <a:ea typeface="ＭＳ Ｐゴシック" charset="-128"/>
                <a:cs typeface="+mn-cs"/>
              </a:rPr>
            </a:br>
            <a:r>
              <a:rPr lang="en-US" sz="2800" b="1" i="1" dirty="0">
                <a:solidFill>
                  <a:prstClr val="black"/>
                </a:solidFill>
                <a:latin typeface="Cambria" panose="02040503050406030204" pitchFamily="18" charset="0"/>
                <a:ea typeface="ＭＳ Ｐゴシック" charset="-128"/>
                <a:cs typeface="+mn-cs"/>
              </a:rPr>
              <a:t>Perfect Together: </a:t>
            </a:r>
            <a:br>
              <a:rPr lang="en-US" sz="2800" b="1" i="1" dirty="0">
                <a:solidFill>
                  <a:prstClr val="black"/>
                </a:solidFill>
                <a:latin typeface="Cambria" panose="02040503050406030204" pitchFamily="18" charset="0"/>
                <a:ea typeface="ＭＳ Ｐゴシック" charset="-128"/>
                <a:cs typeface="+mn-cs"/>
              </a:rPr>
            </a:br>
            <a:r>
              <a:rPr lang="en-US" sz="2800" b="1" i="1" dirty="0">
                <a:solidFill>
                  <a:prstClr val="black"/>
                </a:solidFill>
                <a:latin typeface="Cambria" panose="02040503050406030204" pitchFamily="18" charset="0"/>
                <a:ea typeface="ＭＳ Ｐゴシック" charset="-128"/>
                <a:cs typeface="+mn-cs"/>
              </a:rPr>
              <a:t>Aligning and Leveraging SEAs and Parent Centers in Shared </a:t>
            </a:r>
            <a:r>
              <a:rPr lang="en-US" sz="2800" b="1" i="1" dirty="0" smtClean="0">
                <a:solidFill>
                  <a:prstClr val="black"/>
                </a:solidFill>
                <a:latin typeface="Cambria" panose="02040503050406030204" pitchFamily="18" charset="0"/>
                <a:ea typeface="ＭＳ Ｐゴシック" charset="-128"/>
                <a:cs typeface="+mn-cs"/>
              </a:rPr>
              <a:t>Work</a:t>
            </a:r>
            <a:br>
              <a:rPr lang="en-US" sz="2800" b="1" i="1" dirty="0" smtClean="0">
                <a:solidFill>
                  <a:prstClr val="black"/>
                </a:solidFill>
                <a:latin typeface="Cambria" panose="02040503050406030204" pitchFamily="18" charset="0"/>
                <a:ea typeface="ＭＳ Ｐゴシック" charset="-128"/>
                <a:cs typeface="+mn-cs"/>
              </a:rPr>
            </a:br>
            <a:r>
              <a:rPr lang="en-US" sz="2400" b="1" dirty="0" smtClean="0">
                <a:solidFill>
                  <a:prstClr val="black"/>
                </a:solidFill>
                <a:latin typeface="Cambria" panose="02040503050406030204" pitchFamily="18" charset="0"/>
                <a:ea typeface="ＭＳ Ｐゴシック" charset="-128"/>
                <a:cs typeface="+mn-cs"/>
              </a:rPr>
              <a:t>Helen Post and Kim Fratto</a:t>
            </a:r>
            <a:r>
              <a:rPr lang="en-US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ＭＳ Ｐゴシック" pitchFamily="34" charset="-128"/>
                <a:cs typeface="Arial" charset="0"/>
              </a:rPr>
              <a:t/>
            </a:r>
            <a:br>
              <a:rPr lang="en-US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ＭＳ Ｐゴシック" pitchFamily="34" charset="-128"/>
                <a:cs typeface="Arial" charset="0"/>
              </a:rPr>
            </a:b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ＭＳ Ｐゴシック" pitchFamily="34" charset="-128"/>
                <a:cs typeface="Arial" charset="0"/>
              </a:rPr>
              <a:t>January 10, 2018</a:t>
            </a:r>
            <a:b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ＭＳ Ｐゴシック" pitchFamily="34" charset="-128"/>
                <a:cs typeface="Arial" charset="0"/>
              </a:rPr>
            </a:b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ＭＳ Ｐゴシック" pitchFamily="34" charset="-128"/>
                <a:cs typeface="Arial" pitchFamily="34" charset="0"/>
              </a:rPr>
              <a:t>2:30 pm – 3:45 pm ET (11:30-12:45 PT)</a:t>
            </a:r>
            <a:b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ＭＳ Ｐゴシック" pitchFamily="34" charset="-128"/>
                <a:cs typeface="Arial" pitchFamily="34" charset="0"/>
              </a:rPr>
            </a:br>
            <a:r>
              <a:rPr lang="en-US" sz="2000" b="1" dirty="0" smtClean="0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ＭＳ Ｐゴシック" pitchFamily="34" charset="-128"/>
                <a:cs typeface="Arial" pitchFamily="34" charset="0"/>
                <a:hlinkClick r:id="rId2" tooltip="CADRE Website for the Webinar"/>
              </a:rPr>
              <a:t>Note: The presentation is currently available on the CADRE website http://www.cadreworks.org/events/perfect-together-aligning-and-leveraging-state-education-agencies-and-parent-centers-shared</a:t>
            </a:r>
            <a:r>
              <a:rPr lang="en-US" sz="2000" b="1" dirty="0" smtClean="0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US" sz="2000" b="1" dirty="0" smtClean="0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ＭＳ Ｐゴシック" pitchFamily="34" charset="-128"/>
                <a:cs typeface="Arial" pitchFamily="34" charset="0"/>
              </a:rPr>
            </a:br>
            <a:r>
              <a:rPr lang="en-US" sz="2000" b="1" dirty="0" smtClean="0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US" sz="2000" b="1" dirty="0" smtClean="0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ＭＳ Ｐゴシック" pitchFamily="34" charset="-128"/>
                <a:cs typeface="Arial" pitchFamily="34" charset="0"/>
              </a:rPr>
            </a:br>
            <a:r>
              <a:rPr lang="en-US" sz="2000" b="1" dirty="0" smtClean="0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US" sz="2000" b="1" dirty="0" smtClean="0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ＭＳ Ｐゴシック" pitchFamily="34" charset="-128"/>
                <a:cs typeface="Arial" pitchFamily="34" charset="0"/>
              </a:rPr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F7502-13A9-4611-8E2A-80A9E69B63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7018" y="5020630"/>
            <a:ext cx="11273367" cy="1169551"/>
          </a:xfrm>
          <a:prstGeom prst="rect">
            <a:avLst/>
          </a:prstGeom>
          <a:noFill/>
          <a:ln w="22225" cmpd="thickThin"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u="sng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ＭＳ Ｐゴシック" pitchFamily="34" charset="-128"/>
                <a:cs typeface="Arial" charset="0"/>
              </a:rPr>
              <a:t>Technical Stuff: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anose="02040503050406030204" pitchFamily="18" charset="0"/>
                <a:ea typeface="ＭＳ Ｐゴシック" pitchFamily="34" charset="-128"/>
                <a:cs typeface="Arial" charset="0"/>
              </a:rPr>
              <a:t>Please 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ＭＳ Ｐゴシック" pitchFamily="34" charset="-128"/>
                <a:cs typeface="Arial" charset="0"/>
              </a:rPr>
              <a:t>enter any questions or technical difficulties into the </a:t>
            </a:r>
            <a:r>
              <a:rPr lang="en-US" sz="2000" dirty="0" smtClean="0">
                <a:solidFill>
                  <a:prstClr val="black"/>
                </a:solidFill>
                <a:latin typeface="Cambria" panose="02040503050406030204" pitchFamily="18" charset="0"/>
                <a:ea typeface="ＭＳ Ｐゴシック" pitchFamily="34" charset="-128"/>
                <a:cs typeface="Arial" charset="0"/>
              </a:rPr>
              <a:t>questions 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ＭＳ Ｐゴシック" pitchFamily="34" charset="-128"/>
                <a:cs typeface="Arial" charset="0"/>
              </a:rPr>
              <a:t>box.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>
              <a:solidFill>
                <a:prstClr val="black"/>
              </a:solidFill>
              <a:latin typeface="Cambria" panose="02040503050406030204" pitchFamily="18" charset="0"/>
              <a:ea typeface="ＭＳ Ｐゴシック" pitchFamily="34" charset="-128"/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ＭＳ Ｐゴシック" pitchFamily="34" charset="-128"/>
                <a:cs typeface="Arial" charset="0"/>
              </a:rPr>
              <a:t>Thank </a:t>
            </a:r>
            <a:r>
              <a:rPr lang="en-US" sz="2000" dirty="0" smtClean="0">
                <a:solidFill>
                  <a:prstClr val="black"/>
                </a:solidFill>
                <a:latin typeface="Cambria" panose="02040503050406030204" pitchFamily="18" charset="0"/>
                <a:ea typeface="ＭＳ Ｐゴシック" pitchFamily="34" charset="-128"/>
                <a:cs typeface="Arial" charset="0"/>
              </a:rPr>
              <a:t>you, in advance, 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ＭＳ Ｐゴシック" pitchFamily="34" charset="-128"/>
                <a:cs typeface="Arial" charset="0"/>
              </a:rPr>
              <a:t>for taking the time to </a:t>
            </a:r>
            <a:r>
              <a:rPr lang="en-US" sz="2000" dirty="0" smtClean="0">
                <a:solidFill>
                  <a:prstClr val="black"/>
                </a:solidFill>
                <a:latin typeface="Cambria" panose="02040503050406030204" pitchFamily="18" charset="0"/>
                <a:ea typeface="ＭＳ Ｐゴシック" pitchFamily="34" charset="-128"/>
                <a:cs typeface="Arial" charset="0"/>
              </a:rPr>
              <a:t>respond to the brief survey at the end of the webinar!</a:t>
            </a:r>
            <a:endParaRPr lang="en-US" sz="2000" i="1" dirty="0">
              <a:solidFill>
                <a:prstClr val="black"/>
              </a:solidFill>
              <a:latin typeface="Cambria" panose="02040503050406030204" pitchFamily="18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98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5168409-69F6-4086-94FA-192035EAF5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753B17-1229-47A4-BBB2-A02D5F84107F}" type="slidenum">
              <a:rPr lang="en-US" smtClean="0">
                <a:solidFill>
                  <a:srgbClr val="21409A"/>
                </a:solidFill>
              </a:rPr>
              <a:pPr/>
              <a:t>10</a:t>
            </a:fld>
            <a:endParaRPr lang="en-US" dirty="0">
              <a:solidFill>
                <a:srgbClr val="21409A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C54B2B-B82B-4A5C-8A64-727B11A79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122238">
              <a:lnSpc>
                <a:spcPct val="80000"/>
              </a:lnSpc>
            </a:pPr>
            <a:r>
              <a:rPr lang="en-US" sz="4600" dirty="0" smtClean="0"/>
              <a:t>Utah’s Activities </a:t>
            </a:r>
            <a:br>
              <a:rPr lang="en-US" sz="4600" dirty="0" smtClean="0"/>
            </a:br>
            <a:r>
              <a:rPr lang="en-US" sz="4600" dirty="0" smtClean="0"/>
              <a:t>Along </a:t>
            </a:r>
            <a:r>
              <a:rPr lang="en-US" sz="4600" dirty="0"/>
              <a:t>the Collaboration Continuum</a:t>
            </a:r>
          </a:p>
        </p:txBody>
      </p:sp>
      <p:grpSp>
        <p:nvGrpSpPr>
          <p:cNvPr id="8" name="Group 7" descr="The word &quot;contact&quot; on a graphic rectangular shape with pointed bottom that mimics the graphic from the Collaboration Continuum."/>
          <p:cNvGrpSpPr/>
          <p:nvPr/>
        </p:nvGrpSpPr>
        <p:grpSpPr>
          <a:xfrm>
            <a:off x="730338" y="1968313"/>
            <a:ext cx="2323606" cy="3201017"/>
            <a:chOff x="730338" y="1968312"/>
            <a:chExt cx="2323606" cy="3201017"/>
          </a:xfrm>
        </p:grpSpPr>
        <p:sp>
          <p:nvSpPr>
            <p:cNvPr id="5" name="Rectangle 4" descr="The word &quot;contact&quot; on a graphic rectangular shape with pointed bottom that mimics the graphic from the Collaboration Continuum."/>
            <p:cNvSpPr/>
            <p:nvPr/>
          </p:nvSpPr>
          <p:spPr>
            <a:xfrm>
              <a:off x="819398" y="2167230"/>
              <a:ext cx="2141506" cy="3002099"/>
            </a:xfrm>
            <a:custGeom>
              <a:avLst/>
              <a:gdLst>
                <a:gd name="connsiteX0" fmla="*/ 0 w 997527"/>
                <a:gd name="connsiteY0" fmla="*/ 0 h 3562597"/>
                <a:gd name="connsiteX1" fmla="*/ 997527 w 997527"/>
                <a:gd name="connsiteY1" fmla="*/ 0 h 3562597"/>
                <a:gd name="connsiteX2" fmla="*/ 997527 w 997527"/>
                <a:gd name="connsiteY2" fmla="*/ 3562597 h 3562597"/>
                <a:gd name="connsiteX3" fmla="*/ 0 w 997527"/>
                <a:gd name="connsiteY3" fmla="*/ 3562597 h 3562597"/>
                <a:gd name="connsiteX4" fmla="*/ 0 w 997527"/>
                <a:gd name="connsiteY4" fmla="*/ 0 h 3562597"/>
                <a:gd name="connsiteX0" fmla="*/ 0 w 997527"/>
                <a:gd name="connsiteY0" fmla="*/ 0 h 3562597"/>
                <a:gd name="connsiteX1" fmla="*/ 997527 w 997527"/>
                <a:gd name="connsiteY1" fmla="*/ 0 h 3562597"/>
                <a:gd name="connsiteX2" fmla="*/ 997527 w 997527"/>
                <a:gd name="connsiteY2" fmla="*/ 2909454 h 3562597"/>
                <a:gd name="connsiteX3" fmla="*/ 0 w 997527"/>
                <a:gd name="connsiteY3" fmla="*/ 3562597 h 3562597"/>
                <a:gd name="connsiteX4" fmla="*/ 0 w 997527"/>
                <a:gd name="connsiteY4" fmla="*/ 0 h 3562597"/>
                <a:gd name="connsiteX0" fmla="*/ 0 w 997527"/>
                <a:gd name="connsiteY0" fmla="*/ 0 h 3562597"/>
                <a:gd name="connsiteX1" fmla="*/ 997527 w 997527"/>
                <a:gd name="connsiteY1" fmla="*/ 0 h 3562597"/>
                <a:gd name="connsiteX2" fmla="*/ 981694 w 997527"/>
                <a:gd name="connsiteY2" fmla="*/ 2850077 h 3562597"/>
                <a:gd name="connsiteX3" fmla="*/ 0 w 997527"/>
                <a:gd name="connsiteY3" fmla="*/ 3562597 h 3562597"/>
                <a:gd name="connsiteX4" fmla="*/ 0 w 997527"/>
                <a:gd name="connsiteY4" fmla="*/ 0 h 3562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7527" h="3562597">
                  <a:moveTo>
                    <a:pt x="0" y="0"/>
                  </a:moveTo>
                  <a:lnTo>
                    <a:pt x="997527" y="0"/>
                  </a:lnTo>
                  <a:cubicBezTo>
                    <a:pt x="992249" y="950026"/>
                    <a:pt x="986972" y="1900051"/>
                    <a:pt x="981694" y="2850077"/>
                  </a:cubicBezTo>
                  <a:lnTo>
                    <a:pt x="0" y="35625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0338" y="2208059"/>
              <a:ext cx="2323606" cy="49244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Contact</a:t>
              </a:r>
            </a:p>
          </p:txBody>
        </p:sp>
        <p:sp>
          <p:nvSpPr>
            <p:cNvPr id="7" name="Rectangle 6"/>
            <p:cNvSpPr/>
            <p:nvPr/>
          </p:nvSpPr>
          <p:spPr>
            <a:xfrm flipV="1">
              <a:off x="834638" y="1968312"/>
              <a:ext cx="2141506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FB0A4E7-B01D-409A-A8B6-564A8B005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0" y="2014031"/>
            <a:ext cx="7818120" cy="45696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3500" b="1" dirty="0" smtClean="0"/>
              <a:t>Open </a:t>
            </a:r>
            <a:r>
              <a:rPr lang="en-US" sz="3500" b="1" dirty="0"/>
              <a:t>honest </a:t>
            </a:r>
            <a:r>
              <a:rPr lang="en-US" sz="3500" b="1" dirty="0" smtClean="0"/>
              <a:t>dialogue to engage parents</a:t>
            </a:r>
          </a:p>
          <a:p>
            <a:pPr lvl="1"/>
            <a:r>
              <a:rPr lang="en-US" sz="3400" dirty="0" smtClean="0"/>
              <a:t>Focus </a:t>
            </a:r>
            <a:r>
              <a:rPr lang="en-US" sz="3400" dirty="0"/>
              <a:t>groups to gain stakeholder </a:t>
            </a:r>
            <a:r>
              <a:rPr lang="en-US" sz="3400" dirty="0" smtClean="0"/>
              <a:t>feedback</a:t>
            </a:r>
          </a:p>
          <a:p>
            <a:pPr lvl="1"/>
            <a:r>
              <a:rPr lang="en-US" sz="3400" dirty="0" smtClean="0"/>
              <a:t>Information sharing</a:t>
            </a:r>
          </a:p>
          <a:p>
            <a:pPr lvl="1"/>
            <a:r>
              <a:rPr lang="en-US" sz="3400" dirty="0" smtClean="0"/>
              <a:t>Panel discussions</a:t>
            </a:r>
          </a:p>
          <a:p>
            <a:pPr lvl="1"/>
            <a:r>
              <a:rPr lang="en-US" sz="3400" dirty="0" smtClean="0"/>
              <a:t>Facilitated discussions</a:t>
            </a:r>
          </a:p>
          <a:p>
            <a:pPr lvl="1"/>
            <a:r>
              <a:rPr lang="en-US" sz="3400" dirty="0" smtClean="0"/>
              <a:t>Open </a:t>
            </a:r>
            <a:r>
              <a:rPr lang="en-US" sz="3400" dirty="0"/>
              <a:t>invitation to </a:t>
            </a:r>
            <a:r>
              <a:rPr lang="en-US" sz="3400" dirty="0" smtClean="0"/>
              <a:t>provide feedback </a:t>
            </a:r>
          </a:p>
          <a:p>
            <a:pPr marL="228600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3500" b="1" dirty="0" smtClean="0"/>
              <a:t>More </a:t>
            </a:r>
            <a:r>
              <a:rPr lang="en-US" sz="3500" b="1" dirty="0"/>
              <a:t>informed parent perspective and voice being incorporated in planning and implementation of </a:t>
            </a:r>
            <a:r>
              <a:rPr lang="en-US" sz="3500" b="1" dirty="0" smtClean="0"/>
              <a:t>initiatives</a:t>
            </a:r>
            <a:endParaRPr lang="en-US" sz="3500" b="1" dirty="0"/>
          </a:p>
        </p:txBody>
      </p:sp>
      <p:sp>
        <p:nvSpPr>
          <p:cNvPr id="9" name="Right Arrow 8" descr="Graphic arrow pointing to the text at the right"/>
          <p:cNvSpPr/>
          <p:nvPr/>
        </p:nvSpPr>
        <p:spPr>
          <a:xfrm>
            <a:off x="3246120" y="4861560"/>
            <a:ext cx="3048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40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9132676-8A56-4685-B092-7D7D6237E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753B17-1229-47A4-BBB2-A02D5F84107F}" type="slidenum">
              <a:rPr lang="en-US" smtClean="0">
                <a:solidFill>
                  <a:srgbClr val="21409A"/>
                </a:solidFill>
              </a:rPr>
              <a:pPr/>
              <a:t>11</a:t>
            </a:fld>
            <a:endParaRPr lang="en-US" dirty="0">
              <a:solidFill>
                <a:srgbClr val="21409A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89D030-C4D7-4C98-9A56-66E816D87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122238">
              <a:lnSpc>
                <a:spcPct val="80000"/>
              </a:lnSpc>
            </a:pPr>
            <a:r>
              <a:rPr lang="en-US" sz="4600" dirty="0" smtClean="0"/>
              <a:t>Utah’s Activities</a:t>
            </a:r>
            <a:br>
              <a:rPr lang="en-US" sz="4600" dirty="0" smtClean="0"/>
            </a:br>
            <a:r>
              <a:rPr lang="en-US" sz="4600" dirty="0" smtClean="0"/>
              <a:t>Along </a:t>
            </a:r>
            <a:r>
              <a:rPr lang="en-US" sz="4600" dirty="0"/>
              <a:t>the Collaboration Continuum</a:t>
            </a:r>
          </a:p>
        </p:txBody>
      </p:sp>
      <p:grpSp>
        <p:nvGrpSpPr>
          <p:cNvPr id="8" name="Group 7" descr="The word &quot;cooperation&quot; on a graphic rectangular shape with pointed bottom that mimics the graphic from the Collaboration Continuum."/>
          <p:cNvGrpSpPr/>
          <p:nvPr/>
        </p:nvGrpSpPr>
        <p:grpSpPr>
          <a:xfrm>
            <a:off x="745779" y="1968312"/>
            <a:ext cx="2323606" cy="3192296"/>
            <a:chOff x="745779" y="1968312"/>
            <a:chExt cx="2323606" cy="3192296"/>
          </a:xfrm>
        </p:grpSpPr>
        <p:sp>
          <p:nvSpPr>
            <p:cNvPr id="5" name="Rectangle 4"/>
            <p:cNvSpPr/>
            <p:nvPr/>
          </p:nvSpPr>
          <p:spPr>
            <a:xfrm>
              <a:off x="834839" y="2146636"/>
              <a:ext cx="2141506" cy="3013972"/>
            </a:xfrm>
            <a:custGeom>
              <a:avLst/>
              <a:gdLst>
                <a:gd name="connsiteX0" fmla="*/ 0 w 997527"/>
                <a:gd name="connsiteY0" fmla="*/ 0 h 3562597"/>
                <a:gd name="connsiteX1" fmla="*/ 997527 w 997527"/>
                <a:gd name="connsiteY1" fmla="*/ 0 h 3562597"/>
                <a:gd name="connsiteX2" fmla="*/ 997527 w 997527"/>
                <a:gd name="connsiteY2" fmla="*/ 3562597 h 3562597"/>
                <a:gd name="connsiteX3" fmla="*/ 0 w 997527"/>
                <a:gd name="connsiteY3" fmla="*/ 3562597 h 3562597"/>
                <a:gd name="connsiteX4" fmla="*/ 0 w 997527"/>
                <a:gd name="connsiteY4" fmla="*/ 0 h 3562597"/>
                <a:gd name="connsiteX0" fmla="*/ 0 w 997527"/>
                <a:gd name="connsiteY0" fmla="*/ 0 h 3562597"/>
                <a:gd name="connsiteX1" fmla="*/ 997527 w 997527"/>
                <a:gd name="connsiteY1" fmla="*/ 0 h 3562597"/>
                <a:gd name="connsiteX2" fmla="*/ 997527 w 997527"/>
                <a:gd name="connsiteY2" fmla="*/ 2909454 h 3562597"/>
                <a:gd name="connsiteX3" fmla="*/ 0 w 997527"/>
                <a:gd name="connsiteY3" fmla="*/ 3562597 h 3562597"/>
                <a:gd name="connsiteX4" fmla="*/ 0 w 997527"/>
                <a:gd name="connsiteY4" fmla="*/ 0 h 3562597"/>
                <a:gd name="connsiteX0" fmla="*/ 0 w 997527"/>
                <a:gd name="connsiteY0" fmla="*/ 0 h 3562597"/>
                <a:gd name="connsiteX1" fmla="*/ 997527 w 997527"/>
                <a:gd name="connsiteY1" fmla="*/ 0 h 3562597"/>
                <a:gd name="connsiteX2" fmla="*/ 981694 w 997527"/>
                <a:gd name="connsiteY2" fmla="*/ 2850077 h 3562597"/>
                <a:gd name="connsiteX3" fmla="*/ 0 w 997527"/>
                <a:gd name="connsiteY3" fmla="*/ 3562597 h 3562597"/>
                <a:gd name="connsiteX4" fmla="*/ 0 w 997527"/>
                <a:gd name="connsiteY4" fmla="*/ 0 h 3562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7527" h="3562597">
                  <a:moveTo>
                    <a:pt x="0" y="0"/>
                  </a:moveTo>
                  <a:lnTo>
                    <a:pt x="997527" y="0"/>
                  </a:lnTo>
                  <a:cubicBezTo>
                    <a:pt x="992249" y="950026"/>
                    <a:pt x="986972" y="1900051"/>
                    <a:pt x="981694" y="2850077"/>
                  </a:cubicBezTo>
                  <a:lnTo>
                    <a:pt x="0" y="35625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45779" y="2187464"/>
              <a:ext cx="2323606" cy="49244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Cooperation</a:t>
              </a:r>
            </a:p>
          </p:txBody>
        </p:sp>
        <p:sp>
          <p:nvSpPr>
            <p:cNvPr id="7" name="Rectangle 6"/>
            <p:cNvSpPr/>
            <p:nvPr/>
          </p:nvSpPr>
          <p:spPr>
            <a:xfrm flipV="1">
              <a:off x="834638" y="1968312"/>
              <a:ext cx="2141506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23D1B9C-29DC-4FEB-B1C7-EC2692D92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2320" y="1991172"/>
            <a:ext cx="8397240" cy="4714429"/>
          </a:xfrm>
        </p:spPr>
        <p:txBody>
          <a:bodyPr>
            <a:normAutofit/>
          </a:bodyPr>
          <a:lstStyle/>
          <a:p>
            <a:pPr marL="228600" lvl="1"/>
            <a:r>
              <a:rPr lang="en-US" sz="3200" b="1" dirty="0" smtClean="0"/>
              <a:t>Shared </a:t>
            </a:r>
            <a:r>
              <a:rPr lang="en-US" sz="3200" b="1" dirty="0"/>
              <a:t>Goals</a:t>
            </a:r>
          </a:p>
          <a:p>
            <a:pPr marL="685800" lvl="2">
              <a:lnSpc>
                <a:spcPct val="80000"/>
              </a:lnSpc>
            </a:pPr>
            <a:r>
              <a:rPr lang="en-US" sz="3100" dirty="0"/>
              <a:t>Sharing data (UPC to </a:t>
            </a:r>
            <a:r>
              <a:rPr lang="en-US" sz="3100" dirty="0" smtClean="0"/>
              <a:t>USBE and USBE to UPC)</a:t>
            </a:r>
            <a:endParaRPr lang="en-US" sz="3100" dirty="0"/>
          </a:p>
          <a:p>
            <a:pPr marL="685800" lvl="2">
              <a:lnSpc>
                <a:spcPct val="80000"/>
              </a:lnSpc>
            </a:pPr>
            <a:r>
              <a:rPr lang="en-US" sz="3100" dirty="0" smtClean="0"/>
              <a:t>Cross-training </a:t>
            </a:r>
            <a:r>
              <a:rPr lang="en-US" sz="3100" dirty="0"/>
              <a:t>of staff</a:t>
            </a:r>
          </a:p>
          <a:p>
            <a:pPr marL="685800" lvl="2">
              <a:lnSpc>
                <a:spcPct val="80000"/>
              </a:lnSpc>
            </a:pPr>
            <a:r>
              <a:rPr lang="en-US" sz="3100" dirty="0"/>
              <a:t>Identifying </a:t>
            </a:r>
            <a:r>
              <a:rPr lang="en-US" sz="3100" dirty="0" smtClean="0"/>
              <a:t>and working on common </a:t>
            </a:r>
            <a:r>
              <a:rPr lang="en-US" sz="3100" dirty="0"/>
              <a:t>goals</a:t>
            </a:r>
          </a:p>
          <a:p>
            <a:pPr marL="685800" lvl="2">
              <a:lnSpc>
                <a:spcPct val="80000"/>
              </a:lnSpc>
            </a:pPr>
            <a:r>
              <a:rPr lang="en-US" sz="3100" dirty="0"/>
              <a:t>Open invitation to participate in </a:t>
            </a:r>
            <a:r>
              <a:rPr lang="en-US" sz="3100" dirty="0" smtClean="0"/>
              <a:t>professional development</a:t>
            </a:r>
            <a:endParaRPr lang="en-US" sz="3100" dirty="0"/>
          </a:p>
          <a:p>
            <a:pPr marL="288925" lvl="1" indent="0">
              <a:spcBef>
                <a:spcPts val="1200"/>
              </a:spcBef>
              <a:buNone/>
            </a:pPr>
            <a:r>
              <a:rPr lang="en-US" sz="3200" b="1" dirty="0" smtClean="0"/>
              <a:t>Leads </a:t>
            </a:r>
            <a:r>
              <a:rPr lang="en-US" sz="3200" b="1" dirty="0"/>
              <a:t>to a common language and shared understanding of </a:t>
            </a:r>
            <a:r>
              <a:rPr lang="en-US" sz="3200" b="1" dirty="0" smtClean="0"/>
              <a:t>process</a:t>
            </a:r>
            <a:r>
              <a:rPr lang="en-US" sz="3200" b="1" dirty="0"/>
              <a:t>, policy, activities and needs for all stakeholders </a:t>
            </a:r>
            <a:r>
              <a:rPr lang="en-US" sz="3200" b="1" dirty="0" smtClean="0"/>
              <a:t>involved</a:t>
            </a:r>
            <a:endParaRPr lang="en-US" sz="3200" b="1" dirty="0"/>
          </a:p>
          <a:p>
            <a:pPr lvl="1"/>
            <a:endParaRPr lang="en-US" dirty="0"/>
          </a:p>
        </p:txBody>
      </p:sp>
      <p:sp>
        <p:nvSpPr>
          <p:cNvPr id="9" name="Right Arrow 8" descr="Graphic arrow pointing to the text at the right"/>
          <p:cNvSpPr/>
          <p:nvPr/>
        </p:nvSpPr>
        <p:spPr>
          <a:xfrm>
            <a:off x="3278777" y="4737460"/>
            <a:ext cx="3048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99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765F3BA-1A27-46A3-B16F-1AA344D4CD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753B17-1229-47A4-BBB2-A02D5F84107F}" type="slidenum">
              <a:rPr lang="en-US" smtClean="0">
                <a:solidFill>
                  <a:srgbClr val="21409A"/>
                </a:solidFill>
              </a:rPr>
              <a:pPr/>
              <a:t>12</a:t>
            </a:fld>
            <a:endParaRPr lang="en-US" dirty="0">
              <a:solidFill>
                <a:srgbClr val="21409A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DFE770-D0F9-4C08-9D4E-21184DA80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122238">
              <a:lnSpc>
                <a:spcPct val="80000"/>
              </a:lnSpc>
            </a:pPr>
            <a:r>
              <a:rPr lang="en-US" sz="4600" dirty="0" smtClean="0"/>
              <a:t>Utah’s Activities </a:t>
            </a:r>
            <a:br>
              <a:rPr lang="en-US" sz="4600" dirty="0" smtClean="0"/>
            </a:br>
            <a:r>
              <a:rPr lang="en-US" sz="4600" dirty="0" smtClean="0"/>
              <a:t>Along </a:t>
            </a:r>
            <a:r>
              <a:rPr lang="en-US" sz="4600" dirty="0"/>
              <a:t>the Collaboration Continuum</a:t>
            </a:r>
          </a:p>
        </p:txBody>
      </p:sp>
      <p:grpSp>
        <p:nvGrpSpPr>
          <p:cNvPr id="5" name="Group 4" descr="The word &quot;cooperation&quot; on a graphic rectangular shape with pointed bottom that mimics the graphic from the Collaboration Continuum."/>
          <p:cNvGrpSpPr/>
          <p:nvPr/>
        </p:nvGrpSpPr>
        <p:grpSpPr>
          <a:xfrm>
            <a:off x="745779" y="1968312"/>
            <a:ext cx="2323606" cy="3192296"/>
            <a:chOff x="745779" y="1968312"/>
            <a:chExt cx="2323606" cy="3192296"/>
          </a:xfrm>
        </p:grpSpPr>
        <p:sp>
          <p:nvSpPr>
            <p:cNvPr id="6" name="Rectangle 4"/>
            <p:cNvSpPr/>
            <p:nvPr/>
          </p:nvSpPr>
          <p:spPr>
            <a:xfrm>
              <a:off x="834839" y="2146636"/>
              <a:ext cx="2141506" cy="3013972"/>
            </a:xfrm>
            <a:custGeom>
              <a:avLst/>
              <a:gdLst>
                <a:gd name="connsiteX0" fmla="*/ 0 w 997527"/>
                <a:gd name="connsiteY0" fmla="*/ 0 h 3562597"/>
                <a:gd name="connsiteX1" fmla="*/ 997527 w 997527"/>
                <a:gd name="connsiteY1" fmla="*/ 0 h 3562597"/>
                <a:gd name="connsiteX2" fmla="*/ 997527 w 997527"/>
                <a:gd name="connsiteY2" fmla="*/ 3562597 h 3562597"/>
                <a:gd name="connsiteX3" fmla="*/ 0 w 997527"/>
                <a:gd name="connsiteY3" fmla="*/ 3562597 h 3562597"/>
                <a:gd name="connsiteX4" fmla="*/ 0 w 997527"/>
                <a:gd name="connsiteY4" fmla="*/ 0 h 3562597"/>
                <a:gd name="connsiteX0" fmla="*/ 0 w 997527"/>
                <a:gd name="connsiteY0" fmla="*/ 0 h 3562597"/>
                <a:gd name="connsiteX1" fmla="*/ 997527 w 997527"/>
                <a:gd name="connsiteY1" fmla="*/ 0 h 3562597"/>
                <a:gd name="connsiteX2" fmla="*/ 997527 w 997527"/>
                <a:gd name="connsiteY2" fmla="*/ 2909454 h 3562597"/>
                <a:gd name="connsiteX3" fmla="*/ 0 w 997527"/>
                <a:gd name="connsiteY3" fmla="*/ 3562597 h 3562597"/>
                <a:gd name="connsiteX4" fmla="*/ 0 w 997527"/>
                <a:gd name="connsiteY4" fmla="*/ 0 h 3562597"/>
                <a:gd name="connsiteX0" fmla="*/ 0 w 997527"/>
                <a:gd name="connsiteY0" fmla="*/ 0 h 3562597"/>
                <a:gd name="connsiteX1" fmla="*/ 997527 w 997527"/>
                <a:gd name="connsiteY1" fmla="*/ 0 h 3562597"/>
                <a:gd name="connsiteX2" fmla="*/ 981694 w 997527"/>
                <a:gd name="connsiteY2" fmla="*/ 2850077 h 3562597"/>
                <a:gd name="connsiteX3" fmla="*/ 0 w 997527"/>
                <a:gd name="connsiteY3" fmla="*/ 3562597 h 3562597"/>
                <a:gd name="connsiteX4" fmla="*/ 0 w 997527"/>
                <a:gd name="connsiteY4" fmla="*/ 0 h 3562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7527" h="3562597">
                  <a:moveTo>
                    <a:pt x="0" y="0"/>
                  </a:moveTo>
                  <a:lnTo>
                    <a:pt x="997527" y="0"/>
                  </a:lnTo>
                  <a:cubicBezTo>
                    <a:pt x="992249" y="950026"/>
                    <a:pt x="986972" y="1900051"/>
                    <a:pt x="981694" y="2850077"/>
                  </a:cubicBezTo>
                  <a:lnTo>
                    <a:pt x="0" y="35625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45779" y="2187464"/>
              <a:ext cx="2323606" cy="49244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Coordination</a:t>
              </a:r>
            </a:p>
          </p:txBody>
        </p:sp>
        <p:sp>
          <p:nvSpPr>
            <p:cNvPr id="8" name="Rectangle 7"/>
            <p:cNvSpPr/>
            <p:nvPr/>
          </p:nvSpPr>
          <p:spPr>
            <a:xfrm flipV="1">
              <a:off x="834638" y="1968312"/>
              <a:ext cx="2141506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DD57EA7-B80A-448C-96C5-6476D15C0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7520" y="1968312"/>
            <a:ext cx="9098280" cy="458724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10000"/>
              </a:lnSpc>
            </a:pPr>
            <a:r>
              <a:rPr lang="en-US" sz="6700" b="1" dirty="0" smtClean="0"/>
              <a:t>Shared </a:t>
            </a:r>
            <a:r>
              <a:rPr lang="en-US" sz="6700" b="1" dirty="0"/>
              <a:t>Achievement of G</a:t>
            </a:r>
            <a:r>
              <a:rPr lang="en-US" sz="6700" b="1" dirty="0" smtClean="0"/>
              <a:t>oals</a:t>
            </a:r>
            <a:endParaRPr lang="en-US" sz="6700" b="1" dirty="0"/>
          </a:p>
          <a:p>
            <a:pPr marL="746125" lvl="2" indent="-288925">
              <a:lnSpc>
                <a:spcPct val="110000"/>
              </a:lnSpc>
              <a:spcBef>
                <a:spcPts val="0"/>
              </a:spcBef>
            </a:pPr>
            <a:r>
              <a:rPr lang="en-US" sz="6300" dirty="0"/>
              <a:t>Direct </a:t>
            </a:r>
            <a:r>
              <a:rPr lang="en-US" sz="6300" dirty="0" smtClean="0"/>
              <a:t>involvement in plans, grant-writing, advisory roles, implementation responsibilities, etc.</a:t>
            </a:r>
            <a:endParaRPr lang="en-US" sz="6300" dirty="0"/>
          </a:p>
          <a:p>
            <a:pPr marL="746125" lvl="2" indent="-288925">
              <a:lnSpc>
                <a:spcPct val="110000"/>
              </a:lnSpc>
              <a:spcBef>
                <a:spcPts val="0"/>
              </a:spcBef>
            </a:pPr>
            <a:r>
              <a:rPr lang="en-US" sz="6300" dirty="0"/>
              <a:t>Aligning </a:t>
            </a:r>
            <a:r>
              <a:rPr lang="en-US" sz="6300" dirty="0" smtClean="0"/>
              <a:t>activities with </a:t>
            </a:r>
            <a:r>
              <a:rPr lang="en-US" sz="6300" dirty="0"/>
              <a:t>USBE and UPC shared goals</a:t>
            </a:r>
          </a:p>
          <a:p>
            <a:pPr marL="746125" lvl="2" indent="-288925">
              <a:lnSpc>
                <a:spcPct val="110000"/>
              </a:lnSpc>
              <a:spcBef>
                <a:spcPts val="0"/>
              </a:spcBef>
            </a:pPr>
            <a:r>
              <a:rPr lang="en-US" sz="6300" dirty="0"/>
              <a:t>Reporting </a:t>
            </a:r>
            <a:r>
              <a:rPr lang="en-US" sz="6300" dirty="0" smtClean="0"/>
              <a:t>shared </a:t>
            </a:r>
            <a:r>
              <a:rPr lang="en-US" sz="6300" dirty="0"/>
              <a:t>activities </a:t>
            </a:r>
            <a:r>
              <a:rPr lang="en-US" sz="6300" dirty="0" smtClean="0"/>
              <a:t>that </a:t>
            </a:r>
            <a:r>
              <a:rPr lang="en-US" sz="6300" dirty="0"/>
              <a:t>support </a:t>
            </a:r>
            <a:r>
              <a:rPr lang="en-US" sz="6300" dirty="0" smtClean="0"/>
              <a:t>shared </a:t>
            </a:r>
            <a:r>
              <a:rPr lang="en-US" sz="6300" dirty="0"/>
              <a:t>work </a:t>
            </a:r>
          </a:p>
          <a:p>
            <a:pPr marL="746125" lvl="2" indent="-288925">
              <a:lnSpc>
                <a:spcPct val="110000"/>
              </a:lnSpc>
              <a:spcBef>
                <a:spcPts val="0"/>
              </a:spcBef>
            </a:pPr>
            <a:r>
              <a:rPr lang="en-US" sz="6300" dirty="0"/>
              <a:t>Collaborative development of materials and </a:t>
            </a:r>
            <a:r>
              <a:rPr lang="en-US" sz="6300" dirty="0" smtClean="0"/>
              <a:t>presentations</a:t>
            </a:r>
            <a:endParaRPr lang="en-US" sz="1600" dirty="0"/>
          </a:p>
          <a:p>
            <a:pPr marL="288925" lvl="1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6700" b="1" dirty="0" smtClean="0"/>
              <a:t>Increased </a:t>
            </a:r>
            <a:r>
              <a:rPr lang="en-US" sz="6700" b="1" dirty="0"/>
              <a:t>capacity to identify, understand and implement relevant training for stakeholders </a:t>
            </a:r>
            <a:r>
              <a:rPr lang="en-US" sz="6700" b="1" dirty="0" smtClean="0"/>
              <a:t>across topics and </a:t>
            </a:r>
            <a:r>
              <a:rPr lang="en-US" sz="6700" b="1" dirty="0" smtClean="0"/>
              <a:t>initiatives</a:t>
            </a:r>
            <a:endParaRPr lang="en-US" sz="6700" b="1" dirty="0"/>
          </a:p>
        </p:txBody>
      </p:sp>
      <p:sp>
        <p:nvSpPr>
          <p:cNvPr id="9" name="Right Arrow 8" descr="Graphic arrow pointing to the text at the right"/>
          <p:cNvSpPr/>
          <p:nvPr/>
        </p:nvSpPr>
        <p:spPr>
          <a:xfrm>
            <a:off x="2956560" y="5053928"/>
            <a:ext cx="3048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17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A186B9F-4432-4398-8F4E-8E4803C78A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753B17-1229-47A4-BBB2-A02D5F84107F}" type="slidenum">
              <a:rPr lang="en-US" smtClean="0">
                <a:solidFill>
                  <a:srgbClr val="21409A"/>
                </a:solidFill>
              </a:rPr>
              <a:pPr/>
              <a:t>13</a:t>
            </a:fld>
            <a:endParaRPr lang="en-US" dirty="0">
              <a:solidFill>
                <a:srgbClr val="21409A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634300-E0CE-4B13-B95B-A278DD3AF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122238">
              <a:lnSpc>
                <a:spcPct val="80000"/>
              </a:lnSpc>
            </a:pPr>
            <a:r>
              <a:rPr lang="en-US" sz="4600" dirty="0" smtClean="0"/>
              <a:t>Utah’s Activities </a:t>
            </a:r>
            <a:br>
              <a:rPr lang="en-US" sz="4600" dirty="0" smtClean="0"/>
            </a:br>
            <a:r>
              <a:rPr lang="en-US" sz="4600" dirty="0" smtClean="0"/>
              <a:t>Along </a:t>
            </a:r>
            <a:r>
              <a:rPr lang="en-US" sz="4600" dirty="0"/>
              <a:t>the Collaboration Continuum</a:t>
            </a:r>
          </a:p>
        </p:txBody>
      </p:sp>
      <p:grpSp>
        <p:nvGrpSpPr>
          <p:cNvPr id="5" name="Group 4" descr="The word &quot;collaboration&quot; on a graphic rectangular shape with pointed bottom that mimics the graphic from the Collaboration Continuum."/>
          <p:cNvGrpSpPr/>
          <p:nvPr/>
        </p:nvGrpSpPr>
        <p:grpSpPr>
          <a:xfrm>
            <a:off x="745779" y="1968312"/>
            <a:ext cx="2323606" cy="3192296"/>
            <a:chOff x="745779" y="1968312"/>
            <a:chExt cx="2323606" cy="3192296"/>
          </a:xfrm>
        </p:grpSpPr>
        <p:sp>
          <p:nvSpPr>
            <p:cNvPr id="6" name="Rectangle 4"/>
            <p:cNvSpPr/>
            <p:nvPr/>
          </p:nvSpPr>
          <p:spPr>
            <a:xfrm>
              <a:off x="834839" y="2146636"/>
              <a:ext cx="2141506" cy="3013972"/>
            </a:xfrm>
            <a:custGeom>
              <a:avLst/>
              <a:gdLst>
                <a:gd name="connsiteX0" fmla="*/ 0 w 997527"/>
                <a:gd name="connsiteY0" fmla="*/ 0 h 3562597"/>
                <a:gd name="connsiteX1" fmla="*/ 997527 w 997527"/>
                <a:gd name="connsiteY1" fmla="*/ 0 h 3562597"/>
                <a:gd name="connsiteX2" fmla="*/ 997527 w 997527"/>
                <a:gd name="connsiteY2" fmla="*/ 3562597 h 3562597"/>
                <a:gd name="connsiteX3" fmla="*/ 0 w 997527"/>
                <a:gd name="connsiteY3" fmla="*/ 3562597 h 3562597"/>
                <a:gd name="connsiteX4" fmla="*/ 0 w 997527"/>
                <a:gd name="connsiteY4" fmla="*/ 0 h 3562597"/>
                <a:gd name="connsiteX0" fmla="*/ 0 w 997527"/>
                <a:gd name="connsiteY0" fmla="*/ 0 h 3562597"/>
                <a:gd name="connsiteX1" fmla="*/ 997527 w 997527"/>
                <a:gd name="connsiteY1" fmla="*/ 0 h 3562597"/>
                <a:gd name="connsiteX2" fmla="*/ 997527 w 997527"/>
                <a:gd name="connsiteY2" fmla="*/ 2909454 h 3562597"/>
                <a:gd name="connsiteX3" fmla="*/ 0 w 997527"/>
                <a:gd name="connsiteY3" fmla="*/ 3562597 h 3562597"/>
                <a:gd name="connsiteX4" fmla="*/ 0 w 997527"/>
                <a:gd name="connsiteY4" fmla="*/ 0 h 3562597"/>
                <a:gd name="connsiteX0" fmla="*/ 0 w 997527"/>
                <a:gd name="connsiteY0" fmla="*/ 0 h 3562597"/>
                <a:gd name="connsiteX1" fmla="*/ 997527 w 997527"/>
                <a:gd name="connsiteY1" fmla="*/ 0 h 3562597"/>
                <a:gd name="connsiteX2" fmla="*/ 981694 w 997527"/>
                <a:gd name="connsiteY2" fmla="*/ 2850077 h 3562597"/>
                <a:gd name="connsiteX3" fmla="*/ 0 w 997527"/>
                <a:gd name="connsiteY3" fmla="*/ 3562597 h 3562597"/>
                <a:gd name="connsiteX4" fmla="*/ 0 w 997527"/>
                <a:gd name="connsiteY4" fmla="*/ 0 h 3562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7527" h="3562597">
                  <a:moveTo>
                    <a:pt x="0" y="0"/>
                  </a:moveTo>
                  <a:lnTo>
                    <a:pt x="997527" y="0"/>
                  </a:lnTo>
                  <a:cubicBezTo>
                    <a:pt x="992249" y="950026"/>
                    <a:pt x="986972" y="1900051"/>
                    <a:pt x="981694" y="2850077"/>
                  </a:cubicBezTo>
                  <a:lnTo>
                    <a:pt x="0" y="35625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45779" y="2187464"/>
              <a:ext cx="2323606" cy="49244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Collaboration</a:t>
              </a:r>
            </a:p>
          </p:txBody>
        </p:sp>
        <p:sp>
          <p:nvSpPr>
            <p:cNvPr id="8" name="Rectangle 7"/>
            <p:cNvSpPr/>
            <p:nvPr/>
          </p:nvSpPr>
          <p:spPr>
            <a:xfrm flipV="1">
              <a:off x="834638" y="1968312"/>
              <a:ext cx="2141506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C1B11FB-46C5-4652-86D0-929983158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760" y="1998792"/>
            <a:ext cx="9189720" cy="5240208"/>
          </a:xfrm>
        </p:spPr>
        <p:txBody>
          <a:bodyPr>
            <a:normAutofit fontScale="25000" lnSpcReduction="20000"/>
          </a:bodyPr>
          <a:lstStyle/>
          <a:p>
            <a:r>
              <a:rPr lang="en-US" sz="12800" b="1" dirty="0" smtClean="0"/>
              <a:t>Shared </a:t>
            </a:r>
            <a:r>
              <a:rPr lang="en-US" sz="12800" b="1" dirty="0"/>
              <a:t>Resources</a:t>
            </a:r>
          </a:p>
          <a:p>
            <a:pPr marL="685800" lvl="2">
              <a:lnSpc>
                <a:spcPct val="100000"/>
              </a:lnSpc>
            </a:pPr>
            <a:r>
              <a:rPr lang="en-US" sz="10800" dirty="0"/>
              <a:t>F</a:t>
            </a:r>
            <a:r>
              <a:rPr lang="en-US" sz="10800" dirty="0" smtClean="0"/>
              <a:t>unding </a:t>
            </a:r>
            <a:r>
              <a:rPr lang="en-US" sz="10800" dirty="0"/>
              <a:t>to support UPC activities </a:t>
            </a:r>
          </a:p>
          <a:p>
            <a:pPr marL="685800" lvl="2">
              <a:lnSpc>
                <a:spcPct val="100000"/>
              </a:lnSpc>
            </a:pPr>
            <a:r>
              <a:rPr lang="en-US" sz="10800" dirty="0" smtClean="0"/>
              <a:t>UPC active on </a:t>
            </a:r>
            <a:r>
              <a:rPr lang="en-US" sz="10800" dirty="0"/>
              <a:t>implementation and state leadership teams</a:t>
            </a:r>
          </a:p>
          <a:p>
            <a:pPr marL="685800" lvl="2">
              <a:lnSpc>
                <a:spcPct val="100000"/>
              </a:lnSpc>
            </a:pPr>
            <a:r>
              <a:rPr lang="en-US" sz="10800" dirty="0"/>
              <a:t>High level of trust in the expertise of each agency</a:t>
            </a:r>
          </a:p>
          <a:p>
            <a:pPr marL="685800" lvl="2">
              <a:lnSpc>
                <a:spcPct val="100000"/>
              </a:lnSpc>
            </a:pPr>
            <a:r>
              <a:rPr lang="en-US" sz="10800" dirty="0"/>
              <a:t>Co-presentations to LEA and </a:t>
            </a:r>
            <a:r>
              <a:rPr lang="en-US" sz="10800" dirty="0" smtClean="0"/>
              <a:t>stakeholder </a:t>
            </a:r>
            <a:r>
              <a:rPr lang="en-US" sz="10800" dirty="0"/>
              <a:t>groups</a:t>
            </a:r>
          </a:p>
          <a:p>
            <a:pPr marL="685800" lvl="2">
              <a:lnSpc>
                <a:spcPct val="100000"/>
              </a:lnSpc>
            </a:pPr>
            <a:r>
              <a:rPr lang="en-US" sz="10800" dirty="0"/>
              <a:t>Dissemination of materials for </a:t>
            </a:r>
            <a:r>
              <a:rPr lang="en-US" sz="10800" dirty="0" smtClean="0"/>
              <a:t>parent and LEA use</a:t>
            </a:r>
            <a:endParaRPr lang="en-US" sz="10800" dirty="0"/>
          </a:p>
          <a:p>
            <a:pPr marL="685800" lvl="2">
              <a:lnSpc>
                <a:spcPct val="100000"/>
              </a:lnSpc>
            </a:pPr>
            <a:r>
              <a:rPr lang="en-US" sz="10800" dirty="0"/>
              <a:t>LEA specific collaboration to increase parent participation </a:t>
            </a:r>
            <a:endParaRPr lang="en-US" sz="10800" dirty="0" smtClean="0"/>
          </a:p>
          <a:p>
            <a:pPr marL="685800" lvl="2">
              <a:lnSpc>
                <a:spcPct val="100000"/>
              </a:lnSpc>
            </a:pPr>
            <a:r>
              <a:rPr lang="en-US" sz="10800" dirty="0" smtClean="0"/>
              <a:t>Problem-solving and joint implementation of strategies to address areas of need </a:t>
            </a:r>
          </a:p>
          <a:p>
            <a:pPr marL="457200" lvl="2" indent="0">
              <a:buNone/>
            </a:pPr>
            <a:endParaRPr lang="en-US" dirty="0"/>
          </a:p>
          <a:p>
            <a:pPr marL="122238" lvl="1" indent="0">
              <a:lnSpc>
                <a:spcPct val="100000"/>
              </a:lnSpc>
              <a:buNone/>
            </a:pPr>
            <a:r>
              <a:rPr lang="en-US" sz="12800" b="1" dirty="0" smtClean="0"/>
              <a:t>Increased </a:t>
            </a:r>
            <a:r>
              <a:rPr lang="en-US" sz="12800" b="1" dirty="0"/>
              <a:t>parent awareness and knowledge about </a:t>
            </a:r>
            <a:r>
              <a:rPr lang="en-US" sz="12800" b="1" dirty="0" smtClean="0"/>
              <a:t>resources available to </a:t>
            </a:r>
            <a:r>
              <a:rPr lang="en-US" sz="12800" b="1" dirty="0"/>
              <a:t>improve student </a:t>
            </a:r>
            <a:r>
              <a:rPr lang="en-US" sz="12800" b="1" dirty="0" smtClean="0"/>
              <a:t>outcomes</a:t>
            </a:r>
            <a:endParaRPr lang="en-US" sz="12800" b="1" dirty="0"/>
          </a:p>
        </p:txBody>
      </p:sp>
      <p:sp>
        <p:nvSpPr>
          <p:cNvPr id="9" name="Right Arrow 8" descr="Graphic arrow pointing to the text at the right"/>
          <p:cNvSpPr/>
          <p:nvPr/>
        </p:nvSpPr>
        <p:spPr>
          <a:xfrm>
            <a:off x="2811086" y="5564814"/>
            <a:ext cx="3048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39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6657D8B-54F1-437F-BBB6-00ABE437FC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753B17-1229-47A4-BBB2-A02D5F84107F}" type="slidenum">
              <a:rPr lang="en-US" smtClean="0">
                <a:solidFill>
                  <a:srgbClr val="21409A"/>
                </a:solidFill>
              </a:rPr>
              <a:pPr/>
              <a:t>14</a:t>
            </a:fld>
            <a:endParaRPr lang="en-US" dirty="0">
              <a:solidFill>
                <a:srgbClr val="21409A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7E4019-5F95-42EF-B7CE-D0D9D32A6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122238">
              <a:lnSpc>
                <a:spcPct val="80000"/>
              </a:lnSpc>
            </a:pPr>
            <a:r>
              <a:rPr lang="en-US" sz="4600" dirty="0" smtClean="0"/>
              <a:t>Utah’s Activities </a:t>
            </a:r>
            <a:br>
              <a:rPr lang="en-US" sz="4600" dirty="0" smtClean="0"/>
            </a:br>
            <a:r>
              <a:rPr lang="en-US" sz="4600" dirty="0" smtClean="0"/>
              <a:t>Along </a:t>
            </a:r>
            <a:r>
              <a:rPr lang="en-US" sz="4600" dirty="0"/>
              <a:t>the Collaboration Continuum</a:t>
            </a:r>
          </a:p>
        </p:txBody>
      </p:sp>
      <p:grpSp>
        <p:nvGrpSpPr>
          <p:cNvPr id="5" name="Group 4" descr="The word &quot;convergence&quot; on a graphic rectangular shape with pointed bottom that mimics the graphic from the Collaboration Continuum."/>
          <p:cNvGrpSpPr/>
          <p:nvPr/>
        </p:nvGrpSpPr>
        <p:grpSpPr>
          <a:xfrm>
            <a:off x="745779" y="1968312"/>
            <a:ext cx="2323606" cy="3192296"/>
            <a:chOff x="745779" y="1968312"/>
            <a:chExt cx="2323606" cy="3192296"/>
          </a:xfrm>
        </p:grpSpPr>
        <p:sp>
          <p:nvSpPr>
            <p:cNvPr id="6" name="Rectangle 4"/>
            <p:cNvSpPr/>
            <p:nvPr/>
          </p:nvSpPr>
          <p:spPr>
            <a:xfrm>
              <a:off x="834839" y="2146636"/>
              <a:ext cx="2141506" cy="3013972"/>
            </a:xfrm>
            <a:custGeom>
              <a:avLst/>
              <a:gdLst>
                <a:gd name="connsiteX0" fmla="*/ 0 w 997527"/>
                <a:gd name="connsiteY0" fmla="*/ 0 h 3562597"/>
                <a:gd name="connsiteX1" fmla="*/ 997527 w 997527"/>
                <a:gd name="connsiteY1" fmla="*/ 0 h 3562597"/>
                <a:gd name="connsiteX2" fmla="*/ 997527 w 997527"/>
                <a:gd name="connsiteY2" fmla="*/ 3562597 h 3562597"/>
                <a:gd name="connsiteX3" fmla="*/ 0 w 997527"/>
                <a:gd name="connsiteY3" fmla="*/ 3562597 h 3562597"/>
                <a:gd name="connsiteX4" fmla="*/ 0 w 997527"/>
                <a:gd name="connsiteY4" fmla="*/ 0 h 3562597"/>
                <a:gd name="connsiteX0" fmla="*/ 0 w 997527"/>
                <a:gd name="connsiteY0" fmla="*/ 0 h 3562597"/>
                <a:gd name="connsiteX1" fmla="*/ 997527 w 997527"/>
                <a:gd name="connsiteY1" fmla="*/ 0 h 3562597"/>
                <a:gd name="connsiteX2" fmla="*/ 997527 w 997527"/>
                <a:gd name="connsiteY2" fmla="*/ 2909454 h 3562597"/>
                <a:gd name="connsiteX3" fmla="*/ 0 w 997527"/>
                <a:gd name="connsiteY3" fmla="*/ 3562597 h 3562597"/>
                <a:gd name="connsiteX4" fmla="*/ 0 w 997527"/>
                <a:gd name="connsiteY4" fmla="*/ 0 h 3562597"/>
                <a:gd name="connsiteX0" fmla="*/ 0 w 997527"/>
                <a:gd name="connsiteY0" fmla="*/ 0 h 3562597"/>
                <a:gd name="connsiteX1" fmla="*/ 997527 w 997527"/>
                <a:gd name="connsiteY1" fmla="*/ 0 h 3562597"/>
                <a:gd name="connsiteX2" fmla="*/ 981694 w 997527"/>
                <a:gd name="connsiteY2" fmla="*/ 2850077 h 3562597"/>
                <a:gd name="connsiteX3" fmla="*/ 0 w 997527"/>
                <a:gd name="connsiteY3" fmla="*/ 3562597 h 3562597"/>
                <a:gd name="connsiteX4" fmla="*/ 0 w 997527"/>
                <a:gd name="connsiteY4" fmla="*/ 0 h 3562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7527" h="3562597">
                  <a:moveTo>
                    <a:pt x="0" y="0"/>
                  </a:moveTo>
                  <a:lnTo>
                    <a:pt x="997527" y="0"/>
                  </a:lnTo>
                  <a:cubicBezTo>
                    <a:pt x="992249" y="950026"/>
                    <a:pt x="986972" y="1900051"/>
                    <a:pt x="981694" y="2850077"/>
                  </a:cubicBezTo>
                  <a:lnTo>
                    <a:pt x="0" y="35625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45779" y="2187464"/>
              <a:ext cx="2323606" cy="49244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Convergence</a:t>
              </a:r>
            </a:p>
          </p:txBody>
        </p:sp>
        <p:sp>
          <p:nvSpPr>
            <p:cNvPr id="8" name="Rectangle 7"/>
            <p:cNvSpPr/>
            <p:nvPr/>
          </p:nvSpPr>
          <p:spPr>
            <a:xfrm flipV="1">
              <a:off x="834638" y="1968312"/>
              <a:ext cx="2141506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5BEAE3B-6E1F-47FD-B521-A908F5B4C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760" y="1991171"/>
            <a:ext cx="8702040" cy="4866829"/>
          </a:xfrm>
        </p:spPr>
        <p:txBody>
          <a:bodyPr>
            <a:normAutofit/>
          </a:bodyPr>
          <a:lstStyle/>
          <a:p>
            <a:r>
              <a:rPr lang="en-US" b="1" dirty="0" smtClean="0"/>
              <a:t>“Synthetic Infrastructure”</a:t>
            </a:r>
            <a:endParaRPr lang="en-US" b="1" dirty="0"/>
          </a:p>
          <a:p>
            <a:pPr marL="914400" lvl="2">
              <a:spcBef>
                <a:spcPts val="0"/>
              </a:spcBef>
            </a:pPr>
            <a:r>
              <a:rPr lang="en-US" sz="3100" dirty="0"/>
              <a:t>USBE and UPC have an ongoing, </a:t>
            </a:r>
            <a:r>
              <a:rPr lang="en-US" sz="3100" dirty="0" smtClean="0"/>
              <a:t>“extensive</a:t>
            </a:r>
            <a:r>
              <a:rPr lang="en-US" sz="3100" dirty="0"/>
              <a:t>, </a:t>
            </a:r>
            <a:r>
              <a:rPr lang="en-US" sz="3100" dirty="0" smtClean="0"/>
              <a:t>engrained, </a:t>
            </a:r>
            <a:r>
              <a:rPr lang="en-US" sz="3100" dirty="0"/>
              <a:t>and </a:t>
            </a:r>
            <a:r>
              <a:rPr lang="en-US" sz="3100" dirty="0" smtClean="0"/>
              <a:t>assumed” </a:t>
            </a:r>
            <a:r>
              <a:rPr lang="en-US" sz="3100" dirty="0"/>
              <a:t>relationship that is part of the infrastructure</a:t>
            </a:r>
          </a:p>
          <a:p>
            <a:pPr marL="914400" lvl="2">
              <a:spcBef>
                <a:spcPts val="0"/>
              </a:spcBef>
            </a:pPr>
            <a:r>
              <a:rPr lang="en-US" sz="3100" dirty="0" smtClean="0"/>
              <a:t>Relationship </a:t>
            </a:r>
            <a:r>
              <a:rPr lang="en-US" sz="3100" dirty="0"/>
              <a:t>is planned and purposeful and requires ongoing maintenance</a:t>
            </a:r>
          </a:p>
          <a:p>
            <a:pPr marL="914400" lvl="2">
              <a:spcBef>
                <a:spcPts val="0"/>
              </a:spcBef>
            </a:pPr>
            <a:r>
              <a:rPr lang="en-US" sz="3100" dirty="0"/>
              <a:t>Invested in mutual </a:t>
            </a:r>
            <a:r>
              <a:rPr lang="en-US" sz="3100" dirty="0" smtClean="0"/>
              <a:t>success</a:t>
            </a:r>
          </a:p>
          <a:p>
            <a:pPr marL="914400" lvl="2">
              <a:spcBef>
                <a:spcPts val="0"/>
              </a:spcBef>
            </a:pPr>
            <a:r>
              <a:rPr lang="en-US" sz="3100" dirty="0" smtClean="0"/>
              <a:t>Problem-solve and jointly implement strategies</a:t>
            </a:r>
          </a:p>
          <a:p>
            <a:pPr marL="228600" lvl="1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3200" b="1" dirty="0" smtClean="0"/>
              <a:t>A continued </a:t>
            </a:r>
            <a:r>
              <a:rPr lang="en-US" sz="3200" b="1" dirty="0"/>
              <a:t>collaboration that withstands the test of time and </a:t>
            </a:r>
            <a:r>
              <a:rPr lang="en-US" sz="3200" b="1" dirty="0" smtClean="0"/>
              <a:t>changes </a:t>
            </a:r>
            <a:r>
              <a:rPr lang="en-US" sz="3200" b="1" dirty="0"/>
              <a:t>in </a:t>
            </a:r>
            <a:r>
              <a:rPr lang="en-US" sz="3200" b="1" dirty="0" smtClean="0"/>
              <a:t>personnel</a:t>
            </a:r>
            <a:endParaRPr lang="en-US" sz="3200" b="1" dirty="0"/>
          </a:p>
        </p:txBody>
      </p:sp>
      <p:sp>
        <p:nvSpPr>
          <p:cNvPr id="9" name="Right Arrow 8" descr="Graphic arrow pointing to the text at the right"/>
          <p:cNvSpPr/>
          <p:nvPr/>
        </p:nvSpPr>
        <p:spPr>
          <a:xfrm>
            <a:off x="2941320" y="5556600"/>
            <a:ext cx="3048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27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76682A9-29A6-4E7F-8211-105421B9D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753B17-1229-47A4-BBB2-A02D5F84107F}" type="slidenum">
              <a:rPr lang="en-US" smtClean="0">
                <a:solidFill>
                  <a:srgbClr val="21409A"/>
                </a:solidFill>
              </a:rPr>
              <a:pPr/>
              <a:t>15</a:t>
            </a:fld>
            <a:endParaRPr lang="en-US" dirty="0">
              <a:solidFill>
                <a:srgbClr val="21409A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B29558-ABA1-4277-970C-084A0A512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17475"/>
            <a:r>
              <a:rPr lang="en-US" sz="4600" dirty="0"/>
              <a:t>Other </a:t>
            </a:r>
            <a:r>
              <a:rPr lang="en-US" sz="4600" dirty="0" smtClean="0"/>
              <a:t>Collaborative </a:t>
            </a:r>
            <a:r>
              <a:rPr lang="en-US" sz="4600" dirty="0"/>
              <a:t>Efforts</a:t>
            </a:r>
          </a:p>
        </p:txBody>
      </p:sp>
      <p:pic>
        <p:nvPicPr>
          <p:cNvPr id="5" name="Picture 4" descr="Photo of four hands each holding a puzzle piece that they are fitting together" title="Phot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860" y="550116"/>
            <a:ext cx="3688080" cy="24325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2007189-3C19-4A50-9852-12E3AB1DF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59279"/>
            <a:ext cx="11152239" cy="4880733"/>
          </a:xfrm>
        </p:spPr>
        <p:txBody>
          <a:bodyPr>
            <a:normAutofit/>
          </a:bodyPr>
          <a:lstStyle/>
          <a:p>
            <a:r>
              <a:rPr lang="en-US" b="1" dirty="0"/>
              <a:t>Indicator 8-Parent Survey</a:t>
            </a:r>
          </a:p>
          <a:p>
            <a:r>
              <a:rPr lang="en-US" b="1" dirty="0"/>
              <a:t>State monitoring team</a:t>
            </a:r>
          </a:p>
          <a:p>
            <a:r>
              <a:rPr lang="en-US" b="1" dirty="0"/>
              <a:t>Annual UMTSS conference</a:t>
            </a:r>
          </a:p>
          <a:p>
            <a:r>
              <a:rPr lang="en-US" b="1" dirty="0"/>
              <a:t>State Systemic Improvement Plan (SSIP) for </a:t>
            </a:r>
            <a:r>
              <a:rPr lang="en-US" b="1" dirty="0" smtClean="0"/>
              <a:t>Parts </a:t>
            </a:r>
            <a:r>
              <a:rPr lang="en-US" b="1" dirty="0"/>
              <a:t>B and C</a:t>
            </a:r>
          </a:p>
          <a:p>
            <a:r>
              <a:rPr lang="en-US" b="1" dirty="0"/>
              <a:t>Co-sponsor </a:t>
            </a:r>
            <a:r>
              <a:rPr lang="en-US" b="1" dirty="0" smtClean="0"/>
              <a:t>training </a:t>
            </a:r>
            <a:r>
              <a:rPr lang="en-US" b="1" dirty="0"/>
              <a:t>events</a:t>
            </a:r>
          </a:p>
          <a:p>
            <a:r>
              <a:rPr lang="en-US" b="1" dirty="0"/>
              <a:t>Parent Book Studies</a:t>
            </a:r>
          </a:p>
          <a:p>
            <a:r>
              <a:rPr lang="en-US" b="1" dirty="0"/>
              <a:t>Parent handbooks (resource guides)</a:t>
            </a:r>
          </a:p>
          <a:p>
            <a:r>
              <a:rPr lang="en-US" b="1" dirty="0"/>
              <a:t>Co-presentations at </a:t>
            </a:r>
            <a:r>
              <a:rPr lang="en-US" b="1" dirty="0" smtClean="0"/>
              <a:t>conferences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1381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2A6FCFC-75BD-4557-9D17-253988A1F4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753B17-1229-47A4-BBB2-A02D5F84107F}" type="slidenum">
              <a:rPr lang="en-US" smtClean="0">
                <a:solidFill>
                  <a:srgbClr val="21409A"/>
                </a:solidFill>
              </a:rPr>
              <a:pPr/>
              <a:t>16</a:t>
            </a:fld>
            <a:endParaRPr lang="en-US" dirty="0">
              <a:solidFill>
                <a:srgbClr val="21409A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10A3EB-B4DA-4840-B878-C54C76F4E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458" y="365127"/>
            <a:ext cx="10970342" cy="13255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800" dirty="0" smtClean="0"/>
              <a:t>Working on “Perfect”: </a:t>
            </a:r>
            <a:br>
              <a:rPr lang="en-US" sz="4800" dirty="0" smtClean="0"/>
            </a:br>
            <a:r>
              <a:rPr lang="en-US" sz="4800" dirty="0" smtClean="0"/>
              <a:t>Utah’s Areas to Improve</a:t>
            </a:r>
            <a:endParaRPr lang="en-US" sz="4800" dirty="0"/>
          </a:p>
        </p:txBody>
      </p:sp>
      <p:pic>
        <p:nvPicPr>
          <p:cNvPr id="5" name="Picture 4" descr="Photo of a blackboard with the word &quot;Solutions&quot; written on it in white chalk" title="Phot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235430"/>
            <a:ext cx="2475270" cy="160739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9505FF8-C358-4222-8378-80BB986E2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466" y="1935481"/>
            <a:ext cx="11793794" cy="4106546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rgbClr val="21409A"/>
                </a:solidFill>
              </a:rPr>
              <a:t>Contact: </a:t>
            </a:r>
            <a:r>
              <a:rPr lang="en-US" sz="3000" dirty="0" smtClean="0"/>
              <a:t>Increase </a:t>
            </a:r>
            <a:r>
              <a:rPr lang="en-US" sz="3000" dirty="0"/>
              <a:t>our reach </a:t>
            </a:r>
            <a:r>
              <a:rPr lang="en-US" sz="3000" dirty="0" smtClean="0"/>
              <a:t>bringing </a:t>
            </a:r>
            <a:r>
              <a:rPr lang="en-US" sz="3000" dirty="0"/>
              <a:t>in new families and </a:t>
            </a:r>
            <a:r>
              <a:rPr lang="en-US" sz="3000" dirty="0" smtClean="0"/>
              <a:t>stakeholders</a:t>
            </a:r>
            <a:endParaRPr lang="en-US" sz="3000" dirty="0"/>
          </a:p>
          <a:p>
            <a:r>
              <a:rPr lang="en-US" sz="3000" b="1" dirty="0" smtClean="0">
                <a:solidFill>
                  <a:srgbClr val="21409A"/>
                </a:solidFill>
              </a:rPr>
              <a:t>Cooperation: </a:t>
            </a:r>
            <a:r>
              <a:rPr lang="en-US" sz="3000" dirty="0" smtClean="0"/>
              <a:t>Build </a:t>
            </a:r>
            <a:r>
              <a:rPr lang="en-US" sz="3000" dirty="0"/>
              <a:t>supports </a:t>
            </a:r>
            <a:r>
              <a:rPr lang="en-US" sz="3000" dirty="0" smtClean="0"/>
              <a:t>that </a:t>
            </a:r>
            <a:r>
              <a:rPr lang="en-US" sz="3000" dirty="0"/>
              <a:t>lead to increased cooperation among the LEA staff, </a:t>
            </a:r>
            <a:r>
              <a:rPr lang="en-US" sz="3000" dirty="0" smtClean="0"/>
              <a:t>parents and </a:t>
            </a:r>
            <a:r>
              <a:rPr lang="en-US" sz="3000" dirty="0" smtClean="0"/>
              <a:t>students</a:t>
            </a:r>
            <a:endParaRPr lang="en-US" sz="3000" dirty="0"/>
          </a:p>
          <a:p>
            <a:r>
              <a:rPr lang="en-US" sz="3000" b="1" dirty="0" smtClean="0">
                <a:solidFill>
                  <a:srgbClr val="21409A"/>
                </a:solidFill>
              </a:rPr>
              <a:t>Coordination: </a:t>
            </a:r>
            <a:r>
              <a:rPr lang="en-US" sz="3000" dirty="0" smtClean="0"/>
              <a:t>Support </a:t>
            </a:r>
            <a:r>
              <a:rPr lang="en-US" sz="3000" dirty="0"/>
              <a:t>LEAs in </a:t>
            </a:r>
            <a:r>
              <a:rPr lang="en-US" sz="3000" dirty="0" smtClean="0"/>
              <a:t>educating </a:t>
            </a:r>
            <a:r>
              <a:rPr lang="en-US" sz="3000" dirty="0"/>
              <a:t>parents about </a:t>
            </a:r>
            <a:r>
              <a:rPr lang="en-US" sz="3000" dirty="0" smtClean="0"/>
              <a:t>UMTSS</a:t>
            </a:r>
            <a:endParaRPr lang="en-US" sz="3000" dirty="0"/>
          </a:p>
          <a:p>
            <a:r>
              <a:rPr lang="en-US" sz="3000" b="1" dirty="0" smtClean="0">
                <a:solidFill>
                  <a:srgbClr val="21409A"/>
                </a:solidFill>
              </a:rPr>
              <a:t>Collaboration</a:t>
            </a:r>
            <a:r>
              <a:rPr lang="en-US" sz="3000" b="1" dirty="0" smtClean="0">
                <a:solidFill>
                  <a:srgbClr val="21409A"/>
                </a:solidFill>
              </a:rPr>
              <a:t>: </a:t>
            </a:r>
            <a:r>
              <a:rPr lang="en-US" sz="3000" dirty="0" smtClean="0"/>
              <a:t>Increase family engagement on </a:t>
            </a:r>
            <a:r>
              <a:rPr lang="en-US" sz="3000"/>
              <a:t>all </a:t>
            </a:r>
            <a:r>
              <a:rPr lang="en-US" sz="3000" smtClean="0"/>
              <a:t>levels</a:t>
            </a:r>
            <a:endParaRPr lang="en-US" sz="3000" dirty="0" smtClean="0"/>
          </a:p>
          <a:p>
            <a:r>
              <a:rPr lang="en-US" sz="3000" b="1" dirty="0" smtClean="0">
                <a:solidFill>
                  <a:srgbClr val="21409A"/>
                </a:solidFill>
              </a:rPr>
              <a:t>Convergence:  </a:t>
            </a:r>
            <a:r>
              <a:rPr lang="en-US" sz="3000" b="1" dirty="0" smtClean="0"/>
              <a:t>What does this look like? </a:t>
            </a:r>
            <a:r>
              <a:rPr lang="en-US" sz="3000" dirty="0" smtClean="0"/>
              <a:t>The </a:t>
            </a:r>
            <a:r>
              <a:rPr lang="en-US" sz="3000" dirty="0"/>
              <a:t>parent to school relationship is extensive, engrained and assumed. Parents are involved at all levels. </a:t>
            </a:r>
            <a:r>
              <a:rPr lang="en-US" sz="3000" dirty="0" smtClean="0"/>
              <a:t>Communication </a:t>
            </a:r>
            <a:r>
              <a:rPr lang="en-US" sz="3000" dirty="0"/>
              <a:t>is </a:t>
            </a:r>
            <a:r>
              <a:rPr lang="en-US" sz="3000" dirty="0" smtClean="0"/>
              <a:t>multi-directional</a:t>
            </a:r>
            <a:r>
              <a:rPr lang="en-US" sz="3000" dirty="0"/>
              <a:t>, valued and consistent.</a:t>
            </a:r>
          </a:p>
        </p:txBody>
      </p:sp>
    </p:spTree>
    <p:extLst>
      <p:ext uri="{BB962C8B-B14F-4D97-AF65-F5344CB8AC3E}">
        <p14:creationId xmlns:p14="http://schemas.microsoft.com/office/powerpoint/2010/main" val="24826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76682A9-29A6-4E7F-8211-105421B9D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753B17-1229-47A4-BBB2-A02D5F84107F}" type="slidenum">
              <a:rPr lang="en-US" smtClean="0">
                <a:solidFill>
                  <a:srgbClr val="21409A"/>
                </a:solidFill>
              </a:rPr>
              <a:pPr/>
              <a:t>17</a:t>
            </a:fld>
            <a:endParaRPr lang="en-US" dirty="0">
              <a:solidFill>
                <a:srgbClr val="21409A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B29558-ABA1-4277-970C-084A0A512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Questions? 		Thoughts?</a:t>
            </a:r>
            <a:endParaRPr lang="en-US" sz="4800" dirty="0"/>
          </a:p>
        </p:txBody>
      </p:sp>
      <p:pic>
        <p:nvPicPr>
          <p:cNvPr id="1026" name="Picture 2" descr="Photo of a group of people with their hands raised" title="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520" y="1903666"/>
            <a:ext cx="7117080" cy="426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80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753B17-1229-47A4-BBB2-A02D5F84107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1"/>
            <a:ext cx="3932237" cy="2240280"/>
          </a:xfrm>
          <a:ln w="57150">
            <a:solidFill>
              <a:srgbClr val="7E90C4"/>
            </a:solidFill>
          </a:ln>
        </p:spPr>
        <p:txBody>
          <a:bodyPr anchor="ctr" anchorCtr="0">
            <a:normAutofit/>
          </a:bodyPr>
          <a:lstStyle/>
          <a:p>
            <a:pPr marL="579438"/>
            <a:r>
              <a:rPr lang="en-US" sz="4800" dirty="0" smtClean="0"/>
              <a:t>Perfect together…</a:t>
            </a: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743200"/>
            <a:ext cx="3932237" cy="3141028"/>
          </a:xfrm>
          <a:ln w="57150">
            <a:solidFill>
              <a:srgbClr val="21409A"/>
            </a:solidFill>
          </a:ln>
        </p:spPr>
        <p:txBody>
          <a:bodyPr anchor="ctr" anchorCtr="0"/>
          <a:lstStyle/>
          <a:p>
            <a:pPr algn="ctr"/>
            <a:r>
              <a:rPr lang="en-US" sz="4800" i="1" dirty="0"/>
              <a:t>Trying stuff changes the world</a:t>
            </a:r>
            <a:r>
              <a:rPr lang="en-US" i="1" dirty="0"/>
              <a:t>.</a:t>
            </a:r>
          </a:p>
          <a:p>
            <a:pPr algn="ctr">
              <a:spcBef>
                <a:spcPts val="1200"/>
              </a:spcBef>
            </a:pPr>
            <a:r>
              <a:rPr lang="en-US" sz="2400" i="1" dirty="0" smtClean="0"/>
              <a:t>Unknown</a:t>
            </a:r>
            <a:endParaRPr lang="en-US" sz="2400" i="1" dirty="0"/>
          </a:p>
        </p:txBody>
      </p:sp>
      <p:pic>
        <p:nvPicPr>
          <p:cNvPr id="6" name="Picture Placeholder 5" descr="Meeting Collaboration - Photo of six men and women working together around a table"/>
          <p:cNvPicPr>
            <a:picLocks noGrp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3" r="5463"/>
          <a:stretch/>
        </p:blipFill>
        <p:spPr bwMode="auto">
          <a:xfrm>
            <a:off x="5196840" y="487680"/>
            <a:ext cx="4602480" cy="384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Photo of four hands each holding a puzzle piece that they are fitting togeth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463" y="3715857"/>
            <a:ext cx="3306446" cy="2181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887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76682A9-29A6-4E7F-8211-105421B9D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753B17-1229-47A4-BBB2-A02D5F84107F}" type="slidenum">
              <a:rPr lang="en-US" smtClean="0">
                <a:solidFill>
                  <a:srgbClr val="21409A"/>
                </a:solidFill>
              </a:rPr>
              <a:pPr/>
              <a:t>19</a:t>
            </a:fld>
            <a:endParaRPr lang="en-US" dirty="0">
              <a:solidFill>
                <a:srgbClr val="21409A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B29558-ABA1-4277-970C-084A0A512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i="1" dirty="0" smtClean="0"/>
              <a:t>Here’s to working together “perfectly”!</a:t>
            </a:r>
            <a:endParaRPr lang="en-US" sz="4800" i="1" dirty="0"/>
          </a:p>
        </p:txBody>
      </p:sp>
      <p:pic>
        <p:nvPicPr>
          <p:cNvPr id="5" name="Picture 2" descr="Photo of a group of people who are smiling and cheering" title="Photo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3846" y="1858963"/>
            <a:ext cx="6204309" cy="41830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637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753B17-1229-47A4-BBB2-A02D5F84107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943" y="727974"/>
            <a:ext cx="11073687" cy="2576948"/>
          </a:xfrm>
        </p:spPr>
        <p:txBody>
          <a:bodyPr anchor="ctr" anchorCtr="0">
            <a:normAutofit fontScale="90000"/>
          </a:bodyPr>
          <a:lstStyle/>
          <a:p>
            <a:pPr algn="ctr"/>
            <a:r>
              <a:rPr lang="en-US" sz="6900" dirty="0" smtClean="0"/>
              <a:t>Perfect Together: 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 smtClean="0"/>
              <a:t>Aligning and Leveraging SEAs and Parent Centers in Shared Work</a:t>
            </a:r>
            <a:endParaRPr lang="en-US" sz="6600" dirty="0"/>
          </a:p>
        </p:txBody>
      </p:sp>
      <p:pic>
        <p:nvPicPr>
          <p:cNvPr id="1031" name="Picture 7" descr="Torch flame logo&#10;Utah State Board of Education" title="Utah State Board of Education Logo and N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33" y="3834216"/>
            <a:ext cx="4055171" cy="695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4855622" y="3688068"/>
            <a:ext cx="6782420" cy="1653609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9800" b="1" dirty="0">
                <a:solidFill>
                  <a:srgbClr val="21409A"/>
                </a:solidFill>
              </a:rPr>
              <a:t>Kim K. Fratto, M.Ed</a:t>
            </a:r>
            <a:r>
              <a:rPr lang="en-US" sz="9800" b="1" dirty="0" smtClean="0">
                <a:solidFill>
                  <a:srgbClr val="21409A"/>
                </a:solidFill>
              </a:rPr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8000" b="1" dirty="0" smtClean="0"/>
              <a:t>Education Coordinator, Special Education Services Section, Utah State Board of Education</a:t>
            </a:r>
          </a:p>
        </p:txBody>
      </p:sp>
      <p:pic>
        <p:nvPicPr>
          <p:cNvPr id="1026" name="Picture 2" descr="Graphic of 2 figures representing a larger person in the background with arms outstretched downward and a smaller person in the foreground with arems extended upward&#10;Utah Parent Center&#10;Special needs, extraordinary potential" title="Utah Parent Center Logo Name Tag-l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471" y="4871673"/>
            <a:ext cx="2378093" cy="1376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4850229" y="4788269"/>
            <a:ext cx="6625587" cy="149307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 smtClean="0"/>
          </a:p>
          <a:p>
            <a:r>
              <a:rPr lang="en-US" sz="3800" b="1" dirty="0" smtClean="0">
                <a:solidFill>
                  <a:srgbClr val="21409A"/>
                </a:solidFill>
              </a:rPr>
              <a:t>Helen W. Post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b="1" dirty="0" smtClean="0"/>
              <a:t>Executive Director, Utah Parent Center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b="1" dirty="0" smtClean="0"/>
              <a:t>Utah’s Parent Training and Information Center </a:t>
            </a:r>
          </a:p>
        </p:txBody>
      </p:sp>
    </p:spTree>
    <p:extLst>
      <p:ext uri="{BB962C8B-B14F-4D97-AF65-F5344CB8AC3E}">
        <p14:creationId xmlns:p14="http://schemas.microsoft.com/office/powerpoint/2010/main" val="428228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76682A9-29A6-4E7F-8211-105421B9D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753B17-1229-47A4-BBB2-A02D5F84107F}" type="slidenum">
              <a:rPr lang="en-US" smtClean="0">
                <a:solidFill>
                  <a:srgbClr val="21409A"/>
                </a:solidFill>
              </a:rPr>
              <a:pPr/>
              <a:t>20</a:t>
            </a:fld>
            <a:endParaRPr lang="en-US" dirty="0">
              <a:solidFill>
                <a:srgbClr val="21409A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B29558-ABA1-4277-970C-084A0A512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i="1" dirty="0" smtClean="0"/>
              <a:t>Thank you!			Contact us…</a:t>
            </a:r>
            <a:endParaRPr lang="en-US" sz="48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2007189-3C19-4A50-9852-12E3AB1DF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0721"/>
            <a:ext cx="10515600" cy="4182746"/>
          </a:xfrm>
        </p:spPr>
        <p:txBody>
          <a:bodyPr>
            <a:normAutofit lnSpcReduction="10000"/>
          </a:bodyPr>
          <a:lstStyle/>
          <a:p>
            <a:pPr marL="1828800" indent="0">
              <a:spcBef>
                <a:spcPts val="0"/>
              </a:spcBef>
              <a:buNone/>
            </a:pPr>
            <a:r>
              <a:rPr lang="en-US" b="1" dirty="0" smtClean="0"/>
              <a:t>Kim K. Fratto, M.Ed.</a:t>
            </a:r>
          </a:p>
          <a:p>
            <a:pPr marL="1828800" indent="0">
              <a:spcBef>
                <a:spcPts val="0"/>
              </a:spcBef>
              <a:buNone/>
            </a:pPr>
            <a:r>
              <a:rPr lang="en-US" b="1" dirty="0" smtClean="0"/>
              <a:t>Education Coordinator, Special Education Section</a:t>
            </a:r>
          </a:p>
          <a:p>
            <a:pPr marL="1828800" indent="0">
              <a:spcBef>
                <a:spcPts val="0"/>
              </a:spcBef>
              <a:buNone/>
            </a:pPr>
            <a:r>
              <a:rPr lang="en-US" b="1" dirty="0" smtClean="0"/>
              <a:t>Utah State Board of Education</a:t>
            </a:r>
          </a:p>
          <a:p>
            <a:pPr marL="1828800" indent="0">
              <a:spcBef>
                <a:spcPts val="0"/>
              </a:spcBef>
              <a:buNone/>
            </a:pPr>
            <a:r>
              <a:rPr lang="en-US" b="1" dirty="0" smtClean="0"/>
              <a:t>801-538-7716</a:t>
            </a:r>
          </a:p>
          <a:p>
            <a:pPr marL="1828800" indent="0">
              <a:spcBef>
                <a:spcPts val="0"/>
              </a:spcBef>
              <a:buNone/>
            </a:pPr>
            <a:r>
              <a:rPr lang="en-US" b="1" dirty="0" smtClean="0">
                <a:hlinkClick r:id="rId3"/>
              </a:rPr>
              <a:t>kim.fratto@schools.utah.gov</a:t>
            </a:r>
            <a:endParaRPr lang="en-US" b="1" dirty="0" smtClean="0"/>
          </a:p>
          <a:p>
            <a:pPr marL="1828800" indent="0">
              <a:spcBef>
                <a:spcPts val="0"/>
              </a:spcBef>
              <a:buNone/>
            </a:pPr>
            <a:endParaRPr lang="en-US" b="1" dirty="0"/>
          </a:p>
          <a:p>
            <a:pPr marL="1828800" indent="0">
              <a:spcBef>
                <a:spcPts val="0"/>
              </a:spcBef>
              <a:buNone/>
            </a:pPr>
            <a:r>
              <a:rPr lang="en-US" b="1" dirty="0" smtClean="0"/>
              <a:t>Helen W. Post</a:t>
            </a:r>
          </a:p>
          <a:p>
            <a:pPr marL="1828800" indent="0">
              <a:spcBef>
                <a:spcPts val="0"/>
              </a:spcBef>
              <a:buNone/>
            </a:pPr>
            <a:r>
              <a:rPr lang="en-US" b="1" dirty="0" smtClean="0"/>
              <a:t>Executive Director, Utah Parent Center</a:t>
            </a:r>
          </a:p>
          <a:p>
            <a:pPr marL="1828800" indent="0">
              <a:spcBef>
                <a:spcPts val="0"/>
              </a:spcBef>
              <a:buNone/>
            </a:pPr>
            <a:r>
              <a:rPr lang="en-US" b="1" dirty="0" smtClean="0"/>
              <a:t>801-272-1051</a:t>
            </a:r>
          </a:p>
          <a:p>
            <a:pPr marL="1828800" indent="0">
              <a:spcBef>
                <a:spcPts val="0"/>
              </a:spcBef>
              <a:buNone/>
            </a:pPr>
            <a:r>
              <a:rPr lang="en-US" b="1" dirty="0" smtClean="0">
                <a:hlinkClick r:id="rId4"/>
              </a:rPr>
              <a:t>helenp@utahparentcenter.org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6" name="Right Arrow 5" descr="Graphic arrow pointing to the text at the right"/>
          <p:cNvSpPr/>
          <p:nvPr/>
        </p:nvSpPr>
        <p:spPr>
          <a:xfrm>
            <a:off x="2100662" y="1951211"/>
            <a:ext cx="3048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ight Arrow 4" descr="Graphic arrow pointing to the text at the right"/>
          <p:cNvSpPr/>
          <p:nvPr/>
        </p:nvSpPr>
        <p:spPr>
          <a:xfrm>
            <a:off x="2100662" y="4237263"/>
            <a:ext cx="3048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41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3"/>
            <a:ext cx="12192000" cy="2209799"/>
          </a:xfrm>
        </p:spPr>
        <p:txBody>
          <a:bodyPr>
            <a:normAutofit fontScale="90000"/>
          </a:bodyPr>
          <a:lstStyle/>
          <a:p>
            <a:pPr defTabSz="171450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900" b="1" dirty="0" smtClean="0">
                <a:latin typeface="Cambria" panose="02040503050406030204" pitchFamily="18" charset="0"/>
              </a:rPr>
              <a:t>Thank you for joining us!</a:t>
            </a:r>
            <a:br>
              <a:rPr lang="en-US" sz="4900" b="1" dirty="0" smtClean="0">
                <a:latin typeface="Cambria" panose="02040503050406030204" pitchFamily="18" charset="0"/>
              </a:rPr>
            </a:br>
            <a:r>
              <a:rPr lang="en-US" sz="3600" i="1" dirty="0" smtClean="0">
                <a:latin typeface="Cambria" panose="02040503050406030204" pitchFamily="18" charset="0"/>
              </a:rPr>
              <a:t>Please take a few minutes to respond to this brief survey about </a:t>
            </a:r>
            <a:r>
              <a:rPr lang="en-US" sz="3600" i="1" dirty="0">
                <a:latin typeface="Cambria" panose="02040503050406030204" pitchFamily="18" charset="0"/>
              </a:rPr>
              <a:t>your experience:</a:t>
            </a:r>
            <a:br>
              <a:rPr lang="en-US" sz="3600" i="1" dirty="0">
                <a:latin typeface="Cambria" panose="02040503050406030204" pitchFamily="18" charset="0"/>
              </a:rPr>
            </a:br>
            <a:r>
              <a:rPr lang="en-US" sz="3600" i="1" dirty="0" smtClean="0">
                <a:latin typeface="Cambria" panose="02040503050406030204" pitchFamily="18" charset="0"/>
                <a:hlinkClick r:id="rId3" tooltip="Survey Monkey - Webinar Evaluation"/>
              </a:rPr>
              <a:t>Webinar Survey </a:t>
            </a:r>
            <a:br>
              <a:rPr lang="en-US" sz="3600" i="1" dirty="0" smtClean="0">
                <a:latin typeface="Cambria" panose="02040503050406030204" pitchFamily="18" charset="0"/>
                <a:hlinkClick r:id="rId3" tooltip="Survey Monkey - Webinar Evaluation"/>
              </a:rPr>
            </a:br>
            <a:r>
              <a:rPr lang="en-US" sz="3600" i="1" dirty="0" smtClean="0">
                <a:latin typeface="Cambria" panose="02040503050406030204" pitchFamily="18" charset="0"/>
                <a:hlinkClick r:id="rId3" tooltip="Survey Monkey - Webinar Evaluation"/>
              </a:rPr>
              <a:t>https://www.surveymonkey.com/r/SEA-ParentCenter-SharedWork</a:t>
            </a:r>
            <a:r>
              <a:rPr lang="en-US" sz="3600" i="1" dirty="0" smtClean="0">
                <a:latin typeface="Cambria" panose="02040503050406030204" pitchFamily="18" charset="0"/>
              </a:rPr>
              <a:t/>
            </a:r>
            <a:br>
              <a:rPr lang="en-US" sz="3600" i="1" dirty="0" smtClean="0">
                <a:latin typeface="Cambria" panose="02040503050406030204" pitchFamily="18" charset="0"/>
              </a:rPr>
            </a:br>
            <a:endParaRPr lang="en-US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BF0F22-E1CD-4BC2-84C1-296EDEA50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Survey Image" title="Survey Imag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962407"/>
            <a:ext cx="4165600" cy="279615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20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BF0F22-E1CD-4BC2-84C1-296EDEA50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737" y="1219200"/>
            <a:ext cx="12218737" cy="5334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Cambria" panose="02040503050406030204" pitchFamily="18" charset="0"/>
              </a:rPr>
              <a:t>Upcoming Webinar</a:t>
            </a:r>
            <a:br>
              <a:rPr lang="en-US" sz="3600" b="1" dirty="0" smtClean="0">
                <a:latin typeface="Cambria" panose="02040503050406030204" pitchFamily="18" charset="0"/>
              </a:rPr>
            </a:br>
            <a:r>
              <a:rPr lang="en-US" sz="3600" b="1" dirty="0" smtClean="0">
                <a:latin typeface="Cambria" panose="02040503050406030204" pitchFamily="18" charset="0"/>
              </a:rPr>
              <a:t/>
            </a:r>
            <a:br>
              <a:rPr lang="en-US" sz="3600" b="1" dirty="0" smtClean="0">
                <a:latin typeface="Cambria" panose="02040503050406030204" pitchFamily="18" charset="0"/>
              </a:rPr>
            </a:br>
            <a:r>
              <a:rPr lang="en-US" sz="3100" b="1" i="1" dirty="0">
                <a:latin typeface="Cambria" panose="02040503050406030204" pitchFamily="18" charset="0"/>
                <a:hlinkClick r:id="rId3"/>
              </a:rPr>
              <a:t> </a:t>
            </a:r>
            <a:r>
              <a:rPr lang="en-US" sz="2400" b="1" dirty="0">
                <a:hlinkClick r:id="rId3"/>
              </a:rPr>
              <a:t>Skilled Dialogue: Minding and Mining the Riches of Differences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800" b="1" i="1" dirty="0" smtClean="0">
                <a:latin typeface="Cambria" panose="02040503050406030204" pitchFamily="18" charset="0"/>
              </a:rPr>
              <a:t/>
            </a:r>
            <a:br>
              <a:rPr lang="en-US" sz="2800" b="1" i="1" dirty="0" smtClean="0">
                <a:latin typeface="Cambria" panose="02040503050406030204" pitchFamily="18" charset="0"/>
              </a:rPr>
            </a:br>
            <a:r>
              <a:rPr lang="en-US" sz="2800" b="1" i="1" dirty="0" smtClean="0">
                <a:latin typeface="Cambria" panose="02040503050406030204" pitchFamily="18" charset="0"/>
              </a:rPr>
              <a:t>March 6, 2018 11:30-12:45 PST</a:t>
            </a:r>
            <a:br>
              <a:rPr lang="en-US" sz="2800" b="1" i="1" dirty="0" smtClean="0">
                <a:latin typeface="Cambria" panose="02040503050406030204" pitchFamily="18" charset="0"/>
              </a:rPr>
            </a:br>
            <a:r>
              <a:rPr lang="en-US" sz="2800" b="1" i="1" dirty="0" smtClean="0">
                <a:latin typeface="Cambria" panose="02040503050406030204" pitchFamily="18" charset="0"/>
              </a:rPr>
              <a:t/>
            </a:r>
            <a:br>
              <a:rPr lang="en-US" sz="2800" b="1" i="1" dirty="0" smtClean="0">
                <a:latin typeface="Cambria" panose="02040503050406030204" pitchFamily="18" charset="0"/>
              </a:rPr>
            </a:br>
            <a:r>
              <a:rPr lang="en-US" sz="2700" dirty="0" smtClean="0">
                <a:latin typeface="Cambria" panose="02040503050406030204" pitchFamily="18" charset="0"/>
              </a:rPr>
              <a:t>Presenters:</a:t>
            </a:r>
            <a:br>
              <a:rPr lang="en-US" sz="2700" dirty="0" smtClean="0">
                <a:latin typeface="Cambria" panose="02040503050406030204" pitchFamily="18" charset="0"/>
              </a:rPr>
            </a:br>
            <a:r>
              <a:rPr lang="en-US" sz="2700" dirty="0" smtClean="0">
                <a:latin typeface="Cambria" panose="02040503050406030204" pitchFamily="18" charset="0"/>
              </a:rPr>
              <a:t>Isaura Barrera, Ph.D.</a:t>
            </a:r>
            <a:br>
              <a:rPr lang="en-US" sz="2700" dirty="0" smtClean="0">
                <a:latin typeface="Cambria" panose="02040503050406030204" pitchFamily="18" charset="0"/>
              </a:rPr>
            </a:br>
            <a:r>
              <a:rPr lang="en-US" sz="2700" dirty="0" smtClean="0">
                <a:latin typeface="Cambria" panose="02040503050406030204" pitchFamily="18" charset="0"/>
              </a:rPr>
              <a:t>and</a:t>
            </a:r>
            <a:br>
              <a:rPr lang="en-US" sz="2700" dirty="0" smtClean="0">
                <a:latin typeface="Cambria" panose="02040503050406030204" pitchFamily="18" charset="0"/>
              </a:rPr>
            </a:br>
            <a:r>
              <a:rPr lang="en-US" sz="2700" dirty="0" smtClean="0">
                <a:latin typeface="Cambria" panose="02040503050406030204" pitchFamily="18" charset="0"/>
              </a:rPr>
              <a:t>Lucinda Kramer, Ph.D.</a:t>
            </a:r>
            <a:r>
              <a:rPr lang="en-US" sz="2700" dirty="0">
                <a:latin typeface="Cambria" panose="02040503050406030204" pitchFamily="18" charset="0"/>
              </a:rPr>
              <a:t/>
            </a:r>
            <a:br>
              <a:rPr lang="en-US" sz="2700" dirty="0">
                <a:latin typeface="Cambria" panose="02040503050406030204" pitchFamily="18" charset="0"/>
              </a:rPr>
            </a:br>
            <a:r>
              <a:rPr lang="en-US" sz="2700" dirty="0" smtClean="0">
                <a:latin typeface="Cambria" panose="02040503050406030204" pitchFamily="18" charset="0"/>
              </a:rPr>
              <a:t/>
            </a:r>
            <a:br>
              <a:rPr lang="en-US" sz="2700" dirty="0" smtClean="0">
                <a:latin typeface="Cambria" panose="02040503050406030204" pitchFamily="18" charset="0"/>
              </a:rPr>
            </a:br>
            <a:r>
              <a:rPr lang="en-US" sz="2700" dirty="0" smtClean="0">
                <a:latin typeface="Cambria" panose="02040503050406030204" pitchFamily="18" charset="0"/>
              </a:rPr>
              <a:t/>
            </a:r>
            <a:br>
              <a:rPr lang="en-US" sz="2700" dirty="0" smtClean="0">
                <a:latin typeface="Cambria" panose="02040503050406030204" pitchFamily="18" charset="0"/>
              </a:rPr>
            </a:br>
            <a:r>
              <a:rPr lang="en-US" sz="2700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ＭＳ Ｐゴシック" pitchFamily="34" charset="-128"/>
                <a:cs typeface="Arial" pitchFamily="34" charset="0"/>
              </a:rPr>
              <a:t>Registration Now Open – Check the </a:t>
            </a:r>
            <a:r>
              <a:rPr lang="en-US" sz="2700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ＭＳ Ｐゴシック" pitchFamily="34" charset="-128"/>
                <a:cs typeface="Arial" pitchFamily="34" charset="0"/>
                <a:hlinkClick r:id="rId3"/>
              </a:rPr>
              <a:t>CADRE Website</a:t>
            </a:r>
            <a:r>
              <a:rPr lang="en-US" sz="2700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ＭＳ Ｐゴシック" pitchFamily="34" charset="-128"/>
                <a:cs typeface="Arial" pitchFamily="34" charset="0"/>
              </a:rPr>
              <a:t>!</a:t>
            </a:r>
            <a:endParaRPr lang="en-US" sz="22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2051" name="Picture 3" descr="Image of Computer Screen" title="Image of Computer Scre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0"/>
            <a:ext cx="1625600" cy="1219200"/>
          </a:xfrm>
          <a:prstGeom prst="rect">
            <a:avLst/>
          </a:prstGeom>
          <a:noFill/>
          <a:ln>
            <a:noFill/>
          </a:ln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01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753B17-1229-47A4-BBB2-A02D5F84107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1"/>
            <a:ext cx="3932237" cy="2240280"/>
          </a:xfrm>
          <a:ln w="57150">
            <a:solidFill>
              <a:srgbClr val="7E90C4"/>
            </a:solidFill>
          </a:ln>
        </p:spPr>
        <p:txBody>
          <a:bodyPr anchor="ctr" anchorCtr="0">
            <a:normAutofit/>
          </a:bodyPr>
          <a:lstStyle/>
          <a:p>
            <a:pPr marL="579438"/>
            <a:r>
              <a:rPr lang="en-US" sz="4800" dirty="0" smtClean="0"/>
              <a:t>Perfect together…</a:t>
            </a: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743200"/>
            <a:ext cx="3932237" cy="3141028"/>
          </a:xfrm>
          <a:ln w="57150">
            <a:solidFill>
              <a:srgbClr val="21409A"/>
            </a:solidFill>
          </a:ln>
        </p:spPr>
        <p:txBody>
          <a:bodyPr anchor="ctr" anchorCtr="0"/>
          <a:lstStyle/>
          <a:p>
            <a:pPr algn="ctr"/>
            <a:r>
              <a:rPr lang="en-US" sz="4800" i="1" dirty="0"/>
              <a:t>Trying stuff changes the world</a:t>
            </a:r>
            <a:r>
              <a:rPr lang="en-US" i="1" dirty="0"/>
              <a:t>.</a:t>
            </a:r>
          </a:p>
          <a:p>
            <a:pPr algn="ctr">
              <a:spcBef>
                <a:spcPts val="1200"/>
              </a:spcBef>
            </a:pPr>
            <a:r>
              <a:rPr lang="en-US" sz="2400" i="1" dirty="0" smtClean="0"/>
              <a:t>Unknown</a:t>
            </a:r>
            <a:endParaRPr lang="en-US" sz="2400" i="1" dirty="0"/>
          </a:p>
        </p:txBody>
      </p:sp>
      <p:pic>
        <p:nvPicPr>
          <p:cNvPr id="6" name="Picture Placeholder 5" descr="Meeting Collaboration - Photo of six men and women working together around a table"/>
          <p:cNvPicPr>
            <a:picLocks noGrp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3" r="5463"/>
          <a:stretch/>
        </p:blipFill>
        <p:spPr bwMode="auto">
          <a:xfrm>
            <a:off x="5196840" y="487680"/>
            <a:ext cx="4602480" cy="384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Photo of four hands each holding a puzzle piece that they are fitting togeth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463" y="3715857"/>
            <a:ext cx="3306446" cy="2181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281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753B17-1229-47A4-BBB2-A02D5F84107F}" type="slidenum">
              <a:rPr lang="en-US" smtClean="0">
                <a:solidFill>
                  <a:srgbClr val="21409A"/>
                </a:solidFill>
              </a:rPr>
              <a:pPr/>
              <a:t>4</a:t>
            </a:fld>
            <a:endParaRPr lang="en-US" dirty="0">
              <a:solidFill>
                <a:srgbClr val="21409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2238"/>
            <a:r>
              <a:rPr lang="en-US" sz="4800" dirty="0"/>
              <a:t>Historical </a:t>
            </a:r>
            <a:r>
              <a:rPr lang="en-US" sz="4800" dirty="0" smtClean="0"/>
              <a:t>Relationship</a:t>
            </a:r>
            <a:endParaRPr lang="en-US" sz="4800" dirty="0"/>
          </a:p>
        </p:txBody>
      </p:sp>
      <p:pic>
        <p:nvPicPr>
          <p:cNvPr id="5" name="Picture 4" descr="Picture of Utah License Plate with the word UTAH superimposed over a graphic image of Delicate Arch in Southern Utah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3" y="516207"/>
            <a:ext cx="3634623" cy="197908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68682" y="1859280"/>
            <a:ext cx="6720841" cy="2377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/>
              <a:t>Utah Parent Center (UPC) and the </a:t>
            </a:r>
            <a:r>
              <a:rPr lang="en-US" sz="3200" b="1" dirty="0"/>
              <a:t> </a:t>
            </a:r>
            <a:r>
              <a:rPr lang="en-US" sz="3200" b="1" dirty="0" smtClean="0"/>
              <a:t>    Utah State Board of Education (</a:t>
            </a:r>
            <a:r>
              <a:rPr lang="en-US" sz="3200" b="1" dirty="0" smtClean="0"/>
              <a:t>USBE) have been actively </a:t>
            </a:r>
            <a:r>
              <a:rPr lang="en-US" sz="3200" b="1" dirty="0" smtClean="0"/>
              <a:t>working together since 1983 when the UPC received their initial PTI grant.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920" y="4194494"/>
            <a:ext cx="10515600" cy="2030413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Relationship </a:t>
            </a:r>
            <a:r>
              <a:rPr lang="en-US" sz="3200" b="1" dirty="0"/>
              <a:t>has continued to develop and </a:t>
            </a:r>
            <a:r>
              <a:rPr lang="en-US" sz="3200" b="1" dirty="0" smtClean="0"/>
              <a:t>grow through contact</a:t>
            </a:r>
            <a:r>
              <a:rPr lang="en-US" sz="3200" b="1" dirty="0"/>
              <a:t>, </a:t>
            </a:r>
            <a:r>
              <a:rPr lang="en-US" sz="3200" b="1" dirty="0" smtClean="0"/>
              <a:t>cooperation, </a:t>
            </a:r>
            <a:r>
              <a:rPr lang="en-US" sz="3200" b="1" dirty="0"/>
              <a:t>and </a:t>
            </a:r>
            <a:r>
              <a:rPr lang="en-US" sz="3200" b="1" dirty="0" smtClean="0"/>
              <a:t>collaboration.</a:t>
            </a:r>
            <a:endParaRPr lang="en-US" sz="3200" b="1" dirty="0"/>
          </a:p>
          <a:p>
            <a:r>
              <a:rPr lang="en-US" sz="3200" b="1" dirty="0" smtClean="0"/>
              <a:t>Aligning and leveraging resources in our shared work is what we have always done.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4224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753B17-1229-47A4-BBB2-A02D5F84107F}" type="slidenum">
              <a:rPr lang="en-US" smtClean="0">
                <a:solidFill>
                  <a:srgbClr val="21409A"/>
                </a:solidFill>
              </a:rPr>
              <a:pPr/>
              <a:t>5</a:t>
            </a:fld>
            <a:endParaRPr lang="en-US" dirty="0">
              <a:solidFill>
                <a:srgbClr val="21409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759440" cy="1325563"/>
          </a:xfrm>
        </p:spPr>
        <p:txBody>
          <a:bodyPr>
            <a:noAutofit/>
          </a:bodyPr>
          <a:lstStyle/>
          <a:p>
            <a:pPr marL="122238">
              <a:lnSpc>
                <a:spcPct val="80000"/>
              </a:lnSpc>
            </a:pPr>
            <a:r>
              <a:rPr lang="en-US" sz="4800" dirty="0" smtClean="0"/>
              <a:t>What Helps</a:t>
            </a:r>
            <a:br>
              <a:rPr lang="en-US" sz="4800" dirty="0" smtClean="0"/>
            </a:br>
            <a:r>
              <a:rPr lang="en-US" sz="4800" dirty="0" smtClean="0"/>
              <a:t>Our Partnership…</a:t>
            </a:r>
            <a:endParaRPr lang="en-US" sz="4800" dirty="0"/>
          </a:p>
        </p:txBody>
      </p:sp>
      <p:pic>
        <p:nvPicPr>
          <p:cNvPr id="6" name="Picture 5" descr="Photo of four women around a table conversi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3" t="16861" r="1695" b="12651"/>
          <a:stretch/>
        </p:blipFill>
        <p:spPr bwMode="auto">
          <a:xfrm>
            <a:off x="6614164" y="547055"/>
            <a:ext cx="4766945" cy="28819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0240"/>
            <a:ext cx="10165080" cy="4373880"/>
          </a:xfrm>
        </p:spPr>
        <p:txBody>
          <a:bodyPr/>
          <a:lstStyle/>
          <a:p>
            <a:r>
              <a:rPr lang="en-US" sz="3200" b="1" dirty="0" smtClean="0"/>
              <a:t>Proximity</a:t>
            </a:r>
          </a:p>
          <a:p>
            <a:r>
              <a:rPr lang="en-US" sz="3200" b="1" dirty="0" smtClean="0"/>
              <a:t>We know each other</a:t>
            </a:r>
          </a:p>
          <a:p>
            <a:r>
              <a:rPr lang="en-US" sz="3200" b="1" dirty="0" smtClean="0"/>
              <a:t>Communication</a:t>
            </a:r>
          </a:p>
          <a:p>
            <a:r>
              <a:rPr lang="en-US" sz="3200" b="1" dirty="0" smtClean="0"/>
              <a:t>Many staff involved – sustainability of the relationship</a:t>
            </a:r>
          </a:p>
          <a:p>
            <a:r>
              <a:rPr lang="en-US" sz="3200" b="1" dirty="0" smtClean="0"/>
              <a:t>Trusting </a:t>
            </a:r>
            <a:r>
              <a:rPr lang="en-US" sz="3200" b="1" dirty="0" smtClean="0"/>
              <a:t>and </a:t>
            </a:r>
            <a:r>
              <a:rPr lang="en-US" sz="3200" b="1" dirty="0" smtClean="0"/>
              <a:t>being </a:t>
            </a:r>
            <a:r>
              <a:rPr lang="en-US" sz="3200" b="1" dirty="0" smtClean="0"/>
              <a:t>trustworthy</a:t>
            </a:r>
          </a:p>
          <a:p>
            <a:r>
              <a:rPr lang="en-US" sz="3200" b="1" dirty="0"/>
              <a:t>M</a:t>
            </a:r>
            <a:r>
              <a:rPr lang="en-US" sz="3200" b="1" dirty="0" smtClean="0"/>
              <a:t>utual respect</a:t>
            </a:r>
          </a:p>
          <a:p>
            <a:r>
              <a:rPr lang="en-US" sz="3200" b="1" dirty="0" smtClean="0"/>
              <a:t>Culture based on the belief that we can’t do the work without each other!</a:t>
            </a:r>
            <a:endParaRPr lang="en-US" sz="3200" b="1" dirty="0"/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1298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53147DA-8190-4A07-B042-C33D03087A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753B17-1229-47A4-BBB2-A02D5F84107F}" type="slidenum">
              <a:rPr lang="en-US" smtClean="0">
                <a:solidFill>
                  <a:srgbClr val="21409A"/>
                </a:solidFill>
              </a:rPr>
              <a:pPr/>
              <a:t>6</a:t>
            </a:fld>
            <a:endParaRPr lang="en-US" dirty="0">
              <a:solidFill>
                <a:srgbClr val="21409A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FBB502-C9AB-4BAD-B54F-CABFAC870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122238">
              <a:lnSpc>
                <a:spcPct val="80000"/>
              </a:lnSpc>
            </a:pPr>
            <a:r>
              <a:rPr lang="en-US" sz="4600" dirty="0"/>
              <a:t>Building on the </a:t>
            </a:r>
            <a:r>
              <a:rPr lang="en-US" sz="4600" dirty="0" smtClean="0"/>
              <a:t>Relationship – </a:t>
            </a:r>
            <a:br>
              <a:rPr lang="en-US" sz="4600" dirty="0" smtClean="0"/>
            </a:br>
            <a:r>
              <a:rPr lang="en-US" sz="4600" dirty="0" smtClean="0"/>
              <a:t>Authentic Engagement</a:t>
            </a:r>
            <a:endParaRPr lang="en-US" sz="4600" dirty="0"/>
          </a:p>
        </p:txBody>
      </p:sp>
      <p:pic>
        <p:nvPicPr>
          <p:cNvPr id="2050" name="Picture 2" descr="Photo of two road signs on one pole. The upper sign is a triangle with an arrow pointing up and the second sign is a triangle with the words &quot;THE WAY FORWARD&quot;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1" t="3766" r="3380" b="21893"/>
          <a:stretch/>
        </p:blipFill>
        <p:spPr bwMode="auto">
          <a:xfrm>
            <a:off x="9099030" y="533400"/>
            <a:ext cx="2075526" cy="343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42D3703-1642-483C-B3FB-4AD80E9B4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220" y="1935480"/>
            <a:ext cx="8530652" cy="451104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3500" b="1" dirty="0" smtClean="0"/>
              <a:t>Implemented a different way of defining collaboration and engaging stakeholders   by moving beyond “informing” to creating opportunities for interaction, building consensus, and sharing leadership opportunities. </a:t>
            </a:r>
            <a:endParaRPr lang="en-US" sz="3500" b="1" dirty="0"/>
          </a:p>
          <a:p>
            <a:r>
              <a:rPr lang="en-US" sz="3500" b="1" dirty="0" smtClean="0"/>
              <a:t>Relationships across stakeholder groups are aligned with The </a:t>
            </a:r>
            <a:r>
              <a:rPr lang="en-US" sz="3500" b="1" dirty="0"/>
              <a:t>Collaboration </a:t>
            </a:r>
            <a:r>
              <a:rPr lang="en-US" sz="3500" b="1" dirty="0" smtClean="0"/>
              <a:t>Continuum.</a:t>
            </a:r>
          </a:p>
        </p:txBody>
      </p:sp>
    </p:spTree>
    <p:extLst>
      <p:ext uri="{BB962C8B-B14F-4D97-AF65-F5344CB8AC3E}">
        <p14:creationId xmlns:p14="http://schemas.microsoft.com/office/powerpoint/2010/main" val="141137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753B17-1229-47A4-BBB2-A02D5F84107F}" type="slidenum">
              <a:rPr lang="en-US" smtClean="0">
                <a:solidFill>
                  <a:srgbClr val="21409A"/>
                </a:solidFill>
              </a:rPr>
              <a:pPr/>
              <a:t>7</a:t>
            </a:fld>
            <a:endParaRPr lang="en-US" dirty="0">
              <a:solidFill>
                <a:srgbClr val="21409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30840" cy="1325563"/>
          </a:xfrm>
        </p:spPr>
        <p:txBody>
          <a:bodyPr>
            <a:normAutofit/>
          </a:bodyPr>
          <a:lstStyle/>
          <a:p>
            <a:pPr marL="122238"/>
            <a:r>
              <a:rPr lang="en-US" sz="4600" dirty="0" smtClean="0"/>
              <a:t>What Helps Build Authentic Engagement…</a:t>
            </a:r>
            <a:endParaRPr lang="en-US" sz="4600" dirty="0"/>
          </a:p>
        </p:txBody>
      </p:sp>
      <p:pic>
        <p:nvPicPr>
          <p:cNvPr id="6" name="Picture 2" descr="Photo of men and women working around a table in front of a projector screen with a man standing in the fron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" t="6808" b="26383"/>
          <a:stretch/>
        </p:blipFill>
        <p:spPr bwMode="auto">
          <a:xfrm>
            <a:off x="584584" y="3642360"/>
            <a:ext cx="5199724" cy="283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90260"/>
            <a:ext cx="11125200" cy="45720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sz="3800" b="1" dirty="0" smtClean="0"/>
              <a:t>Using a facilitator </a:t>
            </a:r>
          </a:p>
          <a:p>
            <a:pPr>
              <a:lnSpc>
                <a:spcPct val="110000"/>
              </a:lnSpc>
            </a:pPr>
            <a:r>
              <a:rPr lang="en-US" sz="3800" b="1" dirty="0" smtClean="0"/>
              <a:t>Not starting over, but building on what you do well and committing to different kind of collaboration</a:t>
            </a:r>
          </a:p>
          <a:p>
            <a:pPr marL="5318125" indent="-288925">
              <a:lnSpc>
                <a:spcPct val="110000"/>
              </a:lnSpc>
            </a:pPr>
            <a:r>
              <a:rPr lang="en-US" sz="3800" b="1" dirty="0" smtClean="0"/>
              <a:t>Establishing common understanding and getting buy-in</a:t>
            </a:r>
          </a:p>
          <a:p>
            <a:pPr marL="5318125" indent="-288925">
              <a:lnSpc>
                <a:spcPct val="110000"/>
              </a:lnSpc>
            </a:pPr>
            <a:r>
              <a:rPr lang="en-US" sz="3800" b="1" dirty="0" smtClean="0"/>
              <a:t>Aligning and leveraging multiple initiatives to be complementary and to maximize efforts </a:t>
            </a:r>
            <a:endParaRPr lang="en-US" sz="3800" b="1" dirty="0"/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7872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A535010-2C67-43EB-B109-51497159A7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753B17-1229-47A4-BBB2-A02D5F84107F}" type="slidenum">
              <a:rPr lang="en-US" smtClean="0">
                <a:solidFill>
                  <a:srgbClr val="21409A"/>
                </a:solidFill>
              </a:rPr>
              <a:pPr/>
              <a:t>8</a:t>
            </a:fld>
            <a:endParaRPr lang="en-US" dirty="0">
              <a:solidFill>
                <a:srgbClr val="21409A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DA1869-7181-4B71-9B3D-1D4310197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6"/>
            <a:ext cx="11003280" cy="858991"/>
          </a:xfrm>
        </p:spPr>
        <p:txBody>
          <a:bodyPr>
            <a:normAutofit/>
          </a:bodyPr>
          <a:lstStyle/>
          <a:p>
            <a:pPr marL="122238"/>
            <a:r>
              <a:rPr lang="en-US" sz="4600" dirty="0"/>
              <a:t>Collaboration </a:t>
            </a:r>
            <a:r>
              <a:rPr lang="en-US" sz="4600" dirty="0" smtClean="0"/>
              <a:t>Continuum Graphic</a:t>
            </a:r>
            <a:endParaRPr lang="en-US" sz="4600" dirty="0"/>
          </a:p>
        </p:txBody>
      </p:sp>
      <p:sp>
        <p:nvSpPr>
          <p:cNvPr id="3" name="TextBox 2"/>
          <p:cNvSpPr txBox="1"/>
          <p:nvPr/>
        </p:nvSpPr>
        <p:spPr>
          <a:xfrm>
            <a:off x="8566312" y="561875"/>
            <a:ext cx="2998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Refer to your handout</a:t>
            </a:r>
          </a:p>
        </p:txBody>
      </p:sp>
      <p:pic>
        <p:nvPicPr>
          <p:cNvPr id="6" name="Content Placeholder 5" descr="Graphic showing five levels of a collaboration continuum adapted for use with Leading by Convening from Zorich, Diane; Waibel, Gunter, and Erqay,Ricky (2008). Content on following slides describes the five areas of Contact, Cooperation, Coordination, Collaboration, and Convergence." title="Collaboration Continuum Graphic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" t="5061" b="7591"/>
          <a:stretch/>
        </p:blipFill>
        <p:spPr bwMode="auto">
          <a:xfrm>
            <a:off x="975360" y="1239358"/>
            <a:ext cx="10256520" cy="5435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214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A535010-2C67-43EB-B109-51497159A7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753B17-1229-47A4-BBB2-A02D5F84107F}" type="slidenum">
              <a:rPr lang="en-US" smtClean="0">
                <a:solidFill>
                  <a:srgbClr val="21409A"/>
                </a:solidFill>
              </a:rPr>
              <a:pPr/>
              <a:t>9</a:t>
            </a:fld>
            <a:endParaRPr lang="en-US" dirty="0">
              <a:solidFill>
                <a:srgbClr val="21409A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DA1869-7181-4B71-9B3D-1D4310197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" y="365127"/>
            <a:ext cx="11224348" cy="1325563"/>
          </a:xfrm>
        </p:spPr>
        <p:txBody>
          <a:bodyPr>
            <a:normAutofit/>
          </a:bodyPr>
          <a:lstStyle/>
          <a:p>
            <a:pPr marL="122238"/>
            <a:r>
              <a:rPr lang="en-US" sz="4800" dirty="0"/>
              <a:t>Collaboration Continuum</a:t>
            </a:r>
          </a:p>
        </p:txBody>
      </p:sp>
      <p:sp>
        <p:nvSpPr>
          <p:cNvPr id="37" name="Rectangle 36" descr="Blue line on the page to tie the various graphics together"/>
          <p:cNvSpPr/>
          <p:nvPr/>
        </p:nvSpPr>
        <p:spPr>
          <a:xfrm flipV="1">
            <a:off x="514598" y="1927368"/>
            <a:ext cx="11282748" cy="45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 descr="The word &quot;contact&quot; on a graphic rectangular shape with pointed bottom that mimics the graphic from the Collaboration Continuum."/>
          <p:cNvGrpSpPr/>
          <p:nvPr/>
        </p:nvGrpSpPr>
        <p:grpSpPr>
          <a:xfrm>
            <a:off x="425538" y="2167231"/>
            <a:ext cx="2323606" cy="3002101"/>
            <a:chOff x="425538" y="2167230"/>
            <a:chExt cx="2323606" cy="3002101"/>
          </a:xfrm>
        </p:grpSpPr>
        <p:sp>
          <p:nvSpPr>
            <p:cNvPr id="27" name="Rectangle 4" descr="The word &quot;contact&quot; on a graphic rectangular shape with pointed bottom that mimics the graphic from the Collaboration Continuum."/>
            <p:cNvSpPr/>
            <p:nvPr/>
          </p:nvSpPr>
          <p:spPr>
            <a:xfrm>
              <a:off x="514598" y="2167230"/>
              <a:ext cx="2141506" cy="3002101"/>
            </a:xfrm>
            <a:custGeom>
              <a:avLst/>
              <a:gdLst>
                <a:gd name="connsiteX0" fmla="*/ 0 w 997527"/>
                <a:gd name="connsiteY0" fmla="*/ 0 h 3562597"/>
                <a:gd name="connsiteX1" fmla="*/ 997527 w 997527"/>
                <a:gd name="connsiteY1" fmla="*/ 0 h 3562597"/>
                <a:gd name="connsiteX2" fmla="*/ 997527 w 997527"/>
                <a:gd name="connsiteY2" fmla="*/ 3562597 h 3562597"/>
                <a:gd name="connsiteX3" fmla="*/ 0 w 997527"/>
                <a:gd name="connsiteY3" fmla="*/ 3562597 h 3562597"/>
                <a:gd name="connsiteX4" fmla="*/ 0 w 997527"/>
                <a:gd name="connsiteY4" fmla="*/ 0 h 3562597"/>
                <a:gd name="connsiteX0" fmla="*/ 0 w 997527"/>
                <a:gd name="connsiteY0" fmla="*/ 0 h 3562597"/>
                <a:gd name="connsiteX1" fmla="*/ 997527 w 997527"/>
                <a:gd name="connsiteY1" fmla="*/ 0 h 3562597"/>
                <a:gd name="connsiteX2" fmla="*/ 997527 w 997527"/>
                <a:gd name="connsiteY2" fmla="*/ 2909454 h 3562597"/>
                <a:gd name="connsiteX3" fmla="*/ 0 w 997527"/>
                <a:gd name="connsiteY3" fmla="*/ 3562597 h 3562597"/>
                <a:gd name="connsiteX4" fmla="*/ 0 w 997527"/>
                <a:gd name="connsiteY4" fmla="*/ 0 h 3562597"/>
                <a:gd name="connsiteX0" fmla="*/ 0 w 997527"/>
                <a:gd name="connsiteY0" fmla="*/ 0 h 3562597"/>
                <a:gd name="connsiteX1" fmla="*/ 997527 w 997527"/>
                <a:gd name="connsiteY1" fmla="*/ 0 h 3562597"/>
                <a:gd name="connsiteX2" fmla="*/ 981694 w 997527"/>
                <a:gd name="connsiteY2" fmla="*/ 2850077 h 3562597"/>
                <a:gd name="connsiteX3" fmla="*/ 0 w 997527"/>
                <a:gd name="connsiteY3" fmla="*/ 3562597 h 3562597"/>
                <a:gd name="connsiteX4" fmla="*/ 0 w 997527"/>
                <a:gd name="connsiteY4" fmla="*/ 0 h 3562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7527" h="3562597">
                  <a:moveTo>
                    <a:pt x="0" y="0"/>
                  </a:moveTo>
                  <a:lnTo>
                    <a:pt x="997527" y="0"/>
                  </a:lnTo>
                  <a:cubicBezTo>
                    <a:pt x="992249" y="950026"/>
                    <a:pt x="986972" y="1900051"/>
                    <a:pt x="981694" y="2850077"/>
                  </a:cubicBezTo>
                  <a:lnTo>
                    <a:pt x="0" y="35625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25538" y="2208059"/>
              <a:ext cx="2323606" cy="49244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Contact</a:t>
              </a:r>
            </a:p>
          </p:txBody>
        </p:sp>
      </p:grpSp>
      <p:grpSp>
        <p:nvGrpSpPr>
          <p:cNvPr id="5" name="Group 4" descr="The word &quot;cooperation&quot; on a graphic rectangular shape with pointed bottom that mimics the graphic from the Collaboration Continuum."/>
          <p:cNvGrpSpPr/>
          <p:nvPr/>
        </p:nvGrpSpPr>
        <p:grpSpPr>
          <a:xfrm>
            <a:off x="2713729" y="2155359"/>
            <a:ext cx="2323606" cy="3013973"/>
            <a:chOff x="2713729" y="2155358"/>
            <a:chExt cx="2323606" cy="3013972"/>
          </a:xfrm>
        </p:grpSpPr>
        <p:sp>
          <p:nvSpPr>
            <p:cNvPr id="29" name="Rectangle 4" descr="The word &quot;cooperation&quot; on a graphic rectangular shape with pointed bottom that mimics the graphic from the Collaboration Continuum."/>
            <p:cNvSpPr/>
            <p:nvPr/>
          </p:nvSpPr>
          <p:spPr>
            <a:xfrm>
              <a:off x="2802789" y="2155358"/>
              <a:ext cx="2141506" cy="3013972"/>
            </a:xfrm>
            <a:custGeom>
              <a:avLst/>
              <a:gdLst>
                <a:gd name="connsiteX0" fmla="*/ 0 w 997527"/>
                <a:gd name="connsiteY0" fmla="*/ 0 h 3562597"/>
                <a:gd name="connsiteX1" fmla="*/ 997527 w 997527"/>
                <a:gd name="connsiteY1" fmla="*/ 0 h 3562597"/>
                <a:gd name="connsiteX2" fmla="*/ 997527 w 997527"/>
                <a:gd name="connsiteY2" fmla="*/ 3562597 h 3562597"/>
                <a:gd name="connsiteX3" fmla="*/ 0 w 997527"/>
                <a:gd name="connsiteY3" fmla="*/ 3562597 h 3562597"/>
                <a:gd name="connsiteX4" fmla="*/ 0 w 997527"/>
                <a:gd name="connsiteY4" fmla="*/ 0 h 3562597"/>
                <a:gd name="connsiteX0" fmla="*/ 0 w 997527"/>
                <a:gd name="connsiteY0" fmla="*/ 0 h 3562597"/>
                <a:gd name="connsiteX1" fmla="*/ 997527 w 997527"/>
                <a:gd name="connsiteY1" fmla="*/ 0 h 3562597"/>
                <a:gd name="connsiteX2" fmla="*/ 997527 w 997527"/>
                <a:gd name="connsiteY2" fmla="*/ 2909454 h 3562597"/>
                <a:gd name="connsiteX3" fmla="*/ 0 w 997527"/>
                <a:gd name="connsiteY3" fmla="*/ 3562597 h 3562597"/>
                <a:gd name="connsiteX4" fmla="*/ 0 w 997527"/>
                <a:gd name="connsiteY4" fmla="*/ 0 h 3562597"/>
                <a:gd name="connsiteX0" fmla="*/ 0 w 997527"/>
                <a:gd name="connsiteY0" fmla="*/ 0 h 3562597"/>
                <a:gd name="connsiteX1" fmla="*/ 997527 w 997527"/>
                <a:gd name="connsiteY1" fmla="*/ 0 h 3562597"/>
                <a:gd name="connsiteX2" fmla="*/ 981694 w 997527"/>
                <a:gd name="connsiteY2" fmla="*/ 2850077 h 3562597"/>
                <a:gd name="connsiteX3" fmla="*/ 0 w 997527"/>
                <a:gd name="connsiteY3" fmla="*/ 3562597 h 3562597"/>
                <a:gd name="connsiteX4" fmla="*/ 0 w 997527"/>
                <a:gd name="connsiteY4" fmla="*/ 0 h 3562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7527" h="3562597">
                  <a:moveTo>
                    <a:pt x="0" y="0"/>
                  </a:moveTo>
                  <a:lnTo>
                    <a:pt x="997527" y="0"/>
                  </a:lnTo>
                  <a:cubicBezTo>
                    <a:pt x="992249" y="950026"/>
                    <a:pt x="986972" y="1900051"/>
                    <a:pt x="981694" y="2850077"/>
                  </a:cubicBezTo>
                  <a:lnTo>
                    <a:pt x="0" y="35625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713729" y="2196186"/>
              <a:ext cx="2323606" cy="49244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Cooperation</a:t>
              </a:r>
            </a:p>
          </p:txBody>
        </p:sp>
      </p:grpSp>
      <p:grpSp>
        <p:nvGrpSpPr>
          <p:cNvPr id="6" name="Group 5" descr="The word &quot;coordination&quot; on a graphic rectangular shape with pointed bottom that mimics the graphic from the Collaboration Continuum."/>
          <p:cNvGrpSpPr/>
          <p:nvPr/>
        </p:nvGrpSpPr>
        <p:grpSpPr>
          <a:xfrm>
            <a:off x="4986650" y="2155357"/>
            <a:ext cx="2323606" cy="3013974"/>
            <a:chOff x="4986650" y="2155357"/>
            <a:chExt cx="2323606" cy="3013974"/>
          </a:xfrm>
        </p:grpSpPr>
        <p:sp>
          <p:nvSpPr>
            <p:cNvPr id="31" name="Rectangle 4" descr="The word &quot;coordination&quot; on a graphic rectangular shape with pointed bottom that mimics the graphic from the Collaboration Continuum."/>
            <p:cNvSpPr/>
            <p:nvPr/>
          </p:nvSpPr>
          <p:spPr>
            <a:xfrm>
              <a:off x="5075710" y="2155357"/>
              <a:ext cx="2141506" cy="3013974"/>
            </a:xfrm>
            <a:custGeom>
              <a:avLst/>
              <a:gdLst>
                <a:gd name="connsiteX0" fmla="*/ 0 w 997527"/>
                <a:gd name="connsiteY0" fmla="*/ 0 h 3562597"/>
                <a:gd name="connsiteX1" fmla="*/ 997527 w 997527"/>
                <a:gd name="connsiteY1" fmla="*/ 0 h 3562597"/>
                <a:gd name="connsiteX2" fmla="*/ 997527 w 997527"/>
                <a:gd name="connsiteY2" fmla="*/ 3562597 h 3562597"/>
                <a:gd name="connsiteX3" fmla="*/ 0 w 997527"/>
                <a:gd name="connsiteY3" fmla="*/ 3562597 h 3562597"/>
                <a:gd name="connsiteX4" fmla="*/ 0 w 997527"/>
                <a:gd name="connsiteY4" fmla="*/ 0 h 3562597"/>
                <a:gd name="connsiteX0" fmla="*/ 0 w 997527"/>
                <a:gd name="connsiteY0" fmla="*/ 0 h 3562597"/>
                <a:gd name="connsiteX1" fmla="*/ 997527 w 997527"/>
                <a:gd name="connsiteY1" fmla="*/ 0 h 3562597"/>
                <a:gd name="connsiteX2" fmla="*/ 997527 w 997527"/>
                <a:gd name="connsiteY2" fmla="*/ 2909454 h 3562597"/>
                <a:gd name="connsiteX3" fmla="*/ 0 w 997527"/>
                <a:gd name="connsiteY3" fmla="*/ 3562597 h 3562597"/>
                <a:gd name="connsiteX4" fmla="*/ 0 w 997527"/>
                <a:gd name="connsiteY4" fmla="*/ 0 h 3562597"/>
                <a:gd name="connsiteX0" fmla="*/ 0 w 997527"/>
                <a:gd name="connsiteY0" fmla="*/ 0 h 3562597"/>
                <a:gd name="connsiteX1" fmla="*/ 997527 w 997527"/>
                <a:gd name="connsiteY1" fmla="*/ 0 h 3562597"/>
                <a:gd name="connsiteX2" fmla="*/ 981694 w 997527"/>
                <a:gd name="connsiteY2" fmla="*/ 2850077 h 3562597"/>
                <a:gd name="connsiteX3" fmla="*/ 0 w 997527"/>
                <a:gd name="connsiteY3" fmla="*/ 3562597 h 3562597"/>
                <a:gd name="connsiteX4" fmla="*/ 0 w 997527"/>
                <a:gd name="connsiteY4" fmla="*/ 0 h 3562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7527" h="3562597">
                  <a:moveTo>
                    <a:pt x="0" y="0"/>
                  </a:moveTo>
                  <a:lnTo>
                    <a:pt x="997527" y="0"/>
                  </a:lnTo>
                  <a:cubicBezTo>
                    <a:pt x="992249" y="950026"/>
                    <a:pt x="986972" y="1900051"/>
                    <a:pt x="981694" y="2850077"/>
                  </a:cubicBezTo>
                  <a:lnTo>
                    <a:pt x="0" y="35625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986650" y="2196185"/>
              <a:ext cx="2323606" cy="49244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Coordination</a:t>
              </a:r>
            </a:p>
          </p:txBody>
        </p:sp>
      </p:grpSp>
      <p:grpSp>
        <p:nvGrpSpPr>
          <p:cNvPr id="7" name="Group 6" descr="The word &quot;collaboration&quot; on a graphic rectangular shape with pointed bottom that mimics the graphic from the Collaboration Continuum."/>
          <p:cNvGrpSpPr/>
          <p:nvPr/>
        </p:nvGrpSpPr>
        <p:grpSpPr>
          <a:xfrm>
            <a:off x="7307876" y="2155358"/>
            <a:ext cx="2323606" cy="2961270"/>
            <a:chOff x="7307876" y="2155358"/>
            <a:chExt cx="2323606" cy="2961270"/>
          </a:xfrm>
        </p:grpSpPr>
        <p:sp>
          <p:nvSpPr>
            <p:cNvPr id="25" name="Rectangle 4" descr="The word &quot;collaboration&quot; on a graphic rectangular shape with pointed bottom that mimics the graphic from the Collaboration Continuum."/>
            <p:cNvSpPr/>
            <p:nvPr/>
          </p:nvSpPr>
          <p:spPr>
            <a:xfrm>
              <a:off x="7368836" y="2155358"/>
              <a:ext cx="2141506" cy="2961270"/>
            </a:xfrm>
            <a:custGeom>
              <a:avLst/>
              <a:gdLst>
                <a:gd name="connsiteX0" fmla="*/ 0 w 997527"/>
                <a:gd name="connsiteY0" fmla="*/ 0 h 3562597"/>
                <a:gd name="connsiteX1" fmla="*/ 997527 w 997527"/>
                <a:gd name="connsiteY1" fmla="*/ 0 h 3562597"/>
                <a:gd name="connsiteX2" fmla="*/ 997527 w 997527"/>
                <a:gd name="connsiteY2" fmla="*/ 3562597 h 3562597"/>
                <a:gd name="connsiteX3" fmla="*/ 0 w 997527"/>
                <a:gd name="connsiteY3" fmla="*/ 3562597 h 3562597"/>
                <a:gd name="connsiteX4" fmla="*/ 0 w 997527"/>
                <a:gd name="connsiteY4" fmla="*/ 0 h 3562597"/>
                <a:gd name="connsiteX0" fmla="*/ 0 w 997527"/>
                <a:gd name="connsiteY0" fmla="*/ 0 h 3562597"/>
                <a:gd name="connsiteX1" fmla="*/ 997527 w 997527"/>
                <a:gd name="connsiteY1" fmla="*/ 0 h 3562597"/>
                <a:gd name="connsiteX2" fmla="*/ 997527 w 997527"/>
                <a:gd name="connsiteY2" fmla="*/ 2909454 h 3562597"/>
                <a:gd name="connsiteX3" fmla="*/ 0 w 997527"/>
                <a:gd name="connsiteY3" fmla="*/ 3562597 h 3562597"/>
                <a:gd name="connsiteX4" fmla="*/ 0 w 997527"/>
                <a:gd name="connsiteY4" fmla="*/ 0 h 3562597"/>
                <a:gd name="connsiteX0" fmla="*/ 0 w 997527"/>
                <a:gd name="connsiteY0" fmla="*/ 0 h 3562597"/>
                <a:gd name="connsiteX1" fmla="*/ 997527 w 997527"/>
                <a:gd name="connsiteY1" fmla="*/ 0 h 3562597"/>
                <a:gd name="connsiteX2" fmla="*/ 981694 w 997527"/>
                <a:gd name="connsiteY2" fmla="*/ 2850077 h 3562597"/>
                <a:gd name="connsiteX3" fmla="*/ 0 w 997527"/>
                <a:gd name="connsiteY3" fmla="*/ 3562597 h 3562597"/>
                <a:gd name="connsiteX4" fmla="*/ 0 w 997527"/>
                <a:gd name="connsiteY4" fmla="*/ 0 h 3562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7527" h="3562597">
                  <a:moveTo>
                    <a:pt x="0" y="0"/>
                  </a:moveTo>
                  <a:lnTo>
                    <a:pt x="997527" y="0"/>
                  </a:lnTo>
                  <a:cubicBezTo>
                    <a:pt x="992249" y="950026"/>
                    <a:pt x="986972" y="1900051"/>
                    <a:pt x="981694" y="2850077"/>
                  </a:cubicBezTo>
                  <a:lnTo>
                    <a:pt x="0" y="35625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07876" y="2214734"/>
              <a:ext cx="2323606" cy="49244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Collaboration</a:t>
              </a:r>
            </a:p>
          </p:txBody>
        </p:sp>
      </p:grpSp>
      <p:grpSp>
        <p:nvGrpSpPr>
          <p:cNvPr id="8" name="Group 7" descr="The word &quot;convergence&quot; on a graphic rectangular shape with pointed bottom that mimics the graphic from the Collaboration Continuum."/>
          <p:cNvGrpSpPr/>
          <p:nvPr/>
        </p:nvGrpSpPr>
        <p:grpSpPr>
          <a:xfrm>
            <a:off x="9557662" y="2167230"/>
            <a:ext cx="2323606" cy="3002099"/>
            <a:chOff x="9557662" y="2167230"/>
            <a:chExt cx="2323606" cy="3002099"/>
          </a:xfrm>
        </p:grpSpPr>
        <p:sp>
          <p:nvSpPr>
            <p:cNvPr id="33" name="Rectangle 4" descr="The word &quot;convergence&quot; on a graphic rectangular shape with pointed bottom that mimics the graphic from the Collaboration Continuum."/>
            <p:cNvSpPr/>
            <p:nvPr/>
          </p:nvSpPr>
          <p:spPr>
            <a:xfrm>
              <a:off x="9646722" y="2167230"/>
              <a:ext cx="2141506" cy="3002099"/>
            </a:xfrm>
            <a:custGeom>
              <a:avLst/>
              <a:gdLst>
                <a:gd name="connsiteX0" fmla="*/ 0 w 997527"/>
                <a:gd name="connsiteY0" fmla="*/ 0 h 3562597"/>
                <a:gd name="connsiteX1" fmla="*/ 997527 w 997527"/>
                <a:gd name="connsiteY1" fmla="*/ 0 h 3562597"/>
                <a:gd name="connsiteX2" fmla="*/ 997527 w 997527"/>
                <a:gd name="connsiteY2" fmla="*/ 3562597 h 3562597"/>
                <a:gd name="connsiteX3" fmla="*/ 0 w 997527"/>
                <a:gd name="connsiteY3" fmla="*/ 3562597 h 3562597"/>
                <a:gd name="connsiteX4" fmla="*/ 0 w 997527"/>
                <a:gd name="connsiteY4" fmla="*/ 0 h 3562597"/>
                <a:gd name="connsiteX0" fmla="*/ 0 w 997527"/>
                <a:gd name="connsiteY0" fmla="*/ 0 h 3562597"/>
                <a:gd name="connsiteX1" fmla="*/ 997527 w 997527"/>
                <a:gd name="connsiteY1" fmla="*/ 0 h 3562597"/>
                <a:gd name="connsiteX2" fmla="*/ 997527 w 997527"/>
                <a:gd name="connsiteY2" fmla="*/ 2909454 h 3562597"/>
                <a:gd name="connsiteX3" fmla="*/ 0 w 997527"/>
                <a:gd name="connsiteY3" fmla="*/ 3562597 h 3562597"/>
                <a:gd name="connsiteX4" fmla="*/ 0 w 997527"/>
                <a:gd name="connsiteY4" fmla="*/ 0 h 3562597"/>
                <a:gd name="connsiteX0" fmla="*/ 0 w 997527"/>
                <a:gd name="connsiteY0" fmla="*/ 0 h 3562597"/>
                <a:gd name="connsiteX1" fmla="*/ 997527 w 997527"/>
                <a:gd name="connsiteY1" fmla="*/ 0 h 3562597"/>
                <a:gd name="connsiteX2" fmla="*/ 981694 w 997527"/>
                <a:gd name="connsiteY2" fmla="*/ 2850077 h 3562597"/>
                <a:gd name="connsiteX3" fmla="*/ 0 w 997527"/>
                <a:gd name="connsiteY3" fmla="*/ 3562597 h 3562597"/>
                <a:gd name="connsiteX4" fmla="*/ 0 w 997527"/>
                <a:gd name="connsiteY4" fmla="*/ 0 h 3562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7527" h="3562597">
                  <a:moveTo>
                    <a:pt x="0" y="0"/>
                  </a:moveTo>
                  <a:lnTo>
                    <a:pt x="997527" y="0"/>
                  </a:lnTo>
                  <a:cubicBezTo>
                    <a:pt x="992249" y="950026"/>
                    <a:pt x="986972" y="1900051"/>
                    <a:pt x="981694" y="2850077"/>
                  </a:cubicBezTo>
                  <a:lnTo>
                    <a:pt x="0" y="35625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557662" y="2208059"/>
              <a:ext cx="2323606" cy="49244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Convergence</a:t>
              </a:r>
            </a:p>
          </p:txBody>
        </p:sp>
      </p:grpSp>
      <p:grpSp>
        <p:nvGrpSpPr>
          <p:cNvPr id="9" name="Group 8" descr="An arrow across the bottom of the slide pointing to the right with the words &quot;Investment, Risk, and Benefit&quot; superimposed over the arrow."/>
          <p:cNvGrpSpPr/>
          <p:nvPr/>
        </p:nvGrpSpPr>
        <p:grpSpPr>
          <a:xfrm>
            <a:off x="563880" y="5169332"/>
            <a:ext cx="11060140" cy="1261948"/>
            <a:chOff x="563880" y="5260771"/>
            <a:chExt cx="11060140" cy="1018109"/>
          </a:xfrm>
        </p:grpSpPr>
        <p:sp>
          <p:nvSpPr>
            <p:cNvPr id="35" name="Right Arrow 34" descr="An arrow across the bottom of the slide pointing to the right with the words &quot;investment, Risk, and Benefit&quot; superimposed over the arrow."/>
            <p:cNvSpPr/>
            <p:nvPr/>
          </p:nvSpPr>
          <p:spPr>
            <a:xfrm>
              <a:off x="563880" y="5260771"/>
              <a:ext cx="11060140" cy="1018109"/>
            </a:xfrm>
            <a:prstGeom prst="rightArrow">
              <a:avLst>
                <a:gd name="adj1" fmla="val 45575"/>
                <a:gd name="adj2" fmla="val 21524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362200" y="5538994"/>
              <a:ext cx="6285512" cy="459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1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Investment, Risk, and Benefit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05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7 Leadership Conference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eelBackground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ADRETranspar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ADRETranspar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1596</TotalTime>
  <Words>887</Words>
  <Application>Microsoft Office PowerPoint</Application>
  <PresentationFormat>Custom</PresentationFormat>
  <Paragraphs>172</Paragraphs>
  <Slides>22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2017 Leadership Conference </vt:lpstr>
      <vt:lpstr>WheelBackgroundLogo</vt:lpstr>
      <vt:lpstr>CADRETransparent</vt:lpstr>
      <vt:lpstr>1_CADRETransparent</vt:lpstr>
      <vt:lpstr>  Perfect Together:  Aligning and Leveraging SEAs and Parent Centers in Shared Work Helen Post and Kim Fratto January 10, 2018 2:30 pm – 3:45 pm ET (11:30-12:45 PT) Note: The presentation is currently available on the CADRE website http://www.cadreworks.org/events/perfect-together-aligning-and-leveraging-state-education-agencies-and-parent-centers-shared   </vt:lpstr>
      <vt:lpstr>Perfect Together:  Aligning and Leveraging SEAs and Parent Centers in Shared Work</vt:lpstr>
      <vt:lpstr>Perfect together…</vt:lpstr>
      <vt:lpstr>Historical Relationship</vt:lpstr>
      <vt:lpstr>What Helps Our Partnership…</vt:lpstr>
      <vt:lpstr>Building on the Relationship –  Authentic Engagement</vt:lpstr>
      <vt:lpstr>What Helps Build Authentic Engagement…</vt:lpstr>
      <vt:lpstr>Collaboration Continuum Graphic</vt:lpstr>
      <vt:lpstr>Collaboration Continuum</vt:lpstr>
      <vt:lpstr>Utah’s Activities  Along the Collaboration Continuum</vt:lpstr>
      <vt:lpstr>Utah’s Activities Along the Collaboration Continuum</vt:lpstr>
      <vt:lpstr>Utah’s Activities  Along the Collaboration Continuum</vt:lpstr>
      <vt:lpstr>Utah’s Activities  Along the Collaboration Continuum</vt:lpstr>
      <vt:lpstr>Utah’s Activities  Along the Collaboration Continuum</vt:lpstr>
      <vt:lpstr>Other Collaborative Efforts</vt:lpstr>
      <vt:lpstr>Working on “Perfect”:  Utah’s Areas to Improve</vt:lpstr>
      <vt:lpstr>Questions?   Thoughts?</vt:lpstr>
      <vt:lpstr>Perfect together…</vt:lpstr>
      <vt:lpstr>Here’s to working together “perfectly”!</vt:lpstr>
      <vt:lpstr>Thank you!   Contact us…</vt:lpstr>
      <vt:lpstr>  Thank you for joining us! Please take a few minutes to respond to this brief survey about your experience: Webinar Survey  https://www.surveymonkey.com/r/SEA-ParentCenter-SharedWork </vt:lpstr>
      <vt:lpstr>Upcoming Webinar   Skilled Dialogue: Minding and Mining the Riches of Differences  March 6, 2018 11:30-12:45 PST  Presenters: Isaura Barrera, Ph.D. and Lucinda Kramer, Ph.D.   Registration Now Open – Check the CADRE Website!</vt:lpstr>
    </vt:vector>
  </TitlesOfParts>
  <Company>American Institutes for Research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Perfect Together PowerPoint Presentation</dc:title>
  <dc:subject>Collaboration SEAs &amp; Parent Centers</dc:subject>
  <dc:creator>Post;Helen</dc:creator>
  <cp:keywords>Collaboration Partnerships</cp:keywords>
  <dc:description>Presented as a webinar by Helen W. Post and Kim K. Fratto for CADRE 1/10/2018</dc:description>
  <cp:lastModifiedBy>Noella Bernal</cp:lastModifiedBy>
  <cp:revision>161</cp:revision>
  <cp:lastPrinted>2018-01-05T00:36:31Z</cp:lastPrinted>
  <dcterms:created xsi:type="dcterms:W3CDTF">2017-05-11T18:26:07Z</dcterms:created>
  <dcterms:modified xsi:type="dcterms:W3CDTF">2018-01-09T18:01:01Z</dcterms:modified>
</cp:coreProperties>
</file>