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9" r:id="rId3"/>
    <p:sldMasterId id="2147483709" r:id="rId4"/>
    <p:sldMasterId id="2147483721" r:id="rId5"/>
  </p:sldMasterIdLst>
  <p:notesMasterIdLst>
    <p:notesMasterId r:id="rId31"/>
  </p:notesMasterIdLst>
  <p:sldIdLst>
    <p:sldId id="310" r:id="rId6"/>
    <p:sldId id="256" r:id="rId7"/>
    <p:sldId id="276" r:id="rId8"/>
    <p:sldId id="309" r:id="rId9"/>
    <p:sldId id="286" r:id="rId10"/>
    <p:sldId id="287" r:id="rId11"/>
    <p:sldId id="277" r:id="rId12"/>
    <p:sldId id="274" r:id="rId13"/>
    <p:sldId id="259" r:id="rId14"/>
    <p:sldId id="304" r:id="rId15"/>
    <p:sldId id="270" r:id="rId16"/>
    <p:sldId id="271" r:id="rId17"/>
    <p:sldId id="305" r:id="rId18"/>
    <p:sldId id="272" r:id="rId19"/>
    <p:sldId id="278" r:id="rId20"/>
    <p:sldId id="280" r:id="rId21"/>
    <p:sldId id="300" r:id="rId22"/>
    <p:sldId id="289" r:id="rId23"/>
    <p:sldId id="293" r:id="rId24"/>
    <p:sldId id="306" r:id="rId25"/>
    <p:sldId id="307" r:id="rId26"/>
    <p:sldId id="281" r:id="rId27"/>
    <p:sldId id="291" r:id="rId28"/>
    <p:sldId id="311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1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/>
    <p:restoredTop sz="93739" autoAdjust="0"/>
  </p:normalViewPr>
  <p:slideViewPr>
    <p:cSldViewPr snapToObjects="1">
      <p:cViewPr>
        <p:scale>
          <a:sx n="60" d="100"/>
          <a:sy n="60" d="100"/>
        </p:scale>
        <p:origin x="-3000" y="-1074"/>
      </p:cViewPr>
      <p:guideLst>
        <p:guide orient="horz" pos="2160"/>
        <p:guide orient="horz" pos="768"/>
        <p:guide pos="288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BB48-269E-244A-9865-B1284D447C2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EAFB-2B05-A045-BD88-757D9E91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EEAFB-2B05-A045-BD88-757D9E91F1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8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2785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115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3A4D-2E1B-40E4-B988-A19E486A88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7A6-692B-440B-AFF0-F1ED82EE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8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7266-ACA9-46B4-998B-8FADBFFA77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0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CEEF-D79B-4D9D-A58C-A629544A37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88D-552D-4D72-BEAB-7BDB284DB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4AA0-B848-4A77-A08C-5B4E498D4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2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65A8-25FE-4B68-AE7D-60913429E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A04-BFFA-4E3E-B4B4-D8CB950B5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22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EF64-48FC-45A6-AFB2-EBB83F25C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3DC0-8B9E-4CFC-BD9D-66162843C7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63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B66B-63CA-4CFC-8204-CB52F1BB6C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4414-5BFE-4CE2-AAB1-42F66520D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6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9446-F26E-4CC9-A803-227159553D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629-1B2D-46CF-9C73-9E1CC70627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2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A709-9662-4FDD-BAD6-C75F8766F2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462A-637B-43CC-8001-AD034989E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89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9A-615B-4DC1-8CFA-936E1DF8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BEC5-FA61-481C-B376-252F0DA5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7C12-B7F2-4824-9B1D-9D565EAEF2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92B1-5981-4FE0-BBB9-02DD4A0D4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6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F279D6-DC61-422D-BF2E-3EC783CF4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99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2972B-DEA2-43FC-AFFE-AF1A7AC772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0FA29-7905-472A-8CC4-476D780CE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66" y="274638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570E2-0735-4C05-9661-529B3B2675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12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8E580-7F1B-4E5C-AA22-A559BD94F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1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DF95D-0E14-47A3-9F05-DE4B1A2E1D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96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84FDF-A780-464E-91A8-8814653B6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18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48709-90D8-4DFB-AD1A-DB3B9A827A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34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38CB0-8AE8-418A-AB74-AD4B6060FF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7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5EE12-74D9-4820-A223-23768AE55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7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6079E-FEAD-4DF7-9CBD-E6949CF03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76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0129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26476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3954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0598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7102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2202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1458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709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5217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6454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379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535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8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96" r:id="rId9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2">
                <a:tint val="60000"/>
                <a:satMod val="355000"/>
              </a:schemeClr>
            </a:gs>
            <a:gs pos="6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  <a:gs pos="31000">
              <a:schemeClr val="bg2">
                <a:tint val="8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FC81A67-533C-6449-A913-3E405DAF2210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855A733-2895-4C4B-B39F-9309EEBF3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40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BF3DF5B-63EE-4F0D-A727-6D9F1D7507CE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6/5/2017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40082"/>
            <a:ext cx="1394768" cy="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28966" y="274638"/>
            <a:ext cx="6957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26FB77A7-E756-4F3A-B7CC-46D9F169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reworks.org/events/split-road-issues-outcomes-and-remedies-between-and-within-state-complaint-and-hearing" TargetMode="Externa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Zirk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reworks.org/webin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6640" cy="4038599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A Split in the Road: Issues, Outcomes, and Remedies Between and Within State Complaint and Hearing Officer Decisions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Perry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Zirkel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, Lehigh University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June 6, 2017</a:t>
            </a:r>
            <a:r>
              <a:rPr 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Note: The presentation is currently available on the CADRE website </a:t>
            </a:r>
            <a:r>
              <a:rPr lang="en-US" sz="2000" b="1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http://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www.cadreworks.org/events/split-road-issues-outcomes-and-remedies-between-and-within-state-complaint-and-hearing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760" y="5020627"/>
            <a:ext cx="8455025" cy="1477328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enter any questions or technical difficulties into the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questions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box.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you, in advance,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for taking the time to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respond to the brief survey at the end of the webinar!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61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E1AC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3935"/>
            <a:ext cx="7193280" cy="553306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en-US" sz="6000" b="1" dirty="0">
              <a:solidFill>
                <a:srgbClr val="713204"/>
              </a:solidFill>
              <a:cs typeface="Baskerville"/>
            </a:endParaRP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Part  II:</a:t>
            </a: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Methodology</a:t>
            </a:r>
            <a:endParaRPr lang="en-US" sz="6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4096"/>
            <a:ext cx="7498080" cy="1701734"/>
          </a:xfrm>
        </p:spPr>
        <p:txBody>
          <a:bodyPr>
            <a:normAutofit/>
          </a:bodyPr>
          <a:lstStyle/>
          <a:p>
            <a:r>
              <a:rPr lang="en-US" sz="2600" cap="small" dirty="0" smtClean="0">
                <a:solidFill>
                  <a:srgbClr val="713204"/>
                </a:solidFill>
                <a:cs typeface="Baskerville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46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8003358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Sample and Coding</a:t>
            </a: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:</a:t>
            </a: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600200"/>
            <a:ext cx="79248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marR="0" indent="-2936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5 among the most active “states” (due to difficulty of obtaining nationwide sample)</a:t>
            </a:r>
          </a:p>
          <a:p>
            <a:pPr marL="293688" marR="0" indent="-2936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random sample of 50 CP and 50 HO decisions from each state (total=5x100=500)</a:t>
            </a:r>
          </a:p>
          <a:p>
            <a:pPr marL="293688" marR="0" indent="-2936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coding protocol, including “issue categories” and their outcomes (in favor of parent or district)</a:t>
            </a:r>
          </a:p>
          <a:p>
            <a:pPr marL="293688" marR="0" indent="-2936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pilot phase for interrater reliability </a:t>
            </a:r>
          </a:p>
          <a:p>
            <a:pPr marL="293688" marR="0" indent="-2936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>
              <a:solidFill>
                <a:srgbClr val="713204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Baskerville"/>
            </a:endParaRPr>
          </a:p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3200" dirty="0" smtClean="0">
              <a:solidFill>
                <a:srgbClr val="713204"/>
              </a:solidFill>
              <a:latin typeface="Gill Sans MT" panose="020B0502020104020203" pitchFamily="34" charset="0"/>
              <a:ea typeface="Calibri" panose="020F0502020204030204" pitchFamily="34" charset="0"/>
              <a:cs typeface="Baskerville"/>
            </a:endParaRPr>
          </a:p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8003358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Unit of Analysis: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072806"/>
            <a:ext cx="7927158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marR="0" indent="-3460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66688" algn="l"/>
              </a:tabLs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Primary: issue categories (ICs), including</a:t>
            </a:r>
          </a:p>
          <a:p>
            <a:pPr marL="1270000" marR="0" indent="-3476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• child find; eligibility</a:t>
            </a:r>
            <a:endParaRPr lang="en-US" sz="3200" dirty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  <a:p>
            <a:pPr marL="1270000" marR="0" indent="-3476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FAPE-procedural,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FAPE-substantive &amp;   FAPE-implementation</a:t>
            </a:r>
          </a:p>
          <a:p>
            <a:pPr marL="1270000" marR="0" indent="-2317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LRE</a:t>
            </a:r>
          </a:p>
          <a:p>
            <a:pPr marL="1270000" marR="0" indent="-2317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discipline</a:t>
            </a:r>
          </a:p>
          <a:p>
            <a:pPr marL="1270000" marR="0" indent="-2317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tuition reimbursement &amp; compensatory education</a:t>
            </a:r>
          </a:p>
          <a:p>
            <a:pPr marL="576263" marR="0" indent="-3460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350838" algn="l"/>
              </a:tabLst>
            </a:pPr>
            <a:r>
              <a:rPr lang="en-US" sz="3200" dirty="0" smtClean="0">
                <a:solidFill>
                  <a:srgbClr val="713204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Secondary: cases on a best IC per case basis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E1AC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3935"/>
            <a:ext cx="7193280" cy="553306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en-US" sz="6000" b="1" dirty="0">
              <a:solidFill>
                <a:srgbClr val="713204"/>
              </a:solidFill>
              <a:cs typeface="Baskerville"/>
            </a:endParaRP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Part  III:</a:t>
            </a: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Results</a:t>
            </a:r>
            <a:endParaRPr lang="en-US" sz="6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4096"/>
            <a:ext cx="7498080" cy="1701734"/>
          </a:xfrm>
        </p:spPr>
        <p:txBody>
          <a:bodyPr>
            <a:normAutofit/>
          </a:bodyPr>
          <a:lstStyle/>
          <a:p>
            <a:r>
              <a:rPr lang="en-US" sz="2600" cap="small" dirty="0" smtClean="0">
                <a:solidFill>
                  <a:srgbClr val="713204"/>
                </a:solidFill>
                <a:cs typeface="Baskerville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8003358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 HO-CP Comparison: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76400"/>
            <a:ext cx="8077200" cy="372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• Frequency: </a:t>
            </a:r>
          </a:p>
          <a:p>
            <a:pPr marL="293688" indent="-293688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  - average of 2 ICs per case for both avenues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• Outcomes in terms of parents’ success rate: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 - Overall ICs: 24% for HO and 50% for CP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 - Overall cases: 32% for HO and 66% for CP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  - District-initiated ICs: 8% for 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76201"/>
            <a:ext cx="81534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HO-CP Comparison </a:t>
            </a:r>
            <a:r>
              <a:rPr lang="en-US" sz="40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(</a:t>
            </a:r>
            <a:r>
              <a:rPr lang="en-US" sz="4000" b="1" cap="small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cont.):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838200"/>
            <a:ext cx="7772400" cy="674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713204"/>
                </a:solidFill>
                <a:cs typeface="Baskerville"/>
              </a:rPr>
              <a:t>Relatively high-frequency ICs: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cs typeface="Baskerville"/>
              </a:rPr>
              <a:t>- HO: FAPE-substantive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7488" lvl="1" indent="-1030288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cs typeface="Baskerville"/>
              </a:rPr>
              <a:t>- CP: 	FAPE-procedural and FAPE-implementation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Relatively high parent success: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- CP:  procedurally oriented ICs and FAPE-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implementation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Relatively high-frequency remedies: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- HO: tuition reimbursement</a:t>
            </a: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- CP:  delegated compensatory education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7488" lvl="1" indent="-1474788">
              <a:lnSpc>
                <a:spcPct val="110000"/>
              </a:lnSpc>
              <a:spcBef>
                <a:spcPts val="600"/>
              </a:spcBef>
            </a:pP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60322"/>
            <a:ext cx="81534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CP-HO Comparison </a:t>
            </a:r>
            <a:r>
              <a:rPr lang="en-US" sz="40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(cont.):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143000"/>
            <a:ext cx="8001000" cy="666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Qualitative observations regarding CP: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cs typeface="Baskerville"/>
            </a:endParaRP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cs typeface="Baskerville"/>
              </a:rPr>
              <a:t>•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negligible use of court decisions</a:t>
            </a:r>
            <a:endParaRPr lang="en-US" sz="32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• compliance-oriented, strict analysis for FAPE-procedural and FAPE-implementation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• </a:t>
            </a:r>
            <a:r>
              <a:rPr lang="en-US" sz="3200" i="1" dirty="0" err="1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sua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 </a:t>
            </a:r>
            <a:r>
              <a:rPr lang="en-US" sz="3200" i="1" dirty="0" err="1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sponte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extension beyond complaint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Ics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 and beyond complainant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Baskerville"/>
              </a:rPr>
              <a:t>• broader but shallower remedies (e.g. , policy review/revision and personnel training)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Baskerville"/>
            </a:endParaRPr>
          </a:p>
          <a:p>
            <a:pPr marL="233363" marR="0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  <a:p>
            <a:pPr marL="233363" marR="0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5829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7758266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Inter-State Comparison: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title="Table 1 Parents' Sate by state sucess rate for ICs and, via best for plaintiff approache, Cases"/>
          <p:cNvPicPr>
            <a:picLocks noChangeAspect="1"/>
          </p:cNvPicPr>
          <p:nvPr/>
        </p:nvPicPr>
        <p:blipFill rotWithShape="1">
          <a:blip r:embed="rId2"/>
          <a:srcRect l="3173" t="3120" r="3692"/>
          <a:stretch/>
        </p:blipFill>
        <p:spPr>
          <a:xfrm>
            <a:off x="1143437" y="1447800"/>
            <a:ext cx="7771963" cy="47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758266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Inter-State Comparison: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title="Table 2 Major ICs: States with Particularly high or low relative frequency and success r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9" y="1447800"/>
            <a:ext cx="7898471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877926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Inter-State Comparison: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600200"/>
            <a:ext cx="78486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Notable state peculiarities for CP: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state A: two-step analysis for FAPE-procedural and corrective actions as “recommendations”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state B: minimum amount for delegated compensatory education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state D: prospective order of memo to staff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endParaRPr lang="en-US" sz="3200" dirty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  <a:p>
            <a:pPr marL="233363" indent="-233363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7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97026"/>
            <a:ext cx="7498080" cy="4427374"/>
          </a:xfrm>
        </p:spPr>
        <p:txBody>
          <a:bodyPr>
            <a:noAutofit/>
          </a:bodyPr>
          <a:lstStyle/>
          <a:p>
            <a:r>
              <a:rPr lang="en-US" sz="5800" b="1" dirty="0">
                <a:solidFill>
                  <a:schemeClr val="accent5">
                    <a:lumMod val="75000"/>
                  </a:schemeClr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The IDEA Decisional Avenues—Complaint Procedures  and Impartial </a:t>
            </a:r>
            <a:r>
              <a:rPr lang="en-US" sz="5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Hearings</a:t>
            </a:r>
            <a:endParaRPr lang="en-US" sz="5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4878913"/>
            <a:ext cx="7498080" cy="19050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Baskerville"/>
              </a:rPr>
              <a:t>Perry A.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cs typeface="Baskerville"/>
              </a:rPr>
              <a:t>Zirkel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© </a:t>
            </a:r>
            <a:r>
              <a:rPr lang="en-US" b="1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2017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Lehigh University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877926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Inter-State Comparison: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7924800" cy="705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Notable state peculiarities for HO: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state A: accounting for half of the district-initiated ICs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states C and D: conflating issues from parents’ complaint into broad IC, such as FAPE-procedural</a:t>
            </a: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-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state D: non-unitary approach for FAPE-substantive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(contingent upon limited prospective revision in IEP)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  <a:cs typeface="Baskerville"/>
            </a:endParaRP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  <a:p>
            <a:pPr marL="692150" indent="-219075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  <a:endParaRPr lang="en-US" sz="3200" dirty="0">
              <a:solidFill>
                <a:srgbClr val="713204"/>
              </a:solidFill>
              <a:latin typeface="Gill Sans MT" panose="020B0502020104020203" pitchFamily="34" charset="0"/>
              <a:cs typeface="Baskerville"/>
            </a:endParaRPr>
          </a:p>
          <a:p>
            <a:pPr marL="233363" indent="-233363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E1AC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3935"/>
            <a:ext cx="7193280" cy="553306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en-US" sz="6000" b="1" dirty="0">
              <a:solidFill>
                <a:srgbClr val="713204"/>
              </a:solidFill>
              <a:cs typeface="Baskerville"/>
            </a:endParaRP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Part  IV:</a:t>
            </a: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Discussion</a:t>
            </a:r>
            <a:endParaRPr lang="en-US" sz="6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4096"/>
            <a:ext cx="7498080" cy="1701734"/>
          </a:xfrm>
        </p:spPr>
        <p:txBody>
          <a:bodyPr>
            <a:normAutofit/>
          </a:bodyPr>
          <a:lstStyle/>
          <a:p>
            <a:r>
              <a:rPr lang="en-US" sz="2600" cap="small" dirty="0" smtClean="0">
                <a:solidFill>
                  <a:srgbClr val="713204"/>
                </a:solidFill>
                <a:cs typeface="Baskerville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2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642" y="3378"/>
            <a:ext cx="7758260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Practical and Policy Questions: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676400"/>
            <a:ext cx="8153400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•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Why do parents not utilize the CP avenue much more frequently than the HO alternative?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marR="0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•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Would increasing the harmony of the CP approach with that of HO (e.g., use of court decisions) be worth the trade-offs, including selection and training of personnel?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•	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Why is the inter-state variability so notable, and is it, on balance, acceptable?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-228600"/>
            <a:ext cx="7772400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         References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CADRE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(2016). Trends in dispute resolution activity under the Individuals with Disabilities Education Act. Retrieved from http://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www.directionservice.org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/cadre/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TrendsinDisputeResolutionundertheIDEA.cfm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marL="346075" indent="-333375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Colker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R. (2014). Special education complaint resolution: Ohio,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Ohio State Journal on Dispute Resolution, 29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371– 406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6075" indent="-346075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Suchey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N., &amp;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Huefner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D. S. (1998). The state complaint procedure under the Individuals with Disabilities Education Act.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Exceptional Children, 64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529–542.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6075" indent="-346075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Zirkel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P. A. (in press). The two dispute decisional processes under the Individuals with Disabilities Education Act: An empirical comparison.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Connecticut Public Interest Law Journal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209799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latin typeface="Cambria" panose="02040503050406030204" pitchFamily="18" charset="0"/>
              </a:rPr>
              <a:t>Thank you for joining us!</a:t>
            </a:r>
            <a:br>
              <a:rPr lang="en-US" sz="4900" b="1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Please take a few minutes to respond to this brief survey about </a:t>
            </a:r>
            <a:r>
              <a:rPr lang="en-US" sz="3600" i="1" dirty="0">
                <a:latin typeface="Cambria" panose="02040503050406030204" pitchFamily="18" charset="0"/>
              </a:rPr>
              <a:t>your experience:</a:t>
            </a:r>
            <a:br>
              <a:rPr lang="en-US" sz="3600" i="1" dirty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  <a:hlinkClick r:id="rId3"/>
              </a:rPr>
              <a:t>Webinar Survey  https://www.surveymonkey.com/r/Zirkel</a:t>
            </a:r>
            <a:r>
              <a:rPr lang="en-US" sz="3600" i="1" dirty="0" smtClean="0"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latin typeface="Cambria" panose="02040503050406030204" pitchFamily="18" charset="0"/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1242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4" y="1219200"/>
            <a:ext cx="9164053" cy="533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Upcoming Webinar</a:t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>September 2017</a:t>
            </a: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100" b="1" i="1" dirty="0">
                <a:latin typeface="Cambria" panose="02040503050406030204" pitchFamily="18" charset="0"/>
              </a:rPr>
              <a:t> </a:t>
            </a:r>
            <a:r>
              <a:rPr lang="en-US" sz="3100" b="1" i="1" dirty="0" smtClean="0">
                <a:latin typeface="Cambria" panose="02040503050406030204" pitchFamily="18" charset="0"/>
              </a:rPr>
              <a:t>with </a:t>
            </a:r>
            <a:r>
              <a:rPr lang="en-US" sz="3100" b="1" i="1" dirty="0">
                <a:latin typeface="Cambria" panose="02040503050406030204" pitchFamily="18" charset="0"/>
              </a:rPr>
              <a:t>Greg </a:t>
            </a:r>
            <a:r>
              <a:rPr lang="en-US" sz="3100" b="1" i="1" dirty="0" err="1">
                <a:latin typeface="Cambria" panose="02040503050406030204" pitchFamily="18" charset="0"/>
              </a:rPr>
              <a:t>Abell</a:t>
            </a: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Registration Open Soon – Check the 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3"/>
              </a:rPr>
              <a:t>CADRE Website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!</a:t>
            </a:r>
            <a:endParaRPr lang="en-US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51" name="Picture 3" descr="Image of Computer Screen" title="Image of Computer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219200" cy="12192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1600200"/>
            <a:ext cx="7315200" cy="492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The IDEA provides two decisional dispute-resolution alternatives—the complaint procedures (CP) and hearing officer (HO) “avenues.”  The professional literature provides far less attention to CP (e.g., </a:t>
            </a:r>
            <a:r>
              <a:rPr lang="en-US" sz="3200" dirty="0" err="1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Colker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, 2014; </a:t>
            </a:r>
            <a:r>
              <a:rPr lang="en-US" sz="3200" dirty="0" err="1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Suchey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 &amp; </a:t>
            </a:r>
            <a:r>
              <a:rPr lang="en-US" sz="3200" dirty="0" err="1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Huefner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,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1998) 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than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to HO, and no empirical examination comparing the content and outcomes of these two alternatives.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1262"/>
            <a:ext cx="7498080" cy="1143000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Introduction</a:t>
            </a: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cs typeface="Baskerville"/>
              </a:rPr>
              <a:t>: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1600" y="1676400"/>
            <a:ext cx="746760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To serve as a significant first step for filling this informational gap, this webinar shares the results of an empirical analysis comparing </a:t>
            </a: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the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CP and HO avenues with regard to issue categories, outcomes, and remedies.  The random sample of decisions was from five of the states with the most CP and HO activity.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spcBef>
                <a:spcPts val="0"/>
              </a:spcBef>
              <a:spcAft>
                <a:spcPts val="800"/>
              </a:spcAft>
            </a:pPr>
            <a:r>
              <a:rPr lang="en-US" sz="4800" b="1" cap="small" dirty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Baskerville"/>
              </a:rPr>
              <a:t>Introduction (cont</a:t>
            </a: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Baskerville"/>
              </a:rPr>
              <a:t>.):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1392336"/>
            <a:ext cx="7543800" cy="114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Part I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provides a brief comparison of these two decisional “avenues.”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667000"/>
            <a:ext cx="77724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Part II provides an overview of the methodology for the analysis.</a:t>
            </a:r>
            <a:endParaRPr lang="en-US" sz="3200" dirty="0">
              <a:solidFill>
                <a:srgbClr val="713204"/>
              </a:solidFill>
              <a:latin typeface="Gill Sans MT" panose="020B0502020104020203" pitchFamily="34" charset="0"/>
              <a:ea typeface="Calibri" panose="020F0502020204030204" pitchFamily="34" charset="0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57400"/>
            <a:ext cx="7758258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Introduction (cont</a:t>
            </a: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.):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27493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Part </a:t>
            </a: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IV provides discussion questions for policymakers and practitioners.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970966"/>
            <a:ext cx="75438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713204"/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Part III provides the results for the total sample and the five state subsamples.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E1AC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3935"/>
            <a:ext cx="7193280" cy="553306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en-US" sz="6000" b="1" dirty="0">
              <a:solidFill>
                <a:srgbClr val="713204"/>
              </a:solidFill>
              <a:cs typeface="Baskerville"/>
            </a:endParaRP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Part  I:</a:t>
            </a:r>
          </a:p>
          <a:p>
            <a:pPr marL="182880" indent="0" algn="ctr">
              <a:buNone/>
            </a:pPr>
            <a:r>
              <a:rPr lang="en-US" sz="6600" b="1" dirty="0" smtClean="0">
                <a:solidFill>
                  <a:srgbClr val="713204"/>
                </a:solidFill>
                <a:cs typeface="Baskerville"/>
              </a:rPr>
              <a:t>Brief Comparison</a:t>
            </a:r>
            <a:endParaRPr lang="en-US" sz="6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4096"/>
            <a:ext cx="7498080" cy="1701734"/>
          </a:xfrm>
        </p:spPr>
        <p:txBody>
          <a:bodyPr>
            <a:normAutofit/>
          </a:bodyPr>
          <a:lstStyle/>
          <a:p>
            <a:r>
              <a:rPr lang="en-US" sz="2600" cap="small" dirty="0" smtClean="0">
                <a:solidFill>
                  <a:srgbClr val="713204"/>
                </a:solidFill>
                <a:cs typeface="Baskerville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757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295400"/>
            <a:ext cx="7848600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34950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both are rather special to the IDEA</a:t>
            </a:r>
          </a:p>
          <a:p>
            <a:pPr marL="293688" indent="-234950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cs typeface="Baskerville"/>
              </a:rPr>
              <a:t>• both are administrative and decisional                </a:t>
            </a:r>
          </a:p>
          <a:p>
            <a:pPr marL="293688" indent="-234950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• both are complaint-initiated and, within a tight timeline, require a written decision</a:t>
            </a:r>
          </a:p>
          <a:p>
            <a:pPr marL="293688" indent="-234950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• the subject matter jurisdiction is very similar, including (according to OSEP policy) not only procedural but also substantive issues</a:t>
            </a:r>
          </a:p>
          <a:p>
            <a:pPr marL="293688" indent="-234950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713204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• both have broad, equitable remedial authority</a:t>
            </a:r>
            <a:endParaRPr lang="en-US" sz="3200" dirty="0">
              <a:solidFill>
                <a:srgbClr val="713204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21315"/>
            <a:ext cx="775825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Basic Similarities:</a:t>
            </a: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457200"/>
            <a:ext cx="775825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Basic Differences:</a:t>
            </a: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331285"/>
            <a:ext cx="34125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u="sng" dirty="0" smtClean="0">
                <a:solidFill>
                  <a:srgbClr val="713204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CP</a:t>
            </a:r>
            <a:endParaRPr lang="en-US" sz="3200" dirty="0" smtClean="0">
              <a:solidFill>
                <a:srgbClr val="713204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4163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investigative</a:t>
            </a:r>
          </a:p>
          <a:p>
            <a:pPr marL="284163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filing</a:t>
            </a:r>
          </a:p>
          <a:p>
            <a:pPr marL="284163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minimal burden for complainant</a:t>
            </a:r>
          </a:p>
          <a:p>
            <a:pPr marL="284163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 year period no judicial appeal</a:t>
            </a:r>
          </a:p>
          <a:p>
            <a:pPr marL="284163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most states </a:t>
            </a:r>
            <a:endParaRPr lang="en-US" sz="32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137" y="1295400"/>
            <a:ext cx="4203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713204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djudicative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parent or district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burdensome for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“look back” period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two years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“KOSHK”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concurrent judicial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>
              <a:solidFill>
                <a:srgbClr val="713204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457200"/>
            <a:ext cx="7758259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cap="small" dirty="0" smtClean="0">
                <a:solidFill>
                  <a:srgbClr val="713204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Baskerville"/>
              </a:rPr>
              <a:t>Previous Research: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524000"/>
            <a:ext cx="7924800" cy="52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568325" algn="l"/>
              </a:tabLs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Baskerville"/>
              </a:rPr>
              <a:t>HO: extensive, including characteristics, issue categories, outcomes, and remedies.</a:t>
            </a:r>
          </a:p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568325" algn="l"/>
              </a:tabLst>
            </a:pP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Baskerville"/>
            </a:endParaRPr>
          </a:p>
          <a:p>
            <a:pPr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568325" algn="l"/>
              </a:tabLs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CP: relatively minimal, including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Suchey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 &amp;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Huefner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 (1998) survey,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Colker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 (2014) Ohio CP outcomes analysis,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Zirkel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 (2016) comparison, and CADRE (2016) national frequency analysis </a:t>
            </a:r>
            <a:r>
              <a:rPr lang="mr-IN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–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Baskerville"/>
              </a:rPr>
              <a:t> negligible treatment in  special ed. law texts</a:t>
            </a:r>
            <a:endParaRPr lang="en-US" sz="1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Custom 5">
      <a:dk1>
        <a:sysClr val="windowText" lastClr="000000"/>
      </a:dk1>
      <a:lt1>
        <a:srgbClr val="FFEDB6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eelBackground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4245</TotalTime>
  <Words>958</Words>
  <Application>Microsoft Office PowerPoint</Application>
  <PresentationFormat>On-screen Show (4:3)</PresentationFormat>
  <Paragraphs>128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Solstice</vt:lpstr>
      <vt:lpstr>1_Hardcover</vt:lpstr>
      <vt:lpstr>1_Solstice</vt:lpstr>
      <vt:lpstr>WheelBackgroundLogo</vt:lpstr>
      <vt:lpstr>CADRETransparent</vt:lpstr>
      <vt:lpstr>  A Split in the Road: Issues, Outcomes, and Remedies Between and Within State Complaint and Hearing Officer Decisions  Perry Zirkel, Lehigh University June 6, 2017 2:30 pm – 3:45 pm ET (11:30-12:45 PT) Note: The presentation is currently available on the CADRE website http://www.cadreworks.org/events/split-road-issues-outcomes-and-remedies-between-and-within-state-complaint-and-hearing   </vt:lpstr>
      <vt:lpstr>The IDEA Decisional Avenues—Complaint Procedures  and Impartial Hearings</vt:lpstr>
      <vt:lpstr>Introduction:</vt:lpstr>
      <vt:lpstr>Introduction (cont.):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 Thank you for joining us! Please take a few minutes to respond to this brief survey about your experience: Webinar Survey  https://www.surveymonkey.com/r/Zirkel </vt:lpstr>
      <vt:lpstr>Upcoming Webinar  September 2017  with Greg Abell    Registration Open Soon – Check the CADRE Website!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Lore of the IDEA</dc:title>
  <dc:creator>James Kisner</dc:creator>
  <cp:lastModifiedBy>Noella Bernal</cp:lastModifiedBy>
  <cp:revision>334</cp:revision>
  <dcterms:created xsi:type="dcterms:W3CDTF">2013-02-26T15:18:21Z</dcterms:created>
  <dcterms:modified xsi:type="dcterms:W3CDTF">2017-06-05T19:23:01Z</dcterms:modified>
</cp:coreProperties>
</file>