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2C5_DB75ACCE.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2C4_1B03985D.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8"/>
  </p:notesMasterIdLst>
  <p:handoutMasterIdLst>
    <p:handoutMasterId r:id="rId19"/>
  </p:handoutMasterIdLst>
  <p:sldIdLst>
    <p:sldId id="257" r:id="rId5"/>
    <p:sldId id="363" r:id="rId6"/>
    <p:sldId id="382" r:id="rId7"/>
    <p:sldId id="703" r:id="rId8"/>
    <p:sldId id="709" r:id="rId9"/>
    <p:sldId id="704" r:id="rId10"/>
    <p:sldId id="708" r:id="rId11"/>
    <p:sldId id="710" r:id="rId12"/>
    <p:sldId id="707" r:id="rId13"/>
    <p:sldId id="712" r:id="rId14"/>
    <p:sldId id="711" r:id="rId15"/>
    <p:sldId id="706" r:id="rId16"/>
    <p:sldId id="70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9B8686-6B82-0AB5-E9C1-ACA083808AB1}" name="Noella Bernal" initials="NB" userId="S::nbernal@directionservice.org::794119c3-42a8-4ea8-be79-c04b6056a052" providerId="AD"/>
  <p188:author id="{90D44BB7-31E2-ECA9-2550-72E457071C97}" name="Diana Nadeau" initials="DN" userId="S::dnadeau@directionservice.org::487ff480-788a-4fcc-a6c8-a7a15fd546d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elanie Reese" initials="MR" lastIdx="2" clrIdx="0"/>
  <p:cmAuthor id="2" name="Diana Nadeau" initials="DN" lastIdx="1" clrIdx="1"/>
  <p:cmAuthor id="3" name="Kelly Rauscher" initials="KR"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24275E"/>
    <a:srgbClr val="202254"/>
    <a:srgbClr val="67068A"/>
    <a:srgbClr val="E0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179E2A-92EC-46ED-835E-7C85069391B5}" v="15" dt="2022-12-09T18:09:06.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1458" autoAdjust="0"/>
  </p:normalViewPr>
  <p:slideViewPr>
    <p:cSldViewPr>
      <p:cViewPr varScale="1">
        <p:scale>
          <a:sx n="48" d="100"/>
          <a:sy n="48" d="100"/>
        </p:scale>
        <p:origin x="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5592"/>
    </p:cViewPr>
  </p:sorterViewPr>
  <p:notesViewPr>
    <p:cSldViewPr>
      <p:cViewPr varScale="1">
        <p:scale>
          <a:sx n="45" d="100"/>
          <a:sy n="45" d="100"/>
        </p:scale>
        <p:origin x="1546" y="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omments/modernComment_2C4_1B03985D.xml><?xml version="1.0" encoding="utf-8"?>
<p188:cmLst xmlns:a="http://schemas.openxmlformats.org/drawingml/2006/main" xmlns:r="http://schemas.openxmlformats.org/officeDocument/2006/relationships" xmlns:p188="http://schemas.microsoft.com/office/powerpoint/2018/8/main">
  <p188:cm id="{5621DDD3-1417-47CE-AFFD-8991D3A6160D}" authorId="{349B8686-6B82-0AB5-E9C1-ACA083808AB1}" created="2022-12-10T14:42:46.700">
    <pc:sldMkLst xmlns:pc="http://schemas.microsoft.com/office/powerpoint/2013/main/command">
      <pc:docMk/>
      <pc:sldMk cId="453220445" sldId="708"/>
    </pc:sldMkLst>
    <p188:txBody>
      <a:bodyPr/>
      <a:lstStyle/>
      <a:p>
        <a:r>
          <a:rPr lang="en-US"/>
          <a:t>You might consider putting some of the content in the notes onto the actual slides for these steps. Either in text for visuals, smartart??</a:t>
        </a:r>
      </a:p>
    </p188:txBody>
  </p188:cm>
</p188:cmLst>
</file>

<file path=ppt/comments/modernComment_2C5_DB75ACCE.xml><?xml version="1.0" encoding="utf-8"?>
<p188:cmLst xmlns:a="http://schemas.openxmlformats.org/drawingml/2006/main" xmlns:r="http://schemas.openxmlformats.org/officeDocument/2006/relationships" xmlns:p188="http://schemas.microsoft.com/office/powerpoint/2018/8/main">
  <p188:cm id="{E86DD54F-1BD5-4ECF-A31A-517C3186BBD5}" authorId="{90D44BB7-31E2-ECA9-2550-72E457071C97}" status="resolved" created="2022-12-08T20:00:51.923" complete="100000">
    <ac:deMkLst xmlns:ac="http://schemas.microsoft.com/office/drawing/2013/main/command">
      <pc:docMk xmlns:pc="http://schemas.microsoft.com/office/powerpoint/2013/main/command"/>
      <pc:sldMk xmlns:pc="http://schemas.microsoft.com/office/powerpoint/2013/main/command" cId="3681922254" sldId="709"/>
      <ac:picMk id="5" creationId="{32CD3FB4-1BFC-BEB0-932E-AAF9863D7FE9}"/>
    </ac:deMkLst>
    <p188:replyLst>
      <p188:reply id="{5FCF886E-0353-49CD-ABF4-E1F34C4A9C73}" authorId="{349B8686-6B82-0AB5-E9C1-ACA083808AB1}" created="2022-12-10T14:38:13.702">
        <p188:txBody>
          <a:bodyPr/>
          <a:lstStyle/>
          <a:p>
            <a:r>
              <a:rPr lang="en-US"/>
              <a:t>Agreed. I don't see why we could keep this particular graphic. I would either replace with a new table that is more reader friendly or bullet points.</a:t>
            </a:r>
          </a:p>
        </p188:txBody>
      </p188:reply>
    </p188:replyLst>
    <p188:txBody>
      <a:bodyPr/>
      <a:lstStyle/>
      <a:p>
        <a:r>
          <a:rPr lang="en-US"/>
          <a:t>I'd be into changing or getting rid of this graphic. The print in white against the background color is not very readable. And the word "document" ny itself is a little nebulous. I'd reword it to say, "Your Action Plan will document:" But this graphic is not in the tool. If folks think we should keep it and not just use words/bullet points, then maybe they can either edit it or send it to me to edit? The one in the slide is a pic of an image and is uneditable.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6CAF4AD-71F4-4F3F-80D9-287026CD1D71}" type="datetimeFigureOut">
              <a:rPr lang="en-US" smtClean="0"/>
              <a:t>12/12/2022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C3B2E3F-F879-4720-B1EE-C132AFB63A38}" type="slidenum">
              <a:rPr lang="en-US" smtClean="0"/>
              <a:t>‹#›</a:t>
            </a:fld>
            <a:endParaRPr lang="en-US"/>
          </a:p>
        </p:txBody>
      </p:sp>
    </p:spTree>
    <p:extLst>
      <p:ext uri="{BB962C8B-B14F-4D97-AF65-F5344CB8AC3E}">
        <p14:creationId xmlns:p14="http://schemas.microsoft.com/office/powerpoint/2010/main" val="2083794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CCED24C-F9A4-41E2-BCBF-245128535853}" type="datetimeFigureOut">
              <a:rPr lang="en-US" smtClean="0"/>
              <a:t>12/12/2022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5CACC31-1050-46B4-9F19-2605034B25FF}" type="slidenum">
              <a:rPr lang="en-US" smtClean="0"/>
              <a:t>‹#›</a:t>
            </a:fld>
            <a:endParaRPr lang="en-US"/>
          </a:p>
        </p:txBody>
      </p:sp>
    </p:spTree>
    <p:extLst>
      <p:ext uri="{BB962C8B-B14F-4D97-AF65-F5344CB8AC3E}">
        <p14:creationId xmlns:p14="http://schemas.microsoft.com/office/powerpoint/2010/main" val="372483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I am Diana Nadeau, the Dispute Resolution and Equity Specialist here at CADRE. I am going to guide you through a series of pre-recorded webinars which are designed to outline helpful information in the User Guide to our Cultural &amp; Linguistic Competency Self-assessment tool and process.</a:t>
            </a:r>
          </a:p>
          <a:p>
            <a:endParaRPr lang="en-US" dirty="0"/>
          </a:p>
          <a:p>
            <a:r>
              <a:rPr lang="en-US" dirty="0"/>
              <a:t>The recorded webinars are broken into four phases:</a:t>
            </a:r>
          </a:p>
          <a:p>
            <a:pPr marL="224325" indent="-224325">
              <a:buAutoNum type="arabicParenR"/>
            </a:pPr>
            <a:r>
              <a:rPr lang="en-US" dirty="0"/>
              <a:t>Getting Started</a:t>
            </a:r>
          </a:p>
          <a:p>
            <a:pPr marL="224325" indent="-224325">
              <a:buAutoNum type="arabicParenR"/>
            </a:pPr>
            <a:r>
              <a:rPr lang="en-US" dirty="0"/>
              <a:t>Completing the Self-assessment</a:t>
            </a:r>
          </a:p>
          <a:p>
            <a:pPr marL="224325" indent="-224325">
              <a:buAutoNum type="arabicParenR"/>
            </a:pPr>
            <a:r>
              <a:rPr lang="en-US" dirty="0"/>
              <a:t>Establishing Priority Areas of Focus, and</a:t>
            </a:r>
          </a:p>
          <a:p>
            <a:pPr marL="224325" indent="-224325">
              <a:buAutoNum type="arabicParenR"/>
            </a:pPr>
            <a:r>
              <a:rPr lang="en-US" dirty="0"/>
              <a:t>Action Planning.</a:t>
            </a:r>
          </a:p>
          <a:p>
            <a:pPr marL="224325" indent="-224325">
              <a:buAutoNum type="arabicParenR"/>
            </a:pPr>
            <a:endParaRPr lang="en-US" dirty="0"/>
          </a:p>
          <a:p>
            <a:r>
              <a:rPr lang="en-US" dirty="0"/>
              <a:t>This webinar you are currently watching is Phase 4: Action Planning</a:t>
            </a:r>
          </a:p>
          <a:p>
            <a:endParaRPr lang="en-US" dirty="0"/>
          </a:p>
          <a:p>
            <a:r>
              <a:rPr lang="en-US" dirty="0"/>
              <a:t>When we rolled out the pilot of this Cultural and Linguistic Competence self-assessment tool in August of 2021, we worked closely with three state education agencies giving direct Technical Assistance and eliciting their feedback on the tool and process. Their time and efforts were invaluable and has been incorporated in the current product you are working with. Their engagement greatly influenced the refinements on the content of these support videos. We hope their participation ultimately benefits you in your assessment process. </a:t>
            </a:r>
          </a:p>
          <a:p>
            <a:endParaRPr lang="en-US" dirty="0"/>
          </a:p>
          <a:p>
            <a:r>
              <a:rPr lang="en-US" dirty="0"/>
              <a:t>And on that note, let’s dive in!</a:t>
            </a:r>
          </a:p>
          <a:p>
            <a:endParaRPr lang="en-US" dirty="0"/>
          </a:p>
        </p:txBody>
      </p:sp>
      <p:sp>
        <p:nvSpPr>
          <p:cNvPr id="4" name="Slide Number Placeholder 3"/>
          <p:cNvSpPr>
            <a:spLocks noGrp="1"/>
          </p:cNvSpPr>
          <p:nvPr>
            <p:ph type="sldNum" sz="quarter" idx="10"/>
          </p:nvPr>
        </p:nvSpPr>
        <p:spPr/>
        <p:txBody>
          <a:bodyPr/>
          <a:lstStyle/>
          <a:p>
            <a:fld id="{25CACC31-1050-46B4-9F19-2605034B25F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09594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 date for completion provides direction and focus to the process, maintaining necessary momentum. </a:t>
            </a:r>
          </a:p>
          <a:p>
            <a:endParaRPr lang="en-US" dirty="0"/>
          </a:p>
          <a:p>
            <a:r>
              <a:rPr lang="en-US" dirty="0"/>
              <a:t>With a set completion date, team leads can </a:t>
            </a:r>
          </a:p>
          <a:p>
            <a:r>
              <a:rPr lang="en-US" dirty="0"/>
              <a:t>create other necessary timelines, </a:t>
            </a:r>
          </a:p>
          <a:p>
            <a:r>
              <a:rPr lang="en-US" dirty="0"/>
              <a:t>set up deadlines, </a:t>
            </a:r>
          </a:p>
          <a:p>
            <a:r>
              <a:rPr lang="en-US" dirty="0"/>
              <a:t>track action steps, and </a:t>
            </a:r>
          </a:p>
          <a:p>
            <a:r>
              <a:rPr lang="en-US" dirty="0"/>
              <a:t>reassess action steps, if necessary. </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10</a:t>
            </a:fld>
            <a:endParaRPr lang="en-US"/>
          </a:p>
        </p:txBody>
      </p:sp>
    </p:spTree>
    <p:extLst>
      <p:ext uri="{BB962C8B-B14F-4D97-AF65-F5344CB8AC3E}">
        <p14:creationId xmlns:p14="http://schemas.microsoft.com/office/powerpoint/2010/main" val="2141090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to maintain open communications and check in as you progress through the improvement process. </a:t>
            </a:r>
          </a:p>
          <a:p>
            <a:r>
              <a:rPr lang="en-US" dirty="0"/>
              <a:t>This allows you to:</a:t>
            </a:r>
          </a:p>
          <a:p>
            <a:pPr marL="171450" indent="-171450">
              <a:buFont typeface="Arial" panose="020B0604020202020204" pitchFamily="34" charset="0"/>
              <a:buChar char="•"/>
            </a:pPr>
            <a:r>
              <a:rPr lang="en-US" dirty="0"/>
              <a:t>Celebrate accomplishments.</a:t>
            </a:r>
          </a:p>
          <a:p>
            <a:pPr marL="171450" indent="-171450">
              <a:buFont typeface="Arial" panose="020B0604020202020204" pitchFamily="34" charset="0"/>
              <a:buChar char="•"/>
            </a:pPr>
            <a:r>
              <a:rPr lang="en-US" dirty="0"/>
              <a:t>Reassess workloads.</a:t>
            </a:r>
          </a:p>
          <a:p>
            <a:pPr marL="171450" indent="-171450">
              <a:buFont typeface="Arial" panose="020B0604020202020204" pitchFamily="34" charset="0"/>
              <a:buChar char="•"/>
            </a:pPr>
            <a:r>
              <a:rPr lang="en-US" dirty="0"/>
              <a:t>Adjust action plans as needed.</a:t>
            </a:r>
          </a:p>
          <a:p>
            <a:pPr marL="171450" indent="-171450">
              <a:buFont typeface="Arial" panose="020B0604020202020204" pitchFamily="34" charset="0"/>
              <a:buChar char="•"/>
            </a:pPr>
            <a:r>
              <a:rPr lang="en-US" dirty="0"/>
              <a:t>Monitor progress.</a:t>
            </a:r>
          </a:p>
          <a:p>
            <a:endParaRPr lang="en-US" dirty="0"/>
          </a:p>
          <a:p>
            <a:r>
              <a:rPr lang="en-US" dirty="0"/>
              <a:t>It will be important to create clear and regularly scheduled check-ins to help drive the understanding of how and when to adjust action plans if necessary. </a:t>
            </a:r>
          </a:p>
        </p:txBody>
      </p:sp>
      <p:sp>
        <p:nvSpPr>
          <p:cNvPr id="4" name="Slide Number Placeholder 3"/>
          <p:cNvSpPr>
            <a:spLocks noGrp="1"/>
          </p:cNvSpPr>
          <p:nvPr>
            <p:ph type="sldNum" sz="quarter" idx="5"/>
          </p:nvPr>
        </p:nvSpPr>
        <p:spPr/>
        <p:txBody>
          <a:bodyPr/>
          <a:lstStyle/>
          <a:p>
            <a:fld id="{25CACC31-1050-46B4-9F19-2605034B25FF}" type="slidenum">
              <a:rPr lang="en-US" smtClean="0"/>
              <a:t>11</a:t>
            </a:fld>
            <a:endParaRPr lang="en-US"/>
          </a:p>
        </p:txBody>
      </p:sp>
    </p:spTree>
    <p:extLst>
      <p:ext uri="{BB962C8B-B14F-4D97-AF65-F5344CB8AC3E}">
        <p14:creationId xmlns:p14="http://schemas.microsoft.com/office/powerpoint/2010/main" val="4274152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Sample Action Plan. It’s customizable to meet the needs of each team. </a:t>
            </a:r>
          </a:p>
          <a:p>
            <a:endParaRPr lang="en-US" dirty="0"/>
          </a:p>
          <a:p>
            <a:r>
              <a:rPr lang="en-US" dirty="0"/>
              <a:t>**Go over parts of the sample plan.</a:t>
            </a:r>
          </a:p>
          <a:p>
            <a:endParaRPr lang="en-US" dirty="0"/>
          </a:p>
          <a:p>
            <a:r>
              <a:rPr lang="en-US" dirty="0"/>
              <a:t>You can use the Action Plan Template for each priority area that has been identified as a goal. </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12</a:t>
            </a:fld>
            <a:endParaRPr lang="en-US"/>
          </a:p>
        </p:txBody>
      </p:sp>
    </p:spTree>
    <p:extLst>
      <p:ext uri="{BB962C8B-B14F-4D97-AF65-F5344CB8AC3E}">
        <p14:creationId xmlns:p14="http://schemas.microsoft.com/office/powerpoint/2010/main" val="1117741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for joining us for Phase 4: Action Planning.</a:t>
            </a:r>
          </a:p>
          <a:p>
            <a:endParaRPr lang="en-US" dirty="0"/>
          </a:p>
          <a:p>
            <a:r>
              <a:rPr lang="en-US" dirty="0"/>
              <a:t>This is the last of our User Guide Webinar Series. Feel free to rinse and repeat! These resources and CADRE are here for you!</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13</a:t>
            </a:fld>
            <a:endParaRPr lang="en-US"/>
          </a:p>
        </p:txBody>
      </p:sp>
    </p:spTree>
    <p:extLst>
      <p:ext uri="{BB962C8B-B14F-4D97-AF65-F5344CB8AC3E}">
        <p14:creationId xmlns:p14="http://schemas.microsoft.com/office/powerpoint/2010/main" val="756240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our agenda for Phase 4: Action Planning.</a:t>
            </a:r>
          </a:p>
          <a:p>
            <a:endParaRPr lang="en-US" dirty="0"/>
          </a:p>
          <a:p>
            <a:r>
              <a:rPr lang="en-US" dirty="0"/>
              <a:t>We will take a quick look at what exactly is the intended purpose of this webinar.</a:t>
            </a:r>
          </a:p>
          <a:p>
            <a:endParaRPr lang="en-US" dirty="0"/>
          </a:p>
          <a:p>
            <a:r>
              <a:rPr lang="en-US" dirty="0"/>
              <a:t>Next, we’ll go through a quick overview of the benefits to action planning and take a look at CADRE’s Action Planning Tool.</a:t>
            </a:r>
          </a:p>
          <a:p>
            <a:endParaRPr lang="en-US" dirty="0"/>
          </a:p>
          <a:p>
            <a:r>
              <a:rPr lang="en-US" dirty="0"/>
              <a:t>Then, we will go through 5 steps to help you complete the tool, and finally, we’ll take a look at a sample action plan.</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2</a:t>
            </a:fld>
            <a:endParaRPr lang="en-US"/>
          </a:p>
        </p:txBody>
      </p:sp>
    </p:spTree>
    <p:extLst>
      <p:ext uri="{BB962C8B-B14F-4D97-AF65-F5344CB8AC3E}">
        <p14:creationId xmlns:p14="http://schemas.microsoft.com/office/powerpoint/2010/main" val="308085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everyone benefits by reading User Guides, so one of our goals in providing these supplementary webinars is to offer a companion resource to our written guide to meet the needs of as many of you as we can…</a:t>
            </a:r>
          </a:p>
          <a:p>
            <a:r>
              <a:rPr lang="en-US" dirty="0"/>
              <a:t>and to provide a tool suitable for great team participation.</a:t>
            </a:r>
          </a:p>
          <a:p>
            <a:endParaRPr lang="en-US" dirty="0"/>
          </a:p>
          <a:p>
            <a:r>
              <a:rPr lang="en-US" dirty="0"/>
              <a:t>These webinars also highlight important take-aways from our User Guide. </a:t>
            </a:r>
          </a:p>
          <a:p>
            <a:endParaRPr lang="en-US" dirty="0"/>
          </a:p>
          <a:p>
            <a:r>
              <a:rPr lang="en-US" dirty="0"/>
              <a:t>Our hope is to give you and your team that extra support needed for an enriching and productive assessment process.</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3</a:t>
            </a:fld>
            <a:endParaRPr lang="en-US"/>
          </a:p>
        </p:txBody>
      </p:sp>
    </p:spTree>
    <p:extLst>
      <p:ext uri="{BB962C8B-B14F-4D97-AF65-F5344CB8AC3E}">
        <p14:creationId xmlns:p14="http://schemas.microsoft.com/office/powerpoint/2010/main" val="179696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you already are familiar with action planning as it relates to IEPs. Here, we can use that same process to map out CLC priority areas of focus, goals, and the ways to achieve those goals.</a:t>
            </a:r>
          </a:p>
          <a:p>
            <a:endParaRPr lang="en-US" dirty="0"/>
          </a:p>
          <a:p>
            <a:r>
              <a:rPr lang="en-US" dirty="0"/>
              <a:t>Focused the team’s efforts on targeted improvement areas by setting achievable goals</a:t>
            </a:r>
          </a:p>
          <a:p>
            <a:endParaRPr lang="en-US" dirty="0"/>
          </a:p>
          <a:p>
            <a:r>
              <a:rPr lang="en-US" dirty="0"/>
              <a:t>Action planning helps the team share in the workload and better focus attention on targeted areas of improvement.</a:t>
            </a:r>
          </a:p>
          <a:p>
            <a:endParaRPr lang="en-US" dirty="0"/>
          </a:p>
          <a:p>
            <a:r>
              <a:rPr lang="en-US" dirty="0"/>
              <a:t>Action planning also gives the team direction and steers efforts toward desired results.</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4</a:t>
            </a:fld>
            <a:endParaRPr lang="en-US"/>
          </a:p>
        </p:txBody>
      </p:sp>
    </p:spTree>
    <p:extLst>
      <p:ext uri="{BB962C8B-B14F-4D97-AF65-F5344CB8AC3E}">
        <p14:creationId xmlns:p14="http://schemas.microsoft.com/office/powerpoint/2010/main" val="2839336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glance at CADRE’s Action Planning Tool. </a:t>
            </a:r>
          </a:p>
          <a:p>
            <a:endParaRPr lang="en-US" dirty="0"/>
          </a:p>
          <a:p>
            <a:r>
              <a:rPr lang="en-US" dirty="0"/>
              <a:t>The tool allows us to document goals, activities, timelines, and responsibilities. It prompts the team to create measurable and achievable goals within your specified timeline.</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5</a:t>
            </a:fld>
            <a:endParaRPr lang="en-US"/>
          </a:p>
        </p:txBody>
      </p:sp>
    </p:spTree>
    <p:extLst>
      <p:ext uri="{BB962C8B-B14F-4D97-AF65-F5344CB8AC3E}">
        <p14:creationId xmlns:p14="http://schemas.microsoft.com/office/powerpoint/2010/main" val="3315621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6</a:t>
            </a:fld>
            <a:endParaRPr lang="en-US"/>
          </a:p>
        </p:txBody>
      </p:sp>
    </p:spTree>
    <p:extLst>
      <p:ext uri="{BB962C8B-B14F-4D97-AF65-F5344CB8AC3E}">
        <p14:creationId xmlns:p14="http://schemas.microsoft.com/office/powerpoint/2010/main" val="1060020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1: We recommend initially identifying no more than 2-3 elements to focus on for your system improvement efforts. We understand that there are varying levels of capacity for this work, so be sure to assess what works for your team and your system. </a:t>
            </a:r>
          </a:p>
          <a:p>
            <a:endParaRPr lang="en-US" dirty="0"/>
          </a:p>
          <a:p>
            <a:r>
              <a:rPr lang="en-US" dirty="0"/>
              <a:t>It’s important to understand your agency’s capacity for realizing clear and realistic goals:</a:t>
            </a:r>
          </a:p>
          <a:p>
            <a:pPr marL="171450" indent="-171450">
              <a:buFont typeface="Arial" panose="020B0604020202020204" pitchFamily="34" charset="0"/>
              <a:buChar char="•"/>
            </a:pPr>
            <a:r>
              <a:rPr lang="en-US" dirty="0"/>
              <a:t>Some of you may already have some instrumental policies, procedures, and practices in place that can be leveraged for CLC system improvement. </a:t>
            </a:r>
          </a:p>
          <a:p>
            <a:pPr marL="171450" indent="-171450">
              <a:buFont typeface="Arial" panose="020B0604020202020204" pitchFamily="34" charset="0"/>
              <a:buChar char="•"/>
            </a:pPr>
            <a:r>
              <a:rPr lang="en-US" dirty="0"/>
              <a:t>Others may be starting at square one. </a:t>
            </a:r>
          </a:p>
          <a:p>
            <a:pPr marL="171450" indent="-171450">
              <a:buFont typeface="Arial" panose="020B0604020202020204" pitchFamily="34" charset="0"/>
              <a:buChar char="•"/>
            </a:pPr>
            <a:r>
              <a:rPr lang="en-US" dirty="0"/>
              <a:t>And some may be working within larger systems that have specific considerations or requirements to pay attention to.</a:t>
            </a:r>
          </a:p>
          <a:p>
            <a:pPr marL="171450" indent="-171450">
              <a:buFont typeface="Arial" panose="020B0604020202020204" pitchFamily="34" charset="0"/>
              <a:buChar char="•"/>
            </a:pPr>
            <a:endParaRPr lang="en-US" dirty="0"/>
          </a:p>
          <a:p>
            <a:r>
              <a:rPr lang="en-US" dirty="0"/>
              <a:t>You can always add new priorities down the road as needs change, opportunities arise, and capacity expands.  </a:t>
            </a:r>
          </a:p>
          <a:p>
            <a:endParaRPr lang="en-US" dirty="0"/>
          </a:p>
          <a:p>
            <a:r>
              <a:rPr lang="en-US" dirty="0"/>
              <a:t>Keep in mind that this is a continuous improvement process, and your action plan is a living document that can be altered as needed.</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7</a:t>
            </a:fld>
            <a:endParaRPr lang="en-US"/>
          </a:p>
        </p:txBody>
      </p:sp>
    </p:spTree>
    <p:extLst>
      <p:ext uri="{BB962C8B-B14F-4D97-AF65-F5344CB8AC3E}">
        <p14:creationId xmlns:p14="http://schemas.microsoft.com/office/powerpoint/2010/main" val="1285725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goal should be achievable within a set amount of time.</a:t>
            </a:r>
          </a:p>
          <a:p>
            <a:endParaRPr lang="en-US" dirty="0"/>
          </a:p>
          <a:p>
            <a:r>
              <a:rPr lang="en-US" dirty="0"/>
              <a:t>To do this step, you will need to recognize what is and isn’t within your power of influence to change.</a:t>
            </a:r>
          </a:p>
          <a:p>
            <a:r>
              <a:rPr lang="en-US" dirty="0"/>
              <a:t>Take stock of what you foresee will be needed to achieve the goal.</a:t>
            </a:r>
          </a:p>
          <a:p>
            <a:r>
              <a:rPr lang="en-US" dirty="0"/>
              <a:t>Maybe there are special activities?</a:t>
            </a:r>
          </a:p>
          <a:p>
            <a:r>
              <a:rPr lang="en-US" dirty="0"/>
              <a:t>Or maybe particular resources?</a:t>
            </a:r>
          </a:p>
          <a:p>
            <a:r>
              <a:rPr lang="en-US" dirty="0"/>
              <a:t>Are there specific timelines to consider?</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8</a:t>
            </a:fld>
            <a:endParaRPr lang="en-US"/>
          </a:p>
        </p:txBody>
      </p:sp>
    </p:spTree>
    <p:extLst>
      <p:ext uri="{BB962C8B-B14F-4D97-AF65-F5344CB8AC3E}">
        <p14:creationId xmlns:p14="http://schemas.microsoft.com/office/powerpoint/2010/main" val="327174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designated team member as lead on each goal may allow for a more organized approach to creating actionable steps and measuring outcomes. </a:t>
            </a:r>
          </a:p>
          <a:p>
            <a:endParaRPr lang="en-US" dirty="0"/>
          </a:p>
          <a:p>
            <a:r>
              <a:rPr lang="en-US" dirty="0"/>
              <a:t>This team lead initiates and encourages the process of achieving the goal.</a:t>
            </a:r>
          </a:p>
          <a:p>
            <a:endParaRPr lang="en-US" dirty="0"/>
          </a:p>
          <a:p>
            <a:r>
              <a:rPr lang="en-US" dirty="0"/>
              <a:t>Having a lead also gives team members a sense of ownership and commitment to continuing the work.</a:t>
            </a:r>
          </a:p>
          <a:p>
            <a:endParaRPr lang="en-US" dirty="0"/>
          </a:p>
        </p:txBody>
      </p:sp>
      <p:sp>
        <p:nvSpPr>
          <p:cNvPr id="4" name="Slide Number Placeholder 3"/>
          <p:cNvSpPr>
            <a:spLocks noGrp="1"/>
          </p:cNvSpPr>
          <p:nvPr>
            <p:ph type="sldNum" sz="quarter" idx="5"/>
          </p:nvPr>
        </p:nvSpPr>
        <p:spPr/>
        <p:txBody>
          <a:bodyPr/>
          <a:lstStyle/>
          <a:p>
            <a:fld id="{25CACC31-1050-46B4-9F19-2605034B25FF}" type="slidenum">
              <a:rPr lang="en-US" smtClean="0"/>
              <a:t>9</a:t>
            </a:fld>
            <a:endParaRPr lang="en-US"/>
          </a:p>
        </p:txBody>
      </p:sp>
    </p:spTree>
    <p:extLst>
      <p:ext uri="{BB962C8B-B14F-4D97-AF65-F5344CB8AC3E}">
        <p14:creationId xmlns:p14="http://schemas.microsoft.com/office/powerpoint/2010/main" val="1322684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1E9230-D174-44A9-BA1F-6D49973188C3}"/>
              </a:ext>
            </a:extLst>
          </p:cNvPr>
          <p:cNvSpPr/>
          <p:nvPr userDrawn="1"/>
        </p:nvSpPr>
        <p:spPr>
          <a:xfrm>
            <a:off x="3895725" y="106362"/>
            <a:ext cx="5105400" cy="664527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pic>
        <p:nvPicPr>
          <p:cNvPr id="7" name="Picture 4" descr="Z:\CADRE\CADRE 5\Web Development 2018-23\CADRE Logo 2019\CADRE Logo Files\JPG\RGB\High Res\CADRE Logo-03 cropped.jpg">
            <a:extLst>
              <a:ext uri="{FF2B5EF4-FFF2-40B4-BE49-F238E27FC236}">
                <a16:creationId xmlns:a16="http://schemas.microsoft.com/office/drawing/2014/main" id="{7A73E401-B03E-44CE-82F5-ABBF66E9107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 y="1834864"/>
            <a:ext cx="3278963" cy="2310368"/>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53BE5859-D5F5-4A27-9502-5FCD9F232D13}"/>
              </a:ext>
            </a:extLst>
          </p:cNvPr>
          <p:cNvSpPr txBox="1">
            <a:spLocks/>
          </p:cNvSpPr>
          <p:nvPr userDrawn="1"/>
        </p:nvSpPr>
        <p:spPr>
          <a:xfrm>
            <a:off x="4676775" y="3313382"/>
            <a:ext cx="3886200" cy="1625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800" kern="1200">
                <a:solidFill>
                  <a:schemeClr val="bg1"/>
                </a:solidFill>
                <a:latin typeface="Candara" panose="020E0502030303020204" pitchFamily="34" charset="0"/>
                <a:ea typeface="+mj-ea"/>
                <a:cs typeface="+mj-cs"/>
              </a:defRPr>
            </a:lvl1pPr>
          </a:lstStyle>
          <a:p>
            <a:r>
              <a:rPr lang="en-US" sz="2800" dirty="0"/>
              <a:t>Click to edit presenter name(s)</a:t>
            </a:r>
          </a:p>
        </p:txBody>
      </p:sp>
      <p:sp>
        <p:nvSpPr>
          <p:cNvPr id="10" name="Title 1">
            <a:extLst>
              <a:ext uri="{FF2B5EF4-FFF2-40B4-BE49-F238E27FC236}">
                <a16:creationId xmlns:a16="http://schemas.microsoft.com/office/drawing/2014/main" id="{28AA7351-167A-4D8B-B408-6EB5C8C8E1DC}"/>
              </a:ext>
            </a:extLst>
          </p:cNvPr>
          <p:cNvSpPr txBox="1">
            <a:spLocks/>
          </p:cNvSpPr>
          <p:nvPr userDrawn="1"/>
        </p:nvSpPr>
        <p:spPr>
          <a:xfrm>
            <a:off x="4724400" y="5646738"/>
            <a:ext cx="3886200" cy="6175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800" kern="1200">
                <a:solidFill>
                  <a:schemeClr val="bg1"/>
                </a:solidFill>
                <a:latin typeface="Candara" panose="020E0502030303020204" pitchFamily="34" charset="0"/>
                <a:ea typeface="+mj-ea"/>
                <a:cs typeface="+mj-cs"/>
              </a:defRPr>
            </a:lvl1pPr>
          </a:lstStyle>
          <a:p>
            <a:r>
              <a:rPr lang="en-US" sz="1600" dirty="0"/>
              <a:t>Click to add event</a:t>
            </a:r>
          </a:p>
          <a:p>
            <a:r>
              <a:rPr lang="en-US" sz="1600" dirty="0"/>
              <a:t>and date</a:t>
            </a:r>
          </a:p>
        </p:txBody>
      </p:sp>
      <p:sp>
        <p:nvSpPr>
          <p:cNvPr id="11" name="TextBox 10">
            <a:extLst>
              <a:ext uri="{FF2B5EF4-FFF2-40B4-BE49-F238E27FC236}">
                <a16:creationId xmlns:a16="http://schemas.microsoft.com/office/drawing/2014/main" id="{E5ADB085-9469-40C9-9EE1-FCAD505C6D34}"/>
              </a:ext>
            </a:extLst>
          </p:cNvPr>
          <p:cNvSpPr txBox="1"/>
          <p:nvPr userDrawn="1"/>
        </p:nvSpPr>
        <p:spPr>
          <a:xfrm>
            <a:off x="158115" y="6294437"/>
            <a:ext cx="1371600" cy="457200"/>
          </a:xfrm>
          <a:prstGeom prst="rect">
            <a:avLst/>
          </a:prstGeom>
          <a:solidFill>
            <a:schemeClr val="bg1"/>
          </a:solidFill>
        </p:spPr>
        <p:txBody>
          <a:bodyPr wrap="square" rtlCol="0">
            <a:spAutoFit/>
          </a:bodyPr>
          <a:lstStyle/>
          <a:p>
            <a:endParaRPr lang="en-US" dirty="0"/>
          </a:p>
        </p:txBody>
      </p:sp>
      <p:sp>
        <p:nvSpPr>
          <p:cNvPr id="3" name="Title 2">
            <a:extLst>
              <a:ext uri="{FF2B5EF4-FFF2-40B4-BE49-F238E27FC236}">
                <a16:creationId xmlns:a16="http://schemas.microsoft.com/office/drawing/2014/main" id="{41D26C36-84C1-44EF-BC7B-728EDE461387}"/>
              </a:ext>
            </a:extLst>
          </p:cNvPr>
          <p:cNvSpPr>
            <a:spLocks noGrp="1"/>
          </p:cNvSpPr>
          <p:nvPr>
            <p:ph type="title"/>
          </p:nvPr>
        </p:nvSpPr>
        <p:spPr>
          <a:xfrm>
            <a:off x="4696326" y="1280063"/>
            <a:ext cx="3790950" cy="1325563"/>
          </a:xfrm>
        </p:spPr>
        <p:txBody>
          <a:bodyPr/>
          <a:lstStyle>
            <a:lvl1pPr algn="ctr">
              <a:defRPr b="1">
                <a:solidFill>
                  <a:schemeClr val="bg1"/>
                </a:solidFill>
                <a:effectLst>
                  <a:outerShdw blurRad="38100" dist="38100" dir="2700000" algn="tl">
                    <a:srgbClr val="000000">
                      <a:alpha val="43137"/>
                    </a:srgbClr>
                  </a:outerShdw>
                </a:effectLst>
              </a:defRPr>
            </a:lvl1pPr>
          </a:lstStyle>
          <a:p>
            <a:r>
              <a:rPr lang="en-US" dirty="0"/>
              <a:t>Click to edit Master title style</a:t>
            </a:r>
          </a:p>
        </p:txBody>
      </p:sp>
    </p:spTree>
    <p:extLst>
      <p:ext uri="{BB962C8B-B14F-4D97-AF65-F5344CB8AC3E}">
        <p14:creationId xmlns:p14="http://schemas.microsoft.com/office/powerpoint/2010/main" val="115592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280E7E-899D-42CE-8620-DF7251A8BB5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BA1D5B-6B98-41E4-8CD0-696083E2839D}"/>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854F6F8-E5DF-4891-87BF-3C3375164E16}"/>
              </a:ext>
            </a:extLst>
          </p:cNvPr>
          <p:cNvSpPr>
            <a:spLocks noGrp="1"/>
          </p:cNvSpPr>
          <p:nvPr>
            <p:ph type="sldNum" sz="quarter" idx="12"/>
          </p:nvPr>
        </p:nvSpPr>
        <p:spPr/>
        <p:txBody>
          <a:bodyPr/>
          <a:lstStyle>
            <a:lvl1pPr>
              <a:defRPr>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335477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a:latin typeface="Candara" panose="020E0502030303020204" pitchFamily="34" charset="0"/>
                <a:cs typeface="Arial" panose="020B0604020202020204" pitchFamily="34" charset="0"/>
              </a:defRPr>
            </a:lvl1pPr>
            <a:lvl2pPr marL="914400" indent="-457200">
              <a:buFont typeface="Wingdings" panose="05000000000000000000" pitchFamily="2" charset="2"/>
              <a:buChar char="§"/>
              <a:defRPr>
                <a:latin typeface="Candara" panose="020E0502030303020204" pitchFamily="34" charset="0"/>
                <a:cs typeface="Arial" panose="020B0604020202020204" pitchFamily="34" charset="0"/>
              </a:defRPr>
            </a:lvl2pPr>
            <a:lvl3pPr marL="1143000" indent="-228600">
              <a:buFont typeface="Wingdings" panose="05000000000000000000" pitchFamily="2" charset="2"/>
              <a:buChar char="q"/>
              <a:defRPr>
                <a:latin typeface="Candara" panose="020E0502030303020204" pitchFamily="34" charset="0"/>
                <a:cs typeface="Arial" panose="020B0604020202020204" pitchFamily="34" charset="0"/>
              </a:defRPr>
            </a:lvl3pPr>
            <a:lvl4pPr>
              <a:defRPr>
                <a:latin typeface="Candara" panose="020E0502030303020204" pitchFamily="34" charset="0"/>
                <a:cs typeface="Arial" panose="020B0604020202020204" pitchFamily="34" charset="0"/>
              </a:defRPr>
            </a:lvl4pPr>
            <a:lvl5pPr>
              <a:defRPr>
                <a:latin typeface="Candara" panose="020E0502030303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B1D566A3-8B31-4F61-9E36-FB94E47AEC0C}"/>
              </a:ext>
            </a:extLst>
          </p:cNvPr>
          <p:cNvSpPr>
            <a:spLocks noGrp="1"/>
          </p:cNvSpPr>
          <p:nvPr>
            <p:ph type="title"/>
          </p:nvPr>
        </p:nvSpPr>
        <p:spPr/>
        <p:txBody>
          <a:bodyPr/>
          <a:lstStyle/>
          <a:p>
            <a:r>
              <a:rPr lang="en-US" dirty="0"/>
              <a:t>Click to edit Master title style</a:t>
            </a:r>
          </a:p>
        </p:txBody>
      </p:sp>
      <p:sp>
        <p:nvSpPr>
          <p:cNvPr id="9" name="Slide Number Placeholder 5">
            <a:extLst>
              <a:ext uri="{FF2B5EF4-FFF2-40B4-BE49-F238E27FC236}">
                <a16:creationId xmlns:a16="http://schemas.microsoft.com/office/drawing/2014/main" id="{09E5628C-544E-498F-B674-B7A3F83E5072}"/>
              </a:ext>
            </a:extLst>
          </p:cNvPr>
          <p:cNvSpPr>
            <a:spLocks noGrp="1"/>
          </p:cNvSpPr>
          <p:nvPr>
            <p:ph type="sldNum" sz="quarter" idx="12"/>
          </p:nvPr>
        </p:nvSpPr>
        <p:spPr>
          <a:xfrm>
            <a:off x="6858000" y="6311900"/>
            <a:ext cx="2057400" cy="365125"/>
          </a:xfrm>
        </p:spPr>
        <p:txBody>
          <a:bodyPr/>
          <a:lstStyle>
            <a:lvl1pPr>
              <a:defRPr>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967514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p:cNvSpPr/>
          <p:nvPr userDrawn="1"/>
        </p:nvSpPr>
        <p:spPr>
          <a:xfrm>
            <a:off x="3733800" y="-14654"/>
            <a:ext cx="5715000" cy="6887308"/>
          </a:xfrm>
          <a:prstGeom prst="rect">
            <a:avLst/>
          </a:prstGeom>
          <a:solidFill>
            <a:srgbClr val="202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pic>
        <p:nvPicPr>
          <p:cNvPr id="13" name="Picture 4" descr="Z:\CADRE\CADRE 5\Web Development 2018-23\CADRE Logo 2019\CADRE Logo Files\JPG\RGB\High Res\CADRE Logo-03 croppe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1880632"/>
            <a:ext cx="3278963" cy="231036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7046AE2-EC40-475F-8DE7-FCB005F2352F}"/>
              </a:ext>
            </a:extLst>
          </p:cNvPr>
          <p:cNvSpPr/>
          <p:nvPr userDrawn="1"/>
        </p:nvSpPr>
        <p:spPr>
          <a:xfrm>
            <a:off x="609600" y="6400800"/>
            <a:ext cx="1219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5145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17C3C-972C-4E78-BE66-6EF3220929D0}"/>
              </a:ext>
            </a:extLst>
          </p:cNvPr>
          <p:cNvSpPr>
            <a:spLocks noGrp="1"/>
          </p:cNvSpPr>
          <p:nvPr>
            <p:ph type="title"/>
          </p:nvPr>
        </p:nvSpPr>
        <p:spPr>
          <a:solidFill>
            <a:srgbClr val="002060"/>
          </a:solidFill>
        </p:spPr>
        <p:txBody>
          <a:bodyPr/>
          <a:lstStyle>
            <a:lvl1pPr algn="ctr">
              <a:defRPr b="1">
                <a:solidFill>
                  <a:schemeClr val="bg1"/>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46218FC8-AE96-4BF7-8957-C7C43ED9158A}"/>
              </a:ext>
            </a:extLst>
          </p:cNvPr>
          <p:cNvSpPr>
            <a:spLocks noGrp="1"/>
          </p:cNvSpPr>
          <p:nvPr>
            <p:ph idx="1"/>
          </p:nvPr>
        </p:nvSpPr>
        <p:spPr/>
        <p:txBody>
          <a:bodyPr/>
          <a:lstStyle>
            <a:lvl1pPr marL="0" indent="0">
              <a:buNone/>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6C0FCB3-D5C4-4B4B-99B2-A561ED7C5498}"/>
              </a:ext>
            </a:extLst>
          </p:cNvPr>
          <p:cNvSpPr>
            <a:spLocks noGrp="1"/>
          </p:cNvSpPr>
          <p:nvPr>
            <p:ph type="sldNum" sz="quarter" idx="12"/>
          </p:nvPr>
        </p:nvSpPr>
        <p:spPr/>
        <p:txBody>
          <a:bodyPr/>
          <a:lstStyle>
            <a:lvl1pPr>
              <a:defRPr>
                <a:solidFill>
                  <a:schemeClr val="tx1"/>
                </a:solidFill>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1684047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C90A-3F2C-4645-B93E-404D6C9EC618}"/>
              </a:ext>
            </a:extLst>
          </p:cNvPr>
          <p:cNvSpPr>
            <a:spLocks noGrp="1"/>
          </p:cNvSpPr>
          <p:nvPr>
            <p:ph type="title"/>
          </p:nvPr>
        </p:nvSpPr>
        <p:spPr>
          <a:xfrm>
            <a:off x="623888" y="1709738"/>
            <a:ext cx="7886700" cy="2852737"/>
          </a:xfrm>
          <a:solidFill>
            <a:srgbClr val="002060"/>
          </a:solidFill>
        </p:spPr>
        <p:txBody>
          <a:bodyPr anchor="ctr"/>
          <a:lstStyle>
            <a:lvl1pPr>
              <a:defRPr sz="6000">
                <a:latin typeface="Candara" panose="020E0502030303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5AC99A00-34A4-4B4C-90D8-313335AADE3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lide Number Placeholder 5">
            <a:extLst>
              <a:ext uri="{FF2B5EF4-FFF2-40B4-BE49-F238E27FC236}">
                <a16:creationId xmlns:a16="http://schemas.microsoft.com/office/drawing/2014/main" id="{8F64CCE9-8179-492B-9268-105AD944F11D}"/>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204214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5A2E-9963-4C3A-B95D-C520BDBD5BA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49B000A-66DD-4F73-9CB5-B62515A8A02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42217A-D50E-4027-818A-4321CF7F331E}"/>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D52D03A-7B97-4B05-89CF-DF6959BCBF66}"/>
              </a:ext>
            </a:extLst>
          </p:cNvPr>
          <p:cNvSpPr>
            <a:spLocks noGrp="1"/>
          </p:cNvSpPr>
          <p:nvPr>
            <p:ph type="sldNum" sz="quarter" idx="12"/>
          </p:nvPr>
        </p:nvSpPr>
        <p:spPr/>
        <p:txBody>
          <a:bodyPr/>
          <a:lstStyle/>
          <a:p>
            <a:fld id="{A297CB40-D9BE-4CE6-A22F-5A7D8FBE1E51}" type="slidenum">
              <a:rPr lang="en-US" smtClean="0"/>
              <a:t>‹#›</a:t>
            </a:fld>
            <a:endParaRPr lang="en-US"/>
          </a:p>
        </p:txBody>
      </p:sp>
    </p:spTree>
    <p:extLst>
      <p:ext uri="{BB962C8B-B14F-4D97-AF65-F5344CB8AC3E}">
        <p14:creationId xmlns:p14="http://schemas.microsoft.com/office/powerpoint/2010/main" val="302961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0322F-9281-4496-97A7-F6D5CDD5BCC5}"/>
              </a:ext>
            </a:extLst>
          </p:cNvPr>
          <p:cNvSpPr>
            <a:spLocks noGrp="1"/>
          </p:cNvSpPr>
          <p:nvPr>
            <p:ph type="title"/>
          </p:nvPr>
        </p:nvSpPr>
        <p:spPr>
          <a:xfrm>
            <a:off x="630238" y="365125"/>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B6C8EC1D-359E-41F9-8B23-EC01A6D062D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C173F071-9B01-42ED-927E-15218664BD39}"/>
              </a:ext>
            </a:extLst>
          </p:cNvPr>
          <p:cNvSpPr>
            <a:spLocks noGrp="1"/>
          </p:cNvSpPr>
          <p:nvPr>
            <p:ph sz="half" idx="2"/>
          </p:nvPr>
        </p:nvSpPr>
        <p:spPr>
          <a:xfrm>
            <a:off x="630238" y="2505075"/>
            <a:ext cx="386873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67C1FC4-8F62-4B8D-900A-67B9DEF14C4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A81FA6-FFA8-464B-9CAD-C80F2790C6BF}"/>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2536C7E1-444C-40FE-8EEC-5DB59F771CD9}"/>
              </a:ext>
            </a:extLst>
          </p:cNvPr>
          <p:cNvSpPr>
            <a:spLocks noGrp="1"/>
          </p:cNvSpPr>
          <p:nvPr>
            <p:ph type="sldNum" sz="quarter" idx="12"/>
          </p:nvPr>
        </p:nvSpPr>
        <p:spPr/>
        <p:txBody>
          <a:bodyPr/>
          <a:lstStyle/>
          <a:p>
            <a:fld id="{A297CB40-D9BE-4CE6-A22F-5A7D8FBE1E51}" type="slidenum">
              <a:rPr lang="en-US" smtClean="0"/>
              <a:t>‹#›</a:t>
            </a:fld>
            <a:endParaRPr lang="en-US"/>
          </a:p>
        </p:txBody>
      </p:sp>
    </p:spTree>
    <p:extLst>
      <p:ext uri="{BB962C8B-B14F-4D97-AF65-F5344CB8AC3E}">
        <p14:creationId xmlns:p14="http://schemas.microsoft.com/office/powerpoint/2010/main" val="2011141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5EC1B8F-294A-488F-B638-5335081609DD}"/>
              </a:ext>
            </a:extLst>
          </p:cNvPr>
          <p:cNvSpPr>
            <a:spLocks noGrp="1"/>
          </p:cNvSpPr>
          <p:nvPr>
            <p:ph type="sldNum" sz="quarter" idx="12"/>
          </p:nvPr>
        </p:nvSpPr>
        <p:spPr>
          <a:xfrm>
            <a:off x="6934200" y="6400800"/>
            <a:ext cx="2057400" cy="365125"/>
          </a:xfrm>
        </p:spPr>
        <p:txBody>
          <a:bodyPr/>
          <a:lstStyle>
            <a:lvl1pPr>
              <a:defRPr>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327844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2602D-47A0-4FFF-8C19-20C043D6A1AE}"/>
              </a:ext>
            </a:extLst>
          </p:cNvPr>
          <p:cNvSpPr>
            <a:spLocks noGrp="1"/>
          </p:cNvSpPr>
          <p:nvPr>
            <p:ph type="title"/>
          </p:nvPr>
        </p:nvSpPr>
        <p:spPr>
          <a:xfrm>
            <a:off x="630238" y="457200"/>
            <a:ext cx="2949575" cy="1600200"/>
          </a:xfrm>
          <a:solidFill>
            <a:srgbClr val="002060"/>
          </a:solidFill>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201114-602F-4853-BDF9-3BE7B80269A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3949A2-C78B-4CD3-A1F6-CE626A46ED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61177745-E152-4C3E-B388-CB4AAEAF2853}"/>
              </a:ext>
            </a:extLst>
          </p:cNvPr>
          <p:cNvSpPr>
            <a:spLocks noGrp="1"/>
          </p:cNvSpPr>
          <p:nvPr>
            <p:ph type="sldNum" sz="quarter" idx="12"/>
          </p:nvPr>
        </p:nvSpPr>
        <p:spPr/>
        <p:txBody>
          <a:bodyPr/>
          <a:lstStyle>
            <a:lvl1pPr>
              <a:defRPr>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244599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93C0-A27C-40BE-8D91-C2A69DC6DEC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B15A26-AA65-42EB-8C9B-37677B6E814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73E7FF-AED8-4596-85A1-7AEA3103C4D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C08A98DE-7460-4C26-84DE-194FE9E6C026}"/>
              </a:ext>
            </a:extLst>
          </p:cNvPr>
          <p:cNvSpPr>
            <a:spLocks noGrp="1"/>
          </p:cNvSpPr>
          <p:nvPr>
            <p:ph type="sldNum" sz="quarter" idx="12"/>
          </p:nvPr>
        </p:nvSpPr>
        <p:spPr/>
        <p:txBody>
          <a:bodyPr/>
          <a:lstStyle>
            <a:lvl1pPr>
              <a:defRPr>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276117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gradFill flip="none" rotWithShape="1">
          <a:gsLst>
            <a:gs pos="97000">
              <a:schemeClr val="bg1"/>
            </a:gs>
            <a:gs pos="100000">
              <a:srgbClr val="00206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F3B1-4538-4371-9DE6-C2459F212A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CD4678-5E3B-4C68-BBB5-3C0D89368D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CB7D898-50AE-414C-9965-8E04EF594F57}"/>
              </a:ext>
            </a:extLst>
          </p:cNvPr>
          <p:cNvSpPr>
            <a:spLocks noGrp="1"/>
          </p:cNvSpPr>
          <p:nvPr>
            <p:ph type="sldNum" sz="quarter" idx="12"/>
          </p:nvPr>
        </p:nvSpPr>
        <p:spPr/>
        <p:txBody>
          <a:bodyPr/>
          <a:lstStyle>
            <a:lvl1pPr>
              <a:defRPr>
                <a:latin typeface="Candara" panose="020E0502030303020204" pitchFamily="34" charset="0"/>
              </a:defRPr>
            </a:lvl1pPr>
          </a:lstStyle>
          <a:p>
            <a:fld id="{A297CB40-D9BE-4CE6-A22F-5A7D8FBE1E51}" type="slidenum">
              <a:rPr lang="en-US" smtClean="0"/>
              <a:pPr/>
              <a:t>‹#›</a:t>
            </a:fld>
            <a:endParaRPr lang="en-US" dirty="0"/>
          </a:p>
        </p:txBody>
      </p:sp>
    </p:spTree>
    <p:extLst>
      <p:ext uri="{BB962C8B-B14F-4D97-AF65-F5344CB8AC3E}">
        <p14:creationId xmlns:p14="http://schemas.microsoft.com/office/powerpoint/2010/main" val="363129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97000">
              <a:schemeClr val="bg1"/>
            </a:gs>
            <a:gs pos="100000">
              <a:schemeClr val="tx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5060BC-7486-44B3-AECA-1B4EAAF89584}"/>
              </a:ext>
            </a:extLst>
          </p:cNvPr>
          <p:cNvSpPr>
            <a:spLocks noGrp="1"/>
          </p:cNvSpPr>
          <p:nvPr>
            <p:ph type="title"/>
          </p:nvPr>
        </p:nvSpPr>
        <p:spPr>
          <a:xfrm>
            <a:off x="628650" y="365125"/>
            <a:ext cx="7886700" cy="1325563"/>
          </a:xfrm>
          <a:prstGeom prst="rect">
            <a:avLst/>
          </a:prstGeom>
          <a:solidFill>
            <a:srgbClr val="002060"/>
          </a:solidFill>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3723207-6DBF-4453-808D-A3C81D97A85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EC478D1-7408-4953-AC5D-20EB60BC6F6D}"/>
              </a:ext>
            </a:extLst>
          </p:cNvPr>
          <p:cNvSpPr>
            <a:spLocks noGrp="1"/>
          </p:cNvSpPr>
          <p:nvPr>
            <p:ph type="sldNum" sz="quarter" idx="4"/>
          </p:nvPr>
        </p:nvSpPr>
        <p:spPr>
          <a:xfrm>
            <a:off x="6934200" y="6365170"/>
            <a:ext cx="2057400" cy="365125"/>
          </a:xfrm>
          <a:prstGeom prst="rect">
            <a:avLst/>
          </a:prstGeom>
        </p:spPr>
        <p:txBody>
          <a:bodyPr vert="horz" lIns="91440" tIns="45720" rIns="91440" bIns="45720" rtlCol="0" anchor="ctr"/>
          <a:lstStyle>
            <a:lvl1pPr algn="r">
              <a:defRPr sz="1200">
                <a:solidFill>
                  <a:schemeClr val="tx1"/>
                </a:solidFill>
              </a:defRPr>
            </a:lvl1pPr>
          </a:lstStyle>
          <a:p>
            <a:fld id="{A297CB40-D9BE-4CE6-A22F-5A7D8FBE1E51}" type="slidenum">
              <a:rPr lang="en-US" smtClean="0"/>
              <a:pPr/>
              <a:t>‹#›</a:t>
            </a:fld>
            <a:endParaRPr lang="en-US" dirty="0"/>
          </a:p>
        </p:txBody>
      </p:sp>
      <p:pic>
        <p:nvPicPr>
          <p:cNvPr id="8" name="Picture 4">
            <a:extLst>
              <a:ext uri="{FF2B5EF4-FFF2-40B4-BE49-F238E27FC236}">
                <a16:creationId xmlns:a16="http://schemas.microsoft.com/office/drawing/2014/main" id="{21D41B55-E513-4CCA-BBBF-FD0B23E36172}"/>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86131" y="6460861"/>
            <a:ext cx="685038" cy="173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9526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68" r:id="rId7"/>
    <p:sldLayoutId id="2147483669" r:id="rId8"/>
    <p:sldLayoutId id="2147483670" r:id="rId9"/>
    <p:sldLayoutId id="2147483671" r:id="rId10"/>
    <p:sldLayoutId id="2147483650" r:id="rId11"/>
    <p:sldLayoutId id="2147483672" r:id="rId12"/>
  </p:sldLayoutIdLst>
  <p:hf hdr="0" ftr="0" dt="0"/>
  <p:txStyles>
    <p:titleStyle>
      <a:lvl1pPr algn="ctr" defTabSz="914400" rtl="0" eaLnBrk="1" latinLnBrk="0" hangingPunct="1">
        <a:lnSpc>
          <a:spcPct val="90000"/>
        </a:lnSpc>
        <a:spcBef>
          <a:spcPct val="0"/>
        </a:spcBef>
        <a:buNone/>
        <a:defRPr sz="4400" b="1" kern="1200">
          <a:solidFill>
            <a:schemeClr val="bg1"/>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2C5_DB75ACCE.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2C4_1B03985D.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990600"/>
            <a:ext cx="5562600" cy="4278094"/>
          </a:xfrm>
          <a:prstGeom prst="rect">
            <a:avLst/>
          </a:prstGeom>
          <a:noFill/>
        </p:spPr>
        <p:txBody>
          <a:bodyPr wrap="square" rtlCol="0">
            <a:spAutoFit/>
          </a:bodyPr>
          <a:lstStyle/>
          <a:p>
            <a:pPr algn="ctr"/>
            <a:r>
              <a:rPr lang="en-US" sz="3600" b="1" dirty="0">
                <a:solidFill>
                  <a:prstClr val="white"/>
                </a:solidFill>
                <a:latin typeface="Candara" panose="020E0502030303020204" pitchFamily="34" charset="0"/>
                <a:cs typeface="Arial" panose="020B0604020202020204" pitchFamily="34" charset="0"/>
              </a:rPr>
              <a:t>User Guide to CADRE’s Cultural &amp; Linguistic Competence Assessment for DR Systems </a:t>
            </a:r>
          </a:p>
          <a:p>
            <a:pPr algn="ctr"/>
            <a:endParaRPr lang="en-US" sz="4000" b="1" dirty="0">
              <a:solidFill>
                <a:prstClr val="white"/>
              </a:solidFill>
              <a:latin typeface="Candara" panose="020E0502030303020204" pitchFamily="34" charset="0"/>
              <a:cs typeface="Arial" panose="020B0604020202020204" pitchFamily="34" charset="0"/>
            </a:endParaRPr>
          </a:p>
          <a:p>
            <a:pPr algn="ctr"/>
            <a:r>
              <a:rPr lang="en-US" sz="4400" b="1" dirty="0">
                <a:solidFill>
                  <a:prstClr val="white"/>
                </a:solidFill>
                <a:effectLst>
                  <a:outerShdw blurRad="38100" dist="38100" dir="2700000" algn="tl">
                    <a:srgbClr val="000000">
                      <a:alpha val="43137"/>
                    </a:srgbClr>
                  </a:outerShdw>
                </a:effectLst>
                <a:latin typeface="Candara" panose="020E0502030303020204" pitchFamily="34" charset="0"/>
                <a:cs typeface="Arial" panose="020B0604020202020204" pitchFamily="34" charset="0"/>
              </a:rPr>
              <a:t>Phase 4: Action Planning</a:t>
            </a:r>
          </a:p>
        </p:txBody>
      </p:sp>
    </p:spTree>
    <p:extLst>
      <p:ext uri="{BB962C8B-B14F-4D97-AF65-F5344CB8AC3E}">
        <p14:creationId xmlns:p14="http://schemas.microsoft.com/office/powerpoint/2010/main" val="1122936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dirty="0"/>
              <a:t>Step 4</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628650" y="2835275"/>
            <a:ext cx="7886700" cy="938879"/>
          </a:xfrm>
        </p:spPr>
        <p:txBody>
          <a:bodyPr>
            <a:normAutofit/>
          </a:bodyPr>
          <a:lstStyle/>
          <a:p>
            <a:pPr algn="ctr"/>
            <a:r>
              <a:rPr lang="en-US" sz="4000" dirty="0"/>
              <a:t>Identify a completion date.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10</a:t>
            </a:fld>
            <a:endParaRPr lang="en-US" dirty="0"/>
          </a:p>
        </p:txBody>
      </p:sp>
    </p:spTree>
    <p:extLst>
      <p:ext uri="{BB962C8B-B14F-4D97-AF65-F5344CB8AC3E}">
        <p14:creationId xmlns:p14="http://schemas.microsoft.com/office/powerpoint/2010/main" val="222680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dirty="0"/>
              <a:t>Step 5</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628650" y="2619375"/>
            <a:ext cx="7886700" cy="1143000"/>
          </a:xfrm>
        </p:spPr>
        <p:txBody>
          <a:bodyPr>
            <a:normAutofit/>
          </a:bodyPr>
          <a:lstStyle/>
          <a:p>
            <a:pPr algn="ctr"/>
            <a:r>
              <a:rPr lang="en-US" sz="4000" dirty="0"/>
              <a:t>Check in along the way.</a:t>
            </a:r>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11</a:t>
            </a:fld>
            <a:endParaRPr lang="en-US" dirty="0"/>
          </a:p>
        </p:txBody>
      </p:sp>
    </p:spTree>
    <p:extLst>
      <p:ext uri="{BB962C8B-B14F-4D97-AF65-F5344CB8AC3E}">
        <p14:creationId xmlns:p14="http://schemas.microsoft.com/office/powerpoint/2010/main" val="3703384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12</a:t>
            </a:fld>
            <a:endParaRPr lang="en-US" dirty="0"/>
          </a:p>
        </p:txBody>
      </p:sp>
      <p:pic>
        <p:nvPicPr>
          <p:cNvPr id="5" name="Picture 4">
            <a:extLst>
              <a:ext uri="{FF2B5EF4-FFF2-40B4-BE49-F238E27FC236}">
                <a16:creationId xmlns:a16="http://schemas.microsoft.com/office/drawing/2014/main" id="{C5ED52B7-FE7D-73E8-F533-D0008D3C7D08}"/>
              </a:ext>
            </a:extLst>
          </p:cNvPr>
          <p:cNvPicPr>
            <a:picLocks noChangeAspect="1"/>
          </p:cNvPicPr>
          <p:nvPr/>
        </p:nvPicPr>
        <p:blipFill>
          <a:blip r:embed="rId3"/>
          <a:stretch>
            <a:fillRect/>
          </a:stretch>
        </p:blipFill>
        <p:spPr>
          <a:xfrm>
            <a:off x="267851" y="127705"/>
            <a:ext cx="8608298" cy="6645216"/>
          </a:xfrm>
          <a:prstGeom prst="rect">
            <a:avLst/>
          </a:prstGeom>
        </p:spPr>
      </p:pic>
    </p:spTree>
    <p:extLst>
      <p:ext uri="{BB962C8B-B14F-4D97-AF65-F5344CB8AC3E}">
        <p14:creationId xmlns:p14="http://schemas.microsoft.com/office/powerpoint/2010/main" val="1091185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7"/>
            <a:ext cx="8229600" cy="2583568"/>
          </a:xfrm>
          <a:solidFill>
            <a:srgbClr val="002060"/>
          </a:solidFill>
        </p:spPr>
        <p:txBody>
          <a:bodyPr>
            <a:normAutofit/>
          </a:bodyPr>
          <a:lstStyle/>
          <a:p>
            <a:pPr algn="ctr"/>
            <a:r>
              <a:rPr lang="en-US" sz="6000" b="1" dirty="0">
                <a:solidFill>
                  <a:schemeClr val="bg1"/>
                </a:solidFill>
                <a:effectLst>
                  <a:outerShdw blurRad="38100" dist="38100" dir="2700000" algn="tl">
                    <a:srgbClr val="000000">
                      <a:alpha val="43137"/>
                    </a:srgbClr>
                  </a:outerShdw>
                </a:effectLst>
              </a:rPr>
              <a:t>That’s all for Phase 4: Action Planning</a:t>
            </a: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628650" y="3124200"/>
            <a:ext cx="7886700" cy="2974975"/>
          </a:xfrm>
        </p:spPr>
        <p:txBody>
          <a:bodyPr>
            <a:normAutofit/>
          </a:bodyPr>
          <a:lstStyle/>
          <a:p>
            <a:pPr algn="ctr"/>
            <a:r>
              <a:rPr lang="en-US" dirty="0"/>
              <a:t>Feel free to revisit these recorded webinars throughout your assessment process. They are meant to support you!</a:t>
            </a:r>
            <a:br>
              <a:rPr lang="en-US" dirty="0"/>
            </a:br>
            <a:r>
              <a:rPr lang="en-US" dirty="0"/>
              <a:t>And as always, feel free to reach out if you need us. </a:t>
            </a:r>
          </a:p>
          <a:p>
            <a:pPr algn="ctr"/>
            <a:r>
              <a:rPr lang="en-US" dirty="0"/>
              <a:t>We’re here for you!</a:t>
            </a:r>
            <a:br>
              <a:rPr lang="en-US" dirty="0"/>
            </a:br>
            <a:br>
              <a:rPr lang="en-US" dirty="0"/>
            </a:br>
            <a:r>
              <a:rPr lang="en-US" dirty="0"/>
              <a:t>CADRE@directionservice.org</a:t>
            </a:r>
          </a:p>
          <a:p>
            <a:endParaRPr lang="en-US" dirty="0"/>
          </a:p>
          <a:p>
            <a:pPr marL="0" indent="0">
              <a:buNone/>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13</a:t>
            </a:fld>
            <a:endParaRPr lang="en-US" dirty="0"/>
          </a:p>
        </p:txBody>
      </p:sp>
    </p:spTree>
    <p:extLst>
      <p:ext uri="{BB962C8B-B14F-4D97-AF65-F5344CB8AC3E}">
        <p14:creationId xmlns:p14="http://schemas.microsoft.com/office/powerpoint/2010/main" val="193272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079"/>
            <a:ext cx="8229600" cy="910301"/>
          </a:xfrm>
          <a:solidFill>
            <a:srgbClr val="002060"/>
          </a:solidFill>
        </p:spPr>
        <p:txBody>
          <a:bodyPr>
            <a:noAutofit/>
          </a:bodyPr>
          <a:lstStyle/>
          <a:p>
            <a:pPr algn="ctr"/>
            <a:br>
              <a:rPr lang="en-US" sz="3600" b="1" dirty="0">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Agenda</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 </a:t>
            </a:r>
          </a:p>
        </p:txBody>
      </p:sp>
      <p:sp>
        <p:nvSpPr>
          <p:cNvPr id="5" name="Slide Number Placeholder 5">
            <a:extLst>
              <a:ext uri="{FF2B5EF4-FFF2-40B4-BE49-F238E27FC236}">
                <a16:creationId xmlns:a16="http://schemas.microsoft.com/office/drawing/2014/main" id="{8E3E6FDF-DA84-431F-B0AF-8F3B612EECBE}"/>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2</a:t>
            </a:fld>
            <a:endParaRPr lang="en-US" dirty="0"/>
          </a:p>
        </p:txBody>
      </p:sp>
      <p:sp>
        <p:nvSpPr>
          <p:cNvPr id="4" name="Content Placeholder 3">
            <a:extLst>
              <a:ext uri="{FF2B5EF4-FFF2-40B4-BE49-F238E27FC236}">
                <a16:creationId xmlns:a16="http://schemas.microsoft.com/office/drawing/2014/main" id="{17B6BDD0-E597-DBA7-CFAB-84B303D11C12}"/>
              </a:ext>
            </a:extLst>
          </p:cNvPr>
          <p:cNvSpPr>
            <a:spLocks noGrp="1"/>
          </p:cNvSpPr>
          <p:nvPr>
            <p:ph idx="1"/>
          </p:nvPr>
        </p:nvSpPr>
        <p:spPr>
          <a:xfrm>
            <a:off x="628650" y="2006646"/>
            <a:ext cx="7886700" cy="2678425"/>
          </a:xfrm>
        </p:spPr>
        <p:txBody>
          <a:bodyPr/>
          <a:lstStyle/>
          <a:p>
            <a:pPr marL="514350" indent="-514350">
              <a:buFont typeface="+mj-lt"/>
              <a:buAutoNum type="arabicPeriod"/>
            </a:pPr>
            <a:r>
              <a:rPr lang="en-US" dirty="0"/>
              <a:t>Purpose of webinar</a:t>
            </a:r>
          </a:p>
          <a:p>
            <a:pPr marL="514350" indent="-514350">
              <a:buFont typeface="+mj-lt"/>
              <a:buAutoNum type="arabicPeriod"/>
            </a:pPr>
            <a:r>
              <a:rPr lang="en-US" dirty="0"/>
              <a:t>Using action plans to focus the work</a:t>
            </a:r>
          </a:p>
          <a:p>
            <a:pPr marL="514350" indent="-514350">
              <a:buFont typeface="+mj-lt"/>
              <a:buAutoNum type="arabicPeriod"/>
            </a:pPr>
            <a:r>
              <a:rPr lang="en-US" dirty="0"/>
              <a:t>Overview of CADRE’s Action Planning Tool</a:t>
            </a:r>
          </a:p>
          <a:p>
            <a:pPr marL="514350" indent="-514350">
              <a:buFont typeface="+mj-lt"/>
              <a:buAutoNum type="arabicPeriod"/>
            </a:pPr>
            <a:r>
              <a:rPr lang="en-US" dirty="0"/>
              <a:t>Steps to completing the Action Planning Tool</a:t>
            </a:r>
          </a:p>
          <a:p>
            <a:pPr marL="514350" indent="-514350">
              <a:buFont typeface="+mj-lt"/>
              <a:buAutoNum type="arabicPeriod"/>
            </a:pPr>
            <a:r>
              <a:rPr lang="en-US" dirty="0"/>
              <a:t>Review sample action plan</a:t>
            </a:r>
          </a:p>
          <a:p>
            <a:endParaRPr lang="en-US" dirty="0"/>
          </a:p>
        </p:txBody>
      </p:sp>
    </p:spTree>
    <p:extLst>
      <p:ext uri="{BB962C8B-B14F-4D97-AF65-F5344CB8AC3E}">
        <p14:creationId xmlns:p14="http://schemas.microsoft.com/office/powerpoint/2010/main" val="3459674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dirty="0"/>
              <a:t>Purpose</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Provide a companion resource to the User Guide found on our website.</a:t>
            </a:r>
          </a:p>
          <a:p>
            <a:pPr marL="457200" indent="-457200">
              <a:buFont typeface="Arial" panose="020B0604020202020204" pitchFamily="34" charset="0"/>
              <a:buChar char="•"/>
            </a:pPr>
            <a:r>
              <a:rPr lang="en-US" dirty="0"/>
              <a:t>Provide a resource suitable for team participation.</a:t>
            </a:r>
          </a:p>
          <a:p>
            <a:pPr marL="457200" indent="-457200">
              <a:buFont typeface="Arial" panose="020B0604020202020204" pitchFamily="34" charset="0"/>
              <a:buChar char="•"/>
            </a:pPr>
            <a:r>
              <a:rPr lang="en-US" dirty="0"/>
              <a:t>Highlight important take-away points in the User Guide.</a:t>
            </a:r>
          </a:p>
          <a:p>
            <a:pPr marL="457200" indent="-457200">
              <a:buFont typeface="Arial" panose="020B0604020202020204" pitchFamily="34" charset="0"/>
              <a:buChar char="•"/>
            </a:pPr>
            <a:r>
              <a:rPr lang="en-US" dirty="0"/>
              <a:t>Provide additional support in the Self-assessment process.</a:t>
            </a:r>
          </a:p>
          <a:p>
            <a:pPr marL="0" indent="0">
              <a:buNone/>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3</a:t>
            </a:fld>
            <a:endParaRPr lang="en-US" dirty="0"/>
          </a:p>
        </p:txBody>
      </p:sp>
    </p:spTree>
    <p:extLst>
      <p:ext uri="{BB962C8B-B14F-4D97-AF65-F5344CB8AC3E}">
        <p14:creationId xmlns:p14="http://schemas.microsoft.com/office/powerpoint/2010/main" val="28114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b="1" dirty="0">
                <a:solidFill>
                  <a:schemeClr val="bg1"/>
                </a:solidFill>
                <a:effectLst>
                  <a:outerShdw blurRad="38100" dist="38100" dir="2700000" algn="tl">
                    <a:srgbClr val="000000">
                      <a:alpha val="43137"/>
                    </a:srgbClr>
                  </a:outerShdw>
                </a:effectLst>
              </a:rPr>
              <a:t>Action Planning</a:t>
            </a: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800100" y="2286000"/>
            <a:ext cx="7886700" cy="3355975"/>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i="0" u="sng" strike="noStrike" kern="1200" cap="none" spc="0" normalizeH="0" baseline="0" noProof="0" dirty="0">
                <a:ln>
                  <a:noFill/>
                </a:ln>
                <a:effectLst/>
                <a:uLnTx/>
                <a:uFillTx/>
                <a:latin typeface="Candara" panose="020E0502030303020204" pitchFamily="34" charset="0"/>
                <a:ea typeface="+mn-ea"/>
                <a:cs typeface="+mn-cs"/>
              </a:rPr>
              <a:t>Benefits of team action planning: </a:t>
            </a:r>
            <a:endParaRPr kumimoji="0" lang="en-US" sz="2400" i="0" u="sng" strike="noStrike" kern="1200" cap="none" spc="0" normalizeH="0" baseline="0" noProof="0" dirty="0">
              <a:ln>
                <a:noFill/>
              </a:ln>
              <a:effectLst/>
              <a:uLnTx/>
              <a:uFillTx/>
              <a:latin typeface="Candara" panose="020E0502030303020204" pitchFamily="34" charset="0"/>
              <a:ea typeface="+mn-ea"/>
              <a:cs typeface="+mn-cs"/>
            </a:endParaRPr>
          </a:p>
          <a:p>
            <a:pPr marR="0" lvl="0" algn="l" defTabSz="914400" rtl="0" eaLnBrk="1" fontAlgn="auto" latinLnBrk="0" hangingPunct="1">
              <a:lnSpc>
                <a:spcPct val="90000"/>
              </a:lnSpc>
              <a:spcBef>
                <a:spcPts val="1000"/>
              </a:spcBef>
              <a:spcAft>
                <a:spcPts val="0"/>
              </a:spcAft>
              <a:buClr>
                <a:srgbClr val="C00000"/>
              </a:buClr>
              <a:buSzTx/>
              <a:tabLst/>
              <a:defRPr/>
            </a:pPr>
            <a:endParaRPr lang="en-US" sz="2400" dirty="0"/>
          </a:p>
          <a:p>
            <a:pPr marL="457200" marR="0" lvl="0" indent="-457200" algn="l" defTabSz="914400" rtl="0" eaLnBrk="1" fontAlgn="auto" latinLnBrk="0" hangingPunct="1">
              <a:lnSpc>
                <a:spcPct val="90000"/>
              </a:lnSpc>
              <a:spcBef>
                <a:spcPts val="1000"/>
              </a:spcBef>
              <a:spcAft>
                <a:spcPts val="0"/>
              </a:spcAft>
              <a:buSzTx/>
              <a:buFont typeface="Arial" panose="020B0604020202020204" pitchFamily="34" charset="0"/>
              <a:buChar char="•"/>
              <a:tabLst/>
              <a:defRPr/>
            </a:pPr>
            <a:r>
              <a:rPr lang="en-US" dirty="0"/>
              <a:t>S</a:t>
            </a:r>
            <a:r>
              <a:rPr kumimoji="0" lang="en-US" b="0" i="0" u="none" strike="noStrike" kern="1200" cap="none" spc="0" normalizeH="0" baseline="0" noProof="0" dirty="0">
                <a:ln>
                  <a:noFill/>
                </a:ln>
                <a:effectLst/>
                <a:uLnTx/>
                <a:uFillTx/>
                <a:latin typeface="Candara" panose="020E0502030303020204" pitchFamily="34" charset="0"/>
                <a:ea typeface="+mn-ea"/>
                <a:cs typeface="+mn-cs"/>
              </a:rPr>
              <a:t>hared workloads and responsibilities! </a:t>
            </a:r>
          </a:p>
          <a:p>
            <a:pPr marL="457200" marR="0" lvl="0" indent="-457200" algn="l" defTabSz="914400" rtl="0" eaLnBrk="1" fontAlgn="auto" latinLnBrk="0" hangingPunct="1">
              <a:lnSpc>
                <a:spcPct val="90000"/>
              </a:lnSpc>
              <a:spcBef>
                <a:spcPts val="1000"/>
              </a:spcBef>
              <a:spcAft>
                <a:spcPts val="0"/>
              </a:spcAft>
              <a:buSzTx/>
              <a:buFont typeface="Arial" panose="020B0604020202020204" pitchFamily="34" charset="0"/>
              <a:buChar char="•"/>
              <a:tabLst/>
              <a:defRPr/>
            </a:pPr>
            <a:r>
              <a:rPr kumimoji="0" lang="en-US" b="0" i="0" u="none" strike="noStrike" kern="1200" cap="none" spc="0" normalizeH="0" baseline="0" noProof="0" dirty="0">
                <a:ln>
                  <a:noFill/>
                </a:ln>
                <a:effectLst/>
                <a:uLnTx/>
                <a:uFillTx/>
                <a:latin typeface="Candara" panose="020E0502030303020204" pitchFamily="34" charset="0"/>
                <a:ea typeface="+mn-ea"/>
                <a:cs typeface="+mn-cs"/>
              </a:rPr>
              <a:t>Focused team efforts! </a:t>
            </a:r>
          </a:p>
          <a:p>
            <a:pPr marL="457200" marR="0" lvl="0" indent="-457200" algn="l" defTabSz="914400" rtl="0" eaLnBrk="1" fontAlgn="auto" latinLnBrk="0" hangingPunct="1">
              <a:lnSpc>
                <a:spcPct val="90000"/>
              </a:lnSpc>
              <a:spcBef>
                <a:spcPts val="1000"/>
              </a:spcBef>
              <a:spcAft>
                <a:spcPts val="0"/>
              </a:spcAft>
              <a:buSzTx/>
              <a:buFont typeface="Arial" panose="020B0604020202020204" pitchFamily="34" charset="0"/>
              <a:buChar char="•"/>
              <a:tabLst/>
              <a:defRPr/>
            </a:pPr>
            <a:r>
              <a:rPr lang="en-US" dirty="0"/>
              <a:t>R</a:t>
            </a:r>
            <a:r>
              <a:rPr kumimoji="0" lang="en-US" b="0" i="0" u="none" strike="noStrike" kern="1200" cap="none" spc="0" normalizeH="0" baseline="0" noProof="0" dirty="0" err="1">
                <a:ln>
                  <a:noFill/>
                </a:ln>
                <a:effectLst/>
                <a:uLnTx/>
                <a:uFillTx/>
                <a:latin typeface="Candara" panose="020E0502030303020204" pitchFamily="34" charset="0"/>
                <a:ea typeface="+mn-ea"/>
                <a:cs typeface="+mn-cs"/>
              </a:rPr>
              <a:t>oadmap</a:t>
            </a:r>
            <a:r>
              <a:rPr kumimoji="0" lang="en-US" b="0" i="0" u="none" strike="noStrike" kern="1200" cap="none" spc="0" normalizeH="0" baseline="0" noProof="0" dirty="0">
                <a:ln>
                  <a:noFill/>
                </a:ln>
                <a:effectLst/>
                <a:uLnTx/>
                <a:uFillTx/>
                <a:latin typeface="Candara" panose="020E0502030303020204" pitchFamily="34" charset="0"/>
                <a:ea typeface="+mn-ea"/>
                <a:cs typeface="+mn-cs"/>
              </a:rPr>
              <a:t> for achievements! </a:t>
            </a:r>
          </a:p>
          <a:p>
            <a:pPr marL="457200" marR="0" lvl="0" indent="-457200" algn="l" defTabSz="914400" rtl="0" eaLnBrk="1" fontAlgn="auto" latinLnBrk="0" hangingPunct="1">
              <a:lnSpc>
                <a:spcPct val="90000"/>
              </a:lnSpc>
              <a:spcBef>
                <a:spcPts val="1000"/>
              </a:spcBef>
              <a:spcAft>
                <a:spcPts val="0"/>
              </a:spcAft>
              <a:buSzTx/>
              <a:buFont typeface="Arial" panose="020B0604020202020204" pitchFamily="34" charset="0"/>
              <a:buChar char="•"/>
              <a:tabLst/>
              <a:defRPr/>
            </a:pPr>
            <a:r>
              <a:rPr lang="en-US" dirty="0"/>
              <a:t>Support for </a:t>
            </a:r>
            <a:r>
              <a:rPr kumimoji="0" lang="en-US" b="0" i="0" u="none" strike="noStrike" kern="1200" cap="none" spc="0" normalizeH="0" baseline="0" noProof="0" dirty="0">
                <a:ln>
                  <a:noFill/>
                </a:ln>
                <a:effectLst/>
                <a:uLnTx/>
                <a:uFillTx/>
                <a:latin typeface="Candara" panose="020E0502030303020204" pitchFamily="34" charset="0"/>
                <a:ea typeface="+mn-ea"/>
                <a:cs typeface="+mn-cs"/>
              </a:rPr>
              <a:t>changes and intended outcomes</a:t>
            </a:r>
            <a:r>
              <a:rPr lang="en-US" dirty="0"/>
              <a:t>!</a:t>
            </a:r>
            <a:r>
              <a:rPr kumimoji="0" lang="en-US" b="0" i="0" u="none" strike="noStrike" kern="1200" cap="none" spc="0" normalizeH="0" baseline="0" noProof="0" dirty="0">
                <a:ln>
                  <a:noFill/>
                </a:ln>
                <a:effectLst/>
                <a:uLnTx/>
                <a:uFillTx/>
                <a:latin typeface="Candara" panose="020E0502030303020204" pitchFamily="34" charset="0"/>
                <a:ea typeface="+mn-ea"/>
                <a:cs typeface="+mn-cs"/>
              </a:rPr>
              <a:t>  </a:t>
            </a:r>
          </a:p>
          <a:p>
            <a:pPr marL="0" indent="0">
              <a:buNone/>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4</a:t>
            </a:fld>
            <a:endParaRPr lang="en-US" dirty="0"/>
          </a:p>
        </p:txBody>
      </p:sp>
    </p:spTree>
    <p:extLst>
      <p:ext uri="{BB962C8B-B14F-4D97-AF65-F5344CB8AC3E}">
        <p14:creationId xmlns:p14="http://schemas.microsoft.com/office/powerpoint/2010/main" val="606881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b="1" dirty="0">
                <a:solidFill>
                  <a:schemeClr val="bg1"/>
                </a:solidFill>
                <a:effectLst>
                  <a:outerShdw blurRad="38100" dist="38100" dir="2700000" algn="tl">
                    <a:srgbClr val="000000">
                      <a:alpha val="43137"/>
                    </a:srgbClr>
                  </a:outerShdw>
                </a:effectLst>
              </a:rPr>
              <a:t>CADRE’s Action Planning Tool</a:t>
            </a: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422787" y="1825625"/>
            <a:ext cx="8362950" cy="4063957"/>
          </a:xfrm>
        </p:spPr>
        <p:txBody>
          <a:bodyPr>
            <a:normAutofit/>
          </a:bodyPr>
          <a:lstStyle/>
          <a:p>
            <a:pPr algn="ctr"/>
            <a:r>
              <a:rPr lang="en-US" dirty="0"/>
              <a:t>The Action Planning Tool can be used to focus the team’s efforts on a few important improvement areas.</a:t>
            </a:r>
          </a:p>
          <a:p>
            <a:pPr marL="0" indent="0">
              <a:buNone/>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5</a:t>
            </a:fld>
            <a:endParaRPr lang="en-US" dirty="0"/>
          </a:p>
        </p:txBody>
      </p:sp>
      <p:pic>
        <p:nvPicPr>
          <p:cNvPr id="6" name="Picture 5">
            <a:extLst>
              <a:ext uri="{FF2B5EF4-FFF2-40B4-BE49-F238E27FC236}">
                <a16:creationId xmlns:a16="http://schemas.microsoft.com/office/drawing/2014/main" id="{688E9AEC-6222-9DFF-622F-A6547B06BB9C}"/>
              </a:ext>
            </a:extLst>
          </p:cNvPr>
          <p:cNvPicPr>
            <a:picLocks noChangeAspect="1"/>
          </p:cNvPicPr>
          <p:nvPr/>
        </p:nvPicPr>
        <p:blipFill>
          <a:blip r:embed="rId4"/>
          <a:stretch>
            <a:fillRect/>
          </a:stretch>
        </p:blipFill>
        <p:spPr>
          <a:xfrm>
            <a:off x="1599942" y="5395763"/>
            <a:ext cx="5944115" cy="493819"/>
          </a:xfrm>
          <a:prstGeom prst="rect">
            <a:avLst/>
          </a:prstGeom>
        </p:spPr>
      </p:pic>
      <p:sp>
        <p:nvSpPr>
          <p:cNvPr id="7" name="TextBox 6">
            <a:extLst>
              <a:ext uri="{FF2B5EF4-FFF2-40B4-BE49-F238E27FC236}">
                <a16:creationId xmlns:a16="http://schemas.microsoft.com/office/drawing/2014/main" id="{C9B28874-94CB-131A-9DCB-0DE80B3ECBCA}"/>
              </a:ext>
            </a:extLst>
          </p:cNvPr>
          <p:cNvSpPr txBox="1"/>
          <p:nvPr/>
        </p:nvSpPr>
        <p:spPr>
          <a:xfrm>
            <a:off x="914400" y="3124200"/>
            <a:ext cx="7467600" cy="3539430"/>
          </a:xfrm>
          <a:prstGeom prst="rect">
            <a:avLst/>
          </a:prstGeom>
          <a:noFill/>
        </p:spPr>
        <p:txBody>
          <a:bodyPr wrap="square" rtlCol="0">
            <a:spAutoFit/>
          </a:bodyPr>
          <a:lstStyle/>
          <a:p>
            <a:r>
              <a:rPr lang="en-US" sz="2800" dirty="0">
                <a:latin typeface="Candara" panose="020E0502030303020204" pitchFamily="34" charset="0"/>
              </a:rPr>
              <a:t>A place to document your:</a:t>
            </a:r>
          </a:p>
          <a:p>
            <a:pPr marL="457200" indent="-457200">
              <a:buFont typeface="Arial" panose="020B0604020202020204" pitchFamily="34" charset="0"/>
              <a:buChar char="•"/>
            </a:pPr>
            <a:r>
              <a:rPr lang="en-US" sz="2800" dirty="0">
                <a:latin typeface="Candara" panose="020E0502030303020204" pitchFamily="34" charset="0"/>
              </a:rPr>
              <a:t>Goals</a:t>
            </a:r>
          </a:p>
          <a:p>
            <a:pPr marL="457200" indent="-457200">
              <a:buFont typeface="Arial" panose="020B0604020202020204" pitchFamily="34" charset="0"/>
              <a:buChar char="•"/>
            </a:pPr>
            <a:r>
              <a:rPr lang="en-US" sz="2800" dirty="0">
                <a:latin typeface="Candara" panose="020E0502030303020204" pitchFamily="34" charset="0"/>
              </a:rPr>
              <a:t>Activities</a:t>
            </a:r>
          </a:p>
          <a:p>
            <a:pPr marL="457200" indent="-457200">
              <a:buFont typeface="Arial" panose="020B0604020202020204" pitchFamily="34" charset="0"/>
              <a:buChar char="•"/>
            </a:pPr>
            <a:r>
              <a:rPr lang="en-US" sz="2800" dirty="0">
                <a:latin typeface="Candara" panose="020E0502030303020204" pitchFamily="34" charset="0"/>
              </a:rPr>
              <a:t>Timelines</a:t>
            </a:r>
          </a:p>
          <a:p>
            <a:pPr marL="457200" indent="-457200">
              <a:buFont typeface="Arial" panose="020B0604020202020204" pitchFamily="34" charset="0"/>
              <a:buChar char="•"/>
            </a:pPr>
            <a:r>
              <a:rPr lang="en-US" sz="2800" dirty="0">
                <a:latin typeface="Candara" panose="020E0502030303020204" pitchFamily="34" charset="0"/>
              </a:rPr>
              <a:t>Responsibilities</a:t>
            </a:r>
          </a:p>
          <a:p>
            <a:endParaRPr lang="en-US" sz="2800" dirty="0">
              <a:latin typeface="Candara" panose="020E0502030303020204" pitchFamily="34" charset="0"/>
            </a:endParaRPr>
          </a:p>
          <a:p>
            <a:pPr algn="ctr"/>
            <a:r>
              <a:rPr lang="en-US" sz="2800" dirty="0">
                <a:latin typeface="Candara" panose="020E0502030303020204" pitchFamily="34" charset="0"/>
              </a:rPr>
              <a:t>Make sure goals are measurable and fit within your timeline.</a:t>
            </a:r>
          </a:p>
        </p:txBody>
      </p:sp>
    </p:spTree>
    <p:extLst>
      <p:ext uri="{BB962C8B-B14F-4D97-AF65-F5344CB8AC3E}">
        <p14:creationId xmlns:p14="http://schemas.microsoft.com/office/powerpoint/2010/main" val="3681922254"/>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823119"/>
            <a:ext cx="8229600" cy="5211762"/>
          </a:xfrm>
          <a:solidFill>
            <a:srgbClr val="002060"/>
          </a:solidFill>
        </p:spPr>
        <p:txBody>
          <a:bodyPr>
            <a:normAutofit/>
          </a:bodyPr>
          <a:lstStyle/>
          <a:p>
            <a:pPr algn="ctr"/>
            <a:r>
              <a:rPr lang="en-US" b="1" dirty="0">
                <a:solidFill>
                  <a:schemeClr val="bg1"/>
                </a:solidFill>
                <a:effectLst>
                  <a:outerShdw blurRad="38100" dist="38100" dir="2700000" algn="tl">
                    <a:srgbClr val="000000">
                      <a:alpha val="43137"/>
                    </a:srgbClr>
                  </a:outerShdw>
                </a:effectLst>
              </a:rPr>
              <a:t>Here are CADRE’s Five </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Steps to Completing the </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Action Planning Tool</a:t>
            </a:r>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6</a:t>
            </a:fld>
            <a:endParaRPr lang="en-US" dirty="0"/>
          </a:p>
        </p:txBody>
      </p:sp>
    </p:spTree>
    <p:extLst>
      <p:ext uri="{BB962C8B-B14F-4D97-AF65-F5344CB8AC3E}">
        <p14:creationId xmlns:p14="http://schemas.microsoft.com/office/powerpoint/2010/main" val="375580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dirty="0"/>
              <a:t>Step 1</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161925" y="1878843"/>
            <a:ext cx="8820150" cy="4025122"/>
          </a:xfrm>
        </p:spPr>
        <p:txBody>
          <a:bodyPr>
            <a:normAutofit/>
          </a:bodyPr>
          <a:lstStyle/>
          <a:p>
            <a:pPr algn="ctr"/>
            <a:r>
              <a:rPr lang="en-US" sz="3600" dirty="0"/>
              <a:t>Select no more than 2-3 indicators from various function areas in the assessment tool as improvement areas.</a:t>
            </a:r>
          </a:p>
          <a:p>
            <a:pPr algn="ctr"/>
            <a:endParaRPr lang="en-US" sz="3600" dirty="0"/>
          </a:p>
          <a:p>
            <a:pPr marL="0" indent="0" algn="ctr">
              <a:buNone/>
            </a:pPr>
            <a:r>
              <a:rPr lang="en-US" dirty="0"/>
              <a:t>-honor the capacity for realizing clear and realistic goals-</a:t>
            </a:r>
          </a:p>
          <a:p>
            <a:pPr marL="0" indent="0" algn="ctr">
              <a:buNone/>
            </a:pPr>
            <a:r>
              <a:rPr lang="en-US" dirty="0"/>
              <a:t>-add new priorities down the road as needs change-</a:t>
            </a:r>
          </a:p>
          <a:p>
            <a:pPr marL="0" indent="0" algn="ctr">
              <a:buNone/>
            </a:pPr>
            <a:r>
              <a:rPr lang="en-US" dirty="0"/>
              <a:t>-this is a continuous improvement process-</a:t>
            </a:r>
          </a:p>
          <a:p>
            <a:pPr marL="0" indent="0" algn="ctr">
              <a:buNone/>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7</a:t>
            </a:fld>
            <a:endParaRPr lang="en-US" dirty="0"/>
          </a:p>
        </p:txBody>
      </p:sp>
    </p:spTree>
    <p:extLst>
      <p:ext uri="{BB962C8B-B14F-4D97-AF65-F5344CB8AC3E}">
        <p14:creationId xmlns:p14="http://schemas.microsoft.com/office/powerpoint/2010/main" val="453220445"/>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dirty="0"/>
              <a:t>Step 2</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628650" y="2667000"/>
            <a:ext cx="7886700" cy="1143000"/>
          </a:xfrm>
        </p:spPr>
        <p:txBody>
          <a:bodyPr>
            <a:normAutofit lnSpcReduction="10000"/>
          </a:bodyPr>
          <a:lstStyle/>
          <a:p>
            <a:pPr algn="ctr"/>
            <a:r>
              <a:rPr lang="en-US" sz="4000" dirty="0"/>
              <a:t>Determine one achievable goal for each improvement area</a:t>
            </a:r>
            <a:r>
              <a:rPr lang="en-US" sz="3200" dirty="0"/>
              <a:t>. </a:t>
            </a:r>
          </a:p>
          <a:p>
            <a:pPr marL="0" indent="0">
              <a:buNone/>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8</a:t>
            </a:fld>
            <a:endParaRPr lang="en-US" dirty="0"/>
          </a:p>
        </p:txBody>
      </p:sp>
    </p:spTree>
    <p:extLst>
      <p:ext uri="{BB962C8B-B14F-4D97-AF65-F5344CB8AC3E}">
        <p14:creationId xmlns:p14="http://schemas.microsoft.com/office/powerpoint/2010/main" val="5553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0752-403C-49EC-99AB-49BE6202F243}"/>
              </a:ext>
            </a:extLst>
          </p:cNvPr>
          <p:cNvSpPr>
            <a:spLocks noGrp="1"/>
          </p:cNvSpPr>
          <p:nvPr>
            <p:ph type="title"/>
          </p:nvPr>
        </p:nvSpPr>
        <p:spPr>
          <a:xfrm>
            <a:off x="457200" y="274638"/>
            <a:ext cx="8229600" cy="1143000"/>
          </a:xfrm>
          <a:solidFill>
            <a:srgbClr val="002060"/>
          </a:solidFill>
        </p:spPr>
        <p:txBody>
          <a:bodyPr/>
          <a:lstStyle/>
          <a:p>
            <a:pPr algn="ctr"/>
            <a:r>
              <a:rPr lang="en-US" dirty="0"/>
              <a:t>Step 3</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3B31913-D0FC-4C40-82FE-1E3BE76FAA0B}"/>
              </a:ext>
            </a:extLst>
          </p:cNvPr>
          <p:cNvSpPr>
            <a:spLocks noGrp="1"/>
          </p:cNvSpPr>
          <p:nvPr>
            <p:ph idx="1"/>
          </p:nvPr>
        </p:nvSpPr>
        <p:spPr>
          <a:xfrm>
            <a:off x="628650" y="2857500"/>
            <a:ext cx="7886700" cy="1143000"/>
          </a:xfrm>
        </p:spPr>
        <p:txBody>
          <a:bodyPr>
            <a:normAutofit/>
          </a:bodyPr>
          <a:lstStyle/>
          <a:p>
            <a:pPr algn="ctr"/>
            <a:r>
              <a:rPr lang="en-US" sz="4000" dirty="0"/>
              <a:t>Assign a staff lead for each goal.</a:t>
            </a:r>
          </a:p>
          <a:p>
            <a:pPr marL="0" indent="0">
              <a:buNone/>
            </a:pPr>
            <a:endParaRPr lang="en-US" dirty="0"/>
          </a:p>
        </p:txBody>
      </p:sp>
      <p:sp>
        <p:nvSpPr>
          <p:cNvPr id="4" name="Slide Number Placeholder 5">
            <a:extLst>
              <a:ext uri="{FF2B5EF4-FFF2-40B4-BE49-F238E27FC236}">
                <a16:creationId xmlns:a16="http://schemas.microsoft.com/office/drawing/2014/main" id="{F534A2CE-9A00-481F-93EB-230F484C3B60}"/>
              </a:ext>
            </a:extLst>
          </p:cNvPr>
          <p:cNvSpPr>
            <a:spLocks noGrp="1"/>
          </p:cNvSpPr>
          <p:nvPr>
            <p:ph type="sldNum" sz="quarter" idx="12"/>
          </p:nvPr>
        </p:nvSpPr>
        <p:spPr>
          <a:xfrm>
            <a:off x="6934200" y="6365170"/>
            <a:ext cx="2057400" cy="365125"/>
          </a:xfrm>
        </p:spPr>
        <p:txBody>
          <a:bodyPr/>
          <a:lstStyle>
            <a:lvl1pPr>
              <a:defRPr>
                <a:solidFill>
                  <a:schemeClr val="tx1"/>
                </a:solidFill>
                <a:latin typeface="Candara" panose="020E0502030303020204" pitchFamily="34" charset="0"/>
              </a:defRPr>
            </a:lvl1pPr>
          </a:lstStyle>
          <a:p>
            <a:fld id="{A297CB40-D9BE-4CE6-A22F-5A7D8FBE1E51}" type="slidenum">
              <a:rPr lang="en-US" smtClean="0"/>
              <a:pPr/>
              <a:t>9</a:t>
            </a:fld>
            <a:endParaRPr lang="en-US" dirty="0"/>
          </a:p>
        </p:txBody>
      </p:sp>
    </p:spTree>
    <p:extLst>
      <p:ext uri="{BB962C8B-B14F-4D97-AF65-F5344CB8AC3E}">
        <p14:creationId xmlns:p14="http://schemas.microsoft.com/office/powerpoint/2010/main" val="285084188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0cbbd92-a969-402e-8621-447322a1118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6" ma:contentTypeDescription="Create a new document." ma:contentTypeScope="" ma:versionID="c301ea57d9cec4f14d8416a6dd251d11">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f17cf8a0d836c3494766366d08c96ee"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48b6dc5-7623-4a1d-a01d-748b8cf9f295}" ma:internalName="TaxCatchAll" ma:showField="CatchAllData" ma:web="d0cbbd92-a969-402e-8621-447322a11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01A6BC-590A-4A85-B64B-27753FA93980}">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d0cbbd92-a969-402e-8621-447322a11182"/>
    <ds:schemaRef ds:uri="http://purl.org/dc/elements/1.1/"/>
    <ds:schemaRef ds:uri="http://schemas.microsoft.com/office/2006/metadata/properties"/>
    <ds:schemaRef ds:uri="db903174-bb1c-4609-9d70-465268ead536"/>
    <ds:schemaRef ds:uri="http://www.w3.org/XML/1998/namespace"/>
    <ds:schemaRef ds:uri="http://purl.org/dc/dcmitype/"/>
  </ds:schemaRefs>
</ds:datastoreItem>
</file>

<file path=customXml/itemProps2.xml><?xml version="1.0" encoding="utf-8"?>
<ds:datastoreItem xmlns:ds="http://schemas.openxmlformats.org/officeDocument/2006/customXml" ds:itemID="{09BBA2EE-5A9F-4A9A-A885-4D08278D87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03174-bb1c-4609-9d70-465268ead536"/>
    <ds:schemaRef ds:uri="d0cbbd92-a969-402e-8621-447322a111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CD09FF-0243-41F4-8EBE-66805F0C90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3971</TotalTime>
  <Words>1282</Words>
  <Application>Microsoft Office PowerPoint</Application>
  <PresentationFormat>On-screen Show (4:3)</PresentationFormat>
  <Paragraphs>154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Candara</vt:lpstr>
      <vt:lpstr>Wingdings</vt:lpstr>
      <vt:lpstr>Custom Design</vt:lpstr>
      <vt:lpstr>PowerPoint Presentation</vt:lpstr>
      <vt:lpstr> Agenda  </vt:lpstr>
      <vt:lpstr>Purpose</vt:lpstr>
      <vt:lpstr>Action Planning</vt:lpstr>
      <vt:lpstr>CADRE’s Action Planning Tool</vt:lpstr>
      <vt:lpstr>Here are CADRE’s Five  Steps to Completing the  Action Planning Tool</vt:lpstr>
      <vt:lpstr>Step 1</vt:lpstr>
      <vt:lpstr>Step 2</vt:lpstr>
      <vt:lpstr>Step 3</vt:lpstr>
      <vt:lpstr>Step 4</vt:lpstr>
      <vt:lpstr>Step 5</vt:lpstr>
      <vt:lpstr>PowerPoint Presentation</vt:lpstr>
      <vt:lpstr>That’s all for Phase 4: Action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Nadeau</dc:creator>
  <cp:lastModifiedBy>Diana Nadeau</cp:lastModifiedBy>
  <cp:revision>55</cp:revision>
  <dcterms:created xsi:type="dcterms:W3CDTF">2021-06-07T21:47:19Z</dcterms:created>
  <dcterms:modified xsi:type="dcterms:W3CDTF">2022-12-12T22:32:54Z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0x01010090E45D93EE09FE48B755B103E8699EE0</vt:lpwstr>
  </property>
</Properties>
</file>