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309" r:id="rId3"/>
    <p:sldId id="299" r:id="rId4"/>
    <p:sldId id="300" r:id="rId5"/>
    <p:sldId id="292" r:id="rId6"/>
    <p:sldId id="311" r:id="rId7"/>
    <p:sldId id="291" r:id="rId8"/>
    <p:sldId id="294" r:id="rId9"/>
    <p:sldId id="301" r:id="rId10"/>
    <p:sldId id="295" r:id="rId11"/>
    <p:sldId id="303" r:id="rId12"/>
    <p:sldId id="308" r:id="rId13"/>
    <p:sldId id="257" r:id="rId14"/>
    <p:sldId id="304" r:id="rId15"/>
    <p:sldId id="276" r:id="rId16"/>
    <p:sldId id="306" r:id="rId17"/>
    <p:sldId id="310" r:id="rId18"/>
    <p:sldId id="305" r:id="rId19"/>
    <p:sldId id="307" r:id="rId20"/>
    <p:sldId id="298"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ese" initials="MR" lastIdx="7" clrIdx="0"/>
  <p:cmAuthor id="2" name="Kelly Rauscher" initials="KR"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EEE"/>
    <a:srgbClr val="6D5225"/>
    <a:srgbClr val="DEE8E8"/>
    <a:srgbClr val="890505"/>
    <a:srgbClr val="004821"/>
    <a:srgbClr val="00682F"/>
    <a:srgbClr val="005A9E"/>
    <a:srgbClr val="0082B0"/>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350" autoAdjust="0"/>
  </p:normalViewPr>
  <p:slideViewPr>
    <p:cSldViewPr>
      <p:cViewPr varScale="1">
        <p:scale>
          <a:sx n="97" d="100"/>
          <a:sy n="97"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C2FFB-857E-4A65-9F58-D794C15F6424}"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BCFC8EC-330A-4A6F-BE50-921AB1CB7706}">
      <dgm:prSet phldrT="[Text]"/>
      <dgm:spPr/>
      <dgm:t>
        <a:bodyPr/>
        <a:lstStyle/>
        <a:p>
          <a:endParaRPr lang="en-US" dirty="0"/>
        </a:p>
      </dgm:t>
    </dgm:pt>
    <dgm:pt modelId="{2540930C-58AB-44A2-AC79-97BF73060A6A}" type="parTrans" cxnId="{4A951B76-092C-4876-A59C-81D0947D7262}">
      <dgm:prSet/>
      <dgm:spPr/>
      <dgm:t>
        <a:bodyPr/>
        <a:lstStyle/>
        <a:p>
          <a:endParaRPr lang="en-US"/>
        </a:p>
      </dgm:t>
    </dgm:pt>
    <dgm:pt modelId="{8AB5C36B-6677-43D0-A0B2-D146C50EA5A4}" type="sibTrans" cxnId="{4A951B76-092C-4876-A59C-81D0947D7262}">
      <dgm:prSet/>
      <dgm:spPr/>
      <dgm:t>
        <a:bodyPr/>
        <a:lstStyle/>
        <a:p>
          <a:endParaRPr lang="en-US"/>
        </a:p>
      </dgm:t>
    </dgm:pt>
    <dgm:pt modelId="{AF020FA8-C071-4317-8DF4-28A447011ECA}">
      <dgm:prSet phldrT="[Text]" custT="1"/>
      <dgm:spPr>
        <a:solidFill>
          <a:schemeClr val="accent5">
            <a:lumMod val="50000"/>
          </a:schemeClr>
        </a:solidFill>
      </dgm:spPr>
      <dgm:t>
        <a:bodyPr anchor="t"/>
        <a:lstStyle/>
        <a:p>
          <a:endParaRPr lang="en-US" sz="1600" i="1" dirty="0"/>
        </a:p>
      </dgm:t>
      <dgm:extLst>
        <a:ext uri="{E40237B7-FDA0-4F09-8148-C483321AD2D9}">
          <dgm14:cNvPr xmlns:dgm14="http://schemas.microsoft.com/office/drawing/2010/diagram" id="0" name="" descr="A D A&#10; Broadly protects all people with disabilities from discrimination at school, work, and other environments. &#10;(Provides the lowest level of protection but covers the most people)&#10;"/>
        </a:ext>
      </dgm:extLst>
    </dgm:pt>
    <dgm:pt modelId="{19F5B078-C43E-46C4-ABEE-449BEC6C07E1}" type="parTrans" cxnId="{270A977D-F4E9-40F3-A3F4-43C2A8CE942B}">
      <dgm:prSet/>
      <dgm:spPr/>
      <dgm:t>
        <a:bodyPr/>
        <a:lstStyle/>
        <a:p>
          <a:endParaRPr lang="en-US"/>
        </a:p>
      </dgm:t>
    </dgm:pt>
    <dgm:pt modelId="{629DAE84-3519-4661-A67A-EE7B1225BB49}" type="sibTrans" cxnId="{270A977D-F4E9-40F3-A3F4-43C2A8CE942B}">
      <dgm:prSet/>
      <dgm:spPr/>
      <dgm:t>
        <a:bodyPr/>
        <a:lstStyle/>
        <a:p>
          <a:endParaRPr lang="en-US"/>
        </a:p>
      </dgm:t>
    </dgm:pt>
    <dgm:pt modelId="{186BA9F5-76B6-47D0-8067-8E550DDBB0D6}">
      <dgm:prSet phldrT="[Text]" custT="1"/>
      <dgm:spPr>
        <a:solidFill>
          <a:schemeClr val="tx2">
            <a:lumMod val="50000"/>
          </a:schemeClr>
        </a:solidFill>
      </dgm:spPr>
      <dgm:t>
        <a:bodyPr anchor="t"/>
        <a:lstStyle/>
        <a:p>
          <a:endParaRPr lang="en-US" sz="1800" b="0" dirty="0"/>
        </a:p>
      </dgm:t>
    </dgm:pt>
    <dgm:pt modelId="{DC67B19E-04AF-4D98-AB67-BB5313C98CDB}" type="parTrans" cxnId="{78840CC7-C0E2-423E-AC6E-84D26F993A1C}">
      <dgm:prSet/>
      <dgm:spPr/>
      <dgm:t>
        <a:bodyPr/>
        <a:lstStyle/>
        <a:p>
          <a:endParaRPr lang="en-US"/>
        </a:p>
      </dgm:t>
    </dgm:pt>
    <dgm:pt modelId="{10229F0E-AE72-4FA5-9FAF-9435918DBD82}" type="sibTrans" cxnId="{78840CC7-C0E2-423E-AC6E-84D26F993A1C}">
      <dgm:prSet/>
      <dgm:spPr/>
      <dgm:t>
        <a:bodyPr/>
        <a:lstStyle/>
        <a:p>
          <a:endParaRPr lang="en-US"/>
        </a:p>
      </dgm:t>
    </dgm:pt>
    <dgm:pt modelId="{9CF6F9AA-FBAC-43A2-9D2F-A9D56CD293B1}">
      <dgm:prSet phldrT="[Text]" custT="1"/>
      <dgm:spPr>
        <a:solidFill>
          <a:srgbClr val="342F23"/>
        </a:solidFill>
      </dgm:spPr>
      <dgm:t>
        <a:bodyPr anchor="b"/>
        <a:lstStyle/>
        <a:p>
          <a:endParaRPr lang="en-US" sz="1800" i="1" dirty="0"/>
        </a:p>
      </dgm:t>
    </dgm:pt>
    <dgm:pt modelId="{C4C7039A-D259-4B19-8147-72A8E254DF90}" type="parTrans" cxnId="{7AA11789-4C9D-4C76-B28E-352D98E76A69}">
      <dgm:prSet/>
      <dgm:spPr/>
      <dgm:t>
        <a:bodyPr/>
        <a:lstStyle/>
        <a:p>
          <a:endParaRPr lang="en-US"/>
        </a:p>
      </dgm:t>
    </dgm:pt>
    <dgm:pt modelId="{4B0B3F4C-AD8A-451E-8186-698914F0E4FA}" type="sibTrans" cxnId="{7AA11789-4C9D-4C76-B28E-352D98E76A69}">
      <dgm:prSet/>
      <dgm:spPr/>
      <dgm:t>
        <a:bodyPr/>
        <a:lstStyle/>
        <a:p>
          <a:endParaRPr lang="en-US"/>
        </a:p>
      </dgm:t>
    </dgm:pt>
    <dgm:pt modelId="{F031E6F2-B188-4778-A7E7-B140C2589C05}">
      <dgm:prSet phldrT="[Text]" custT="1"/>
      <dgm:spPr>
        <a:solidFill>
          <a:schemeClr val="accent5">
            <a:lumMod val="50000"/>
          </a:schemeClr>
        </a:solidFill>
      </dgm:spPr>
      <dgm:t>
        <a:bodyPr anchor="t" anchorCtr="0"/>
        <a:lstStyle/>
        <a:p>
          <a:endParaRPr lang="en-US" sz="1800" i="1" dirty="0"/>
        </a:p>
      </dgm:t>
      <dgm:extLst>
        <a:ext uri="{E40237B7-FDA0-4F09-8148-C483321AD2D9}">
          <dgm14:cNvPr xmlns:dgm14="http://schemas.microsoft.com/office/drawing/2010/diagram" id="0" name="" descr="A rectangle divided into 4 equal parts. Each contains a Federal or State law that protects people with disabilities.The i d e a quadrant is stamped I E P and the 504 Quadrant is stamped 504 Plan."/>
        </a:ext>
      </dgm:extLst>
    </dgm:pt>
    <dgm:pt modelId="{76E6E839-E193-48E5-9E2B-34C64A9E5597}" type="parTrans" cxnId="{1CA1D6D0-1286-4F25-BE44-36597166CE0E}">
      <dgm:prSet/>
      <dgm:spPr/>
      <dgm:t>
        <a:bodyPr/>
        <a:lstStyle/>
        <a:p>
          <a:endParaRPr lang="en-US"/>
        </a:p>
      </dgm:t>
    </dgm:pt>
    <dgm:pt modelId="{278A1F1F-2B0B-4F1C-AD29-16691051B6F0}" type="sibTrans" cxnId="{1CA1D6D0-1286-4F25-BE44-36597166CE0E}">
      <dgm:prSet/>
      <dgm:spPr/>
      <dgm:t>
        <a:bodyPr/>
        <a:lstStyle/>
        <a:p>
          <a:endParaRPr lang="en-US"/>
        </a:p>
      </dgm:t>
    </dgm:pt>
    <dgm:pt modelId="{F471C93E-E7F1-406A-944E-093E68249D8A}" type="pres">
      <dgm:prSet presAssocID="{FDEC2FFB-857E-4A65-9F58-D794C15F6424}" presName="diagram" presStyleCnt="0">
        <dgm:presLayoutVars>
          <dgm:chMax val="1"/>
          <dgm:dir/>
          <dgm:animLvl val="ctr"/>
          <dgm:resizeHandles val="exact"/>
        </dgm:presLayoutVars>
      </dgm:prSet>
      <dgm:spPr/>
    </dgm:pt>
    <dgm:pt modelId="{C7B51DD8-077D-4384-A70F-68A7365C22BC}" type="pres">
      <dgm:prSet presAssocID="{FDEC2FFB-857E-4A65-9F58-D794C15F6424}" presName="matrix" presStyleCnt="0"/>
      <dgm:spPr/>
    </dgm:pt>
    <dgm:pt modelId="{C50776DF-B8D7-4F11-9DAF-3CEFB8FFADB0}" type="pres">
      <dgm:prSet presAssocID="{FDEC2FFB-857E-4A65-9F58-D794C15F6424}" presName="tile1" presStyleLbl="node1" presStyleIdx="0" presStyleCnt="4" custAng="0"/>
      <dgm:spPr/>
    </dgm:pt>
    <dgm:pt modelId="{331F2A04-39AD-4424-A84C-83D87FFD1311}" type="pres">
      <dgm:prSet presAssocID="{FDEC2FFB-857E-4A65-9F58-D794C15F6424}" presName="tile1text" presStyleLbl="node1" presStyleIdx="0" presStyleCnt="4">
        <dgm:presLayoutVars>
          <dgm:chMax val="0"/>
          <dgm:chPref val="0"/>
          <dgm:bulletEnabled val="1"/>
        </dgm:presLayoutVars>
      </dgm:prSet>
      <dgm:spPr/>
    </dgm:pt>
    <dgm:pt modelId="{D5421C6D-E3FF-47DB-8A8C-13E0868D559D}" type="pres">
      <dgm:prSet presAssocID="{FDEC2FFB-857E-4A65-9F58-D794C15F6424}" presName="tile2" presStyleLbl="node1" presStyleIdx="1" presStyleCnt="4" custLinFactNeighborY="-2985"/>
      <dgm:spPr/>
    </dgm:pt>
    <dgm:pt modelId="{9A0D9F78-400E-4772-A922-8F99A0A30E73}" type="pres">
      <dgm:prSet presAssocID="{FDEC2FFB-857E-4A65-9F58-D794C15F6424}" presName="tile2text" presStyleLbl="node1" presStyleIdx="1" presStyleCnt="4">
        <dgm:presLayoutVars>
          <dgm:chMax val="0"/>
          <dgm:chPref val="0"/>
          <dgm:bulletEnabled val="1"/>
        </dgm:presLayoutVars>
      </dgm:prSet>
      <dgm:spPr/>
    </dgm:pt>
    <dgm:pt modelId="{559CA248-2665-4D47-AF5F-02BF709AE333}" type="pres">
      <dgm:prSet presAssocID="{FDEC2FFB-857E-4A65-9F58-D794C15F6424}" presName="tile3" presStyleLbl="node1" presStyleIdx="2" presStyleCnt="4" custLinFactNeighborY="648"/>
      <dgm:spPr/>
    </dgm:pt>
    <dgm:pt modelId="{2817F492-222E-4BD9-BAF2-30E174F4DBF6}" type="pres">
      <dgm:prSet presAssocID="{FDEC2FFB-857E-4A65-9F58-D794C15F6424}" presName="tile3text" presStyleLbl="node1" presStyleIdx="2" presStyleCnt="4">
        <dgm:presLayoutVars>
          <dgm:chMax val="0"/>
          <dgm:chPref val="0"/>
          <dgm:bulletEnabled val="1"/>
        </dgm:presLayoutVars>
      </dgm:prSet>
      <dgm:spPr/>
    </dgm:pt>
    <dgm:pt modelId="{F5E84BC0-142A-4DDA-990D-2F85A4BAB819}" type="pres">
      <dgm:prSet presAssocID="{FDEC2FFB-857E-4A65-9F58-D794C15F6424}" presName="tile4" presStyleLbl="node1" presStyleIdx="3" presStyleCnt="4" custLinFactNeighborY="314"/>
      <dgm:spPr/>
    </dgm:pt>
    <dgm:pt modelId="{F835725E-CB59-4FD3-B652-EE7D8AD8B6AC}" type="pres">
      <dgm:prSet presAssocID="{FDEC2FFB-857E-4A65-9F58-D794C15F6424}" presName="tile4text" presStyleLbl="node1" presStyleIdx="3" presStyleCnt="4">
        <dgm:presLayoutVars>
          <dgm:chMax val="0"/>
          <dgm:chPref val="0"/>
          <dgm:bulletEnabled val="1"/>
        </dgm:presLayoutVars>
      </dgm:prSet>
      <dgm:spPr/>
    </dgm:pt>
    <dgm:pt modelId="{46AF8F35-AAA2-464C-9158-8D902A792349}" type="pres">
      <dgm:prSet presAssocID="{FDEC2FFB-857E-4A65-9F58-D794C15F6424}" presName="centerTile" presStyleLbl="fgShp" presStyleIdx="0" presStyleCnt="1" custLinFactNeighborX="-2414" custLinFactNeighborY="1257">
        <dgm:presLayoutVars>
          <dgm:chMax val="0"/>
          <dgm:chPref val="0"/>
        </dgm:presLayoutVars>
      </dgm:prSet>
      <dgm:spPr/>
    </dgm:pt>
  </dgm:ptLst>
  <dgm:cxnLst>
    <dgm:cxn modelId="{137D9E09-5A0E-47AF-B71E-FE68CE8369C5}" type="presOf" srcId="{AF020FA8-C071-4317-8DF4-28A447011ECA}" destId="{331F2A04-39AD-4424-A84C-83D87FFD1311}" srcOrd="1" destOrd="0" presId="urn:microsoft.com/office/officeart/2005/8/layout/matrix1"/>
    <dgm:cxn modelId="{168D890E-CF1D-4F2E-B2C9-F2885CBDA1B0}" type="presOf" srcId="{9CF6F9AA-FBAC-43A2-9D2F-A9D56CD293B1}" destId="{2817F492-222E-4BD9-BAF2-30E174F4DBF6}" srcOrd="1" destOrd="0" presId="urn:microsoft.com/office/officeart/2005/8/layout/matrix1"/>
    <dgm:cxn modelId="{CA58AA3E-04D7-4E01-9E3F-3412C9421924}" type="presOf" srcId="{186BA9F5-76B6-47D0-8067-8E550DDBB0D6}" destId="{D5421C6D-E3FF-47DB-8A8C-13E0868D559D}" srcOrd="0" destOrd="0" presId="urn:microsoft.com/office/officeart/2005/8/layout/matrix1"/>
    <dgm:cxn modelId="{160AC95C-8E6E-49F3-9248-0B00F637166C}" type="presOf" srcId="{AF020FA8-C071-4317-8DF4-28A447011ECA}" destId="{C50776DF-B8D7-4F11-9DAF-3CEFB8FFADB0}" srcOrd="0" destOrd="0" presId="urn:microsoft.com/office/officeart/2005/8/layout/matrix1"/>
    <dgm:cxn modelId="{86AD4173-59F9-49BE-8DF6-3BC74012C126}" type="presOf" srcId="{F031E6F2-B188-4778-A7E7-B140C2589C05}" destId="{F835725E-CB59-4FD3-B652-EE7D8AD8B6AC}" srcOrd="1" destOrd="0" presId="urn:microsoft.com/office/officeart/2005/8/layout/matrix1"/>
    <dgm:cxn modelId="{4A951B76-092C-4876-A59C-81D0947D7262}" srcId="{FDEC2FFB-857E-4A65-9F58-D794C15F6424}" destId="{CBCFC8EC-330A-4A6F-BE50-921AB1CB7706}" srcOrd="0" destOrd="0" parTransId="{2540930C-58AB-44A2-AC79-97BF73060A6A}" sibTransId="{8AB5C36B-6677-43D0-A0B2-D146C50EA5A4}"/>
    <dgm:cxn modelId="{274E927A-AB77-4A4C-B163-167A1A7A74A1}" type="presOf" srcId="{186BA9F5-76B6-47D0-8067-8E550DDBB0D6}" destId="{9A0D9F78-400E-4772-A922-8F99A0A30E73}" srcOrd="1" destOrd="0" presId="urn:microsoft.com/office/officeart/2005/8/layout/matrix1"/>
    <dgm:cxn modelId="{270A977D-F4E9-40F3-A3F4-43C2A8CE942B}" srcId="{CBCFC8EC-330A-4A6F-BE50-921AB1CB7706}" destId="{AF020FA8-C071-4317-8DF4-28A447011ECA}" srcOrd="0" destOrd="0" parTransId="{19F5B078-C43E-46C4-ABEE-449BEC6C07E1}" sibTransId="{629DAE84-3519-4661-A67A-EE7B1225BB49}"/>
    <dgm:cxn modelId="{7AA11789-4C9D-4C76-B28E-352D98E76A69}" srcId="{CBCFC8EC-330A-4A6F-BE50-921AB1CB7706}" destId="{9CF6F9AA-FBAC-43A2-9D2F-A9D56CD293B1}" srcOrd="2" destOrd="0" parTransId="{C4C7039A-D259-4B19-8147-72A8E254DF90}" sibTransId="{4B0B3F4C-AD8A-451E-8186-698914F0E4FA}"/>
    <dgm:cxn modelId="{C1412C9B-8C63-4861-9303-EE772944B5D8}" type="presOf" srcId="{9CF6F9AA-FBAC-43A2-9D2F-A9D56CD293B1}" destId="{559CA248-2665-4D47-AF5F-02BF709AE333}" srcOrd="0" destOrd="0" presId="urn:microsoft.com/office/officeart/2005/8/layout/matrix1"/>
    <dgm:cxn modelId="{C4966AAE-75DD-49B6-A200-7A90B3751B6F}" type="presOf" srcId="{FDEC2FFB-857E-4A65-9F58-D794C15F6424}" destId="{F471C93E-E7F1-406A-944E-093E68249D8A}" srcOrd="0" destOrd="0" presId="urn:microsoft.com/office/officeart/2005/8/layout/matrix1"/>
    <dgm:cxn modelId="{78840CC7-C0E2-423E-AC6E-84D26F993A1C}" srcId="{CBCFC8EC-330A-4A6F-BE50-921AB1CB7706}" destId="{186BA9F5-76B6-47D0-8067-8E550DDBB0D6}" srcOrd="1" destOrd="0" parTransId="{DC67B19E-04AF-4D98-AB67-BB5313C98CDB}" sibTransId="{10229F0E-AE72-4FA5-9FAF-9435918DBD82}"/>
    <dgm:cxn modelId="{7EAF80CC-1FDF-4315-BBE6-0EE305632758}" type="presOf" srcId="{CBCFC8EC-330A-4A6F-BE50-921AB1CB7706}" destId="{46AF8F35-AAA2-464C-9158-8D902A792349}" srcOrd="0" destOrd="0" presId="urn:microsoft.com/office/officeart/2005/8/layout/matrix1"/>
    <dgm:cxn modelId="{1CA1D6D0-1286-4F25-BE44-36597166CE0E}" srcId="{CBCFC8EC-330A-4A6F-BE50-921AB1CB7706}" destId="{F031E6F2-B188-4778-A7E7-B140C2589C05}" srcOrd="3" destOrd="0" parTransId="{76E6E839-E193-48E5-9E2B-34C64A9E5597}" sibTransId="{278A1F1F-2B0B-4F1C-AD29-16691051B6F0}"/>
    <dgm:cxn modelId="{409266E3-97D2-4989-9D6E-1D2D93EDE654}" type="presOf" srcId="{F031E6F2-B188-4778-A7E7-B140C2589C05}" destId="{F5E84BC0-142A-4DDA-990D-2F85A4BAB819}" srcOrd="0" destOrd="0" presId="urn:microsoft.com/office/officeart/2005/8/layout/matrix1"/>
    <dgm:cxn modelId="{1C44B70B-9097-4EC6-898A-A45A0E863629}" type="presParOf" srcId="{F471C93E-E7F1-406A-944E-093E68249D8A}" destId="{C7B51DD8-077D-4384-A70F-68A7365C22BC}" srcOrd="0" destOrd="0" presId="urn:microsoft.com/office/officeart/2005/8/layout/matrix1"/>
    <dgm:cxn modelId="{083E3ED5-30A8-44BD-A993-ECAE737F61F0}" type="presParOf" srcId="{C7B51DD8-077D-4384-A70F-68A7365C22BC}" destId="{C50776DF-B8D7-4F11-9DAF-3CEFB8FFADB0}" srcOrd="0" destOrd="0" presId="urn:microsoft.com/office/officeart/2005/8/layout/matrix1"/>
    <dgm:cxn modelId="{FD014C28-0533-4FCB-8356-DDE19B4BB6F6}" type="presParOf" srcId="{C7B51DD8-077D-4384-A70F-68A7365C22BC}" destId="{331F2A04-39AD-4424-A84C-83D87FFD1311}" srcOrd="1" destOrd="0" presId="urn:microsoft.com/office/officeart/2005/8/layout/matrix1"/>
    <dgm:cxn modelId="{1C3B1642-74FA-4A51-BF7B-43837117906B}" type="presParOf" srcId="{C7B51DD8-077D-4384-A70F-68A7365C22BC}" destId="{D5421C6D-E3FF-47DB-8A8C-13E0868D559D}" srcOrd="2" destOrd="0" presId="urn:microsoft.com/office/officeart/2005/8/layout/matrix1"/>
    <dgm:cxn modelId="{A03DC22F-2D83-4E8B-8A0D-29232DD47938}" type="presParOf" srcId="{C7B51DD8-077D-4384-A70F-68A7365C22BC}" destId="{9A0D9F78-400E-4772-A922-8F99A0A30E73}" srcOrd="3" destOrd="0" presId="urn:microsoft.com/office/officeart/2005/8/layout/matrix1"/>
    <dgm:cxn modelId="{74A75633-B3A1-45BC-95E8-C41E07C99E81}" type="presParOf" srcId="{C7B51DD8-077D-4384-A70F-68A7365C22BC}" destId="{559CA248-2665-4D47-AF5F-02BF709AE333}" srcOrd="4" destOrd="0" presId="urn:microsoft.com/office/officeart/2005/8/layout/matrix1"/>
    <dgm:cxn modelId="{D554BC33-BBD3-40A4-A75C-FA006646D548}" type="presParOf" srcId="{C7B51DD8-077D-4384-A70F-68A7365C22BC}" destId="{2817F492-222E-4BD9-BAF2-30E174F4DBF6}" srcOrd="5" destOrd="0" presId="urn:microsoft.com/office/officeart/2005/8/layout/matrix1"/>
    <dgm:cxn modelId="{DE9A55CE-C5E9-4BE9-9C35-6CD7D0B0F8A0}" type="presParOf" srcId="{C7B51DD8-077D-4384-A70F-68A7365C22BC}" destId="{F5E84BC0-142A-4DDA-990D-2F85A4BAB819}" srcOrd="6" destOrd="0" presId="urn:microsoft.com/office/officeart/2005/8/layout/matrix1"/>
    <dgm:cxn modelId="{621A49A3-5ED0-45AE-B4C1-CE9A6DEE5A65}" type="presParOf" srcId="{C7B51DD8-077D-4384-A70F-68A7365C22BC}" destId="{F835725E-CB59-4FD3-B652-EE7D8AD8B6AC}" srcOrd="7" destOrd="0" presId="urn:microsoft.com/office/officeart/2005/8/layout/matrix1"/>
    <dgm:cxn modelId="{7AC555BA-F1EA-4C28-A721-8E22F4777652}" type="presParOf" srcId="{F471C93E-E7F1-406A-944E-093E68249D8A}" destId="{46AF8F35-AAA2-464C-9158-8D902A79234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776DF-B8D7-4F11-9DAF-3CEFB8FFADB0}">
      <dsp:nvSpPr>
        <dsp:cNvPr id="0" name=""/>
        <dsp:cNvSpPr/>
      </dsp:nvSpPr>
      <dsp:spPr>
        <a:xfrm rot="16200000">
          <a:off x="495300" y="-495300"/>
          <a:ext cx="2895600" cy="3886200"/>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n-US" sz="1600" i="1" kern="1200" dirty="0"/>
        </a:p>
      </dsp:txBody>
      <dsp:txXfrm rot="5400000">
        <a:off x="-1" y="1"/>
        <a:ext cx="3886200" cy="2171700"/>
      </dsp:txXfrm>
    </dsp:sp>
    <dsp:sp modelId="{D5421C6D-E3FF-47DB-8A8C-13E0868D559D}">
      <dsp:nvSpPr>
        <dsp:cNvPr id="0" name=""/>
        <dsp:cNvSpPr/>
      </dsp:nvSpPr>
      <dsp:spPr>
        <a:xfrm>
          <a:off x="3886200" y="0"/>
          <a:ext cx="3886200" cy="2895600"/>
        </a:xfrm>
        <a:prstGeom prst="round1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b="0" kern="1200" dirty="0"/>
        </a:p>
      </dsp:txBody>
      <dsp:txXfrm>
        <a:off x="3886200" y="0"/>
        <a:ext cx="3886200" cy="2171700"/>
      </dsp:txXfrm>
    </dsp:sp>
    <dsp:sp modelId="{559CA248-2665-4D47-AF5F-02BF709AE333}">
      <dsp:nvSpPr>
        <dsp:cNvPr id="0" name=""/>
        <dsp:cNvSpPr/>
      </dsp:nvSpPr>
      <dsp:spPr>
        <a:xfrm rot="10800000">
          <a:off x="0" y="2895600"/>
          <a:ext cx="3886200" cy="2895600"/>
        </a:xfrm>
        <a:prstGeom prst="round1Rect">
          <a:avLst/>
        </a:prstGeom>
        <a:solidFill>
          <a:srgbClr val="342F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endParaRPr lang="en-US" sz="1800" i="1" kern="1200" dirty="0"/>
        </a:p>
      </dsp:txBody>
      <dsp:txXfrm rot="10800000">
        <a:off x="0" y="3619500"/>
        <a:ext cx="3886200" cy="2171700"/>
      </dsp:txXfrm>
    </dsp:sp>
    <dsp:sp modelId="{F5E84BC0-142A-4DDA-990D-2F85A4BAB819}">
      <dsp:nvSpPr>
        <dsp:cNvPr id="0" name=""/>
        <dsp:cNvSpPr/>
      </dsp:nvSpPr>
      <dsp:spPr>
        <a:xfrm rot="5400000">
          <a:off x="4381500" y="2400300"/>
          <a:ext cx="2895600" cy="3886200"/>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i="1" kern="1200" dirty="0"/>
        </a:p>
      </dsp:txBody>
      <dsp:txXfrm rot="-5400000">
        <a:off x="3886199" y="3619499"/>
        <a:ext cx="3886200" cy="2171700"/>
      </dsp:txXfrm>
    </dsp:sp>
    <dsp:sp modelId="{46AF8F35-AAA2-464C-9158-8D902A792349}">
      <dsp:nvSpPr>
        <dsp:cNvPr id="0" name=""/>
        <dsp:cNvSpPr/>
      </dsp:nvSpPr>
      <dsp:spPr>
        <a:xfrm>
          <a:off x="2664052" y="2189898"/>
          <a:ext cx="2331720" cy="14478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2734728" y="2260574"/>
        <a:ext cx="2190368" cy="130644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67300-26CC-477D-B1D6-AB863B821B5D}" type="datetimeFigureOut">
              <a:rPr lang="en-US" smtClean="0"/>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E0CFC-C851-4200-AE85-ED2D8D014F1B}" type="slidenum">
              <a:rPr lang="en-US" smtClean="0"/>
              <a:t>‹#›</a:t>
            </a:fld>
            <a:endParaRPr lang="en-US"/>
          </a:p>
        </p:txBody>
      </p:sp>
    </p:spTree>
    <p:extLst>
      <p:ext uri="{BB962C8B-B14F-4D97-AF65-F5344CB8AC3E}">
        <p14:creationId xmlns:p14="http://schemas.microsoft.com/office/powerpoint/2010/main" val="16461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tes.ed.gov/idea/regs/b/d/300.306/c/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sites.ed.gov/idea/regs/b/d/300.306/c/2" TargetMode="External"/><Relationship Id="rId5" Type="http://schemas.openxmlformats.org/officeDocument/2006/relationships/hyperlink" Target="https://sites.ed.gov/idea/regs/b/d/300.306/c/1/ii" TargetMode="External"/><Relationship Id="rId4" Type="http://schemas.openxmlformats.org/officeDocument/2006/relationships/hyperlink" Target="https://sites.ed.gov/idea/regs/b/d/300.306/c/1/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a:t>
            </a:fld>
            <a:endParaRPr lang="en-US"/>
          </a:p>
        </p:txBody>
      </p:sp>
    </p:spTree>
    <p:extLst>
      <p:ext uri="{BB962C8B-B14F-4D97-AF65-F5344CB8AC3E}">
        <p14:creationId xmlns:p14="http://schemas.microsoft.com/office/powerpoint/2010/main" val="22321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Underpinning the provisional mandates of IDEA, is the requirement that students are educated with their non-disabled peers and have access to the general education curriculum as much as is possible.</a:t>
            </a:r>
          </a:p>
          <a:p>
            <a:endParaRPr lang="en-US" b="0" dirty="0"/>
          </a:p>
          <a:p>
            <a:r>
              <a:rPr lang="en-US" b="0" dirty="0"/>
              <a:t>Also incorporated by reference, is the Family Educational Rights and Privacy Act of 1974 (FERPA) that requires schools to protect the confidentiality of student records. Additionally, the IDEA must be adhered to in conjunction with the McKinney-Vento Homeless Assistance Act, providing education and services to student with disabilities who are homeless.</a:t>
            </a:r>
          </a:p>
          <a:p>
            <a:endParaRPr lang="en-US" b="0" dirty="0"/>
          </a:p>
          <a:p>
            <a:r>
              <a:rPr lang="en-US" b="0" dirty="0"/>
              <a:t>The No Child Left Behind Act, which required states to meet certain educational standards and progress marks, was not reauthorized in 2007 – particularly important for schools who predominantly served poor and minority students. The NCLB was seen as a “one-size fit all” approach to education, and did not have support for reauthorization. The law was rewritten and was passed in 2015 as the Every Student Succeeds Act. The ESSA addresses student achievement standards and how to assess them.</a:t>
            </a:r>
          </a:p>
          <a:p>
            <a:endParaRPr lang="en-US" b="0" dirty="0"/>
          </a:p>
          <a:p>
            <a:endParaRPr lang="en-US" b="0" dirty="0"/>
          </a:p>
        </p:txBody>
      </p:sp>
      <p:sp>
        <p:nvSpPr>
          <p:cNvPr id="4" name="Slide Number Placeholder 3"/>
          <p:cNvSpPr>
            <a:spLocks noGrp="1"/>
          </p:cNvSpPr>
          <p:nvPr>
            <p:ph type="sldNum" sz="quarter" idx="10"/>
          </p:nvPr>
        </p:nvSpPr>
        <p:spPr/>
        <p:txBody>
          <a:bodyPr/>
          <a:lstStyle/>
          <a:p>
            <a:fld id="{3ABE0CFC-C851-4200-AE85-ED2D8D014F1B}" type="slidenum">
              <a:rPr lang="en-US" smtClean="0"/>
              <a:t>10</a:t>
            </a:fld>
            <a:endParaRPr lang="en-US"/>
          </a:p>
        </p:txBody>
      </p:sp>
    </p:spTree>
    <p:extLst>
      <p:ext uri="{BB962C8B-B14F-4D97-AF65-F5344CB8AC3E}">
        <p14:creationId xmlns:p14="http://schemas.microsoft.com/office/powerpoint/2010/main" val="230614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Procedural Safeguards under the IDEA require these formal dispute resolution mechanisms be in place by States. </a:t>
            </a:r>
          </a:p>
        </p:txBody>
      </p:sp>
      <p:sp>
        <p:nvSpPr>
          <p:cNvPr id="4" name="Slide Number Placeholder 3"/>
          <p:cNvSpPr>
            <a:spLocks noGrp="1"/>
          </p:cNvSpPr>
          <p:nvPr>
            <p:ph type="sldNum" sz="quarter" idx="10"/>
          </p:nvPr>
        </p:nvSpPr>
        <p:spPr/>
        <p:txBody>
          <a:bodyPr/>
          <a:lstStyle/>
          <a:p>
            <a:fld id="{3ABE0CFC-C851-4200-AE85-ED2D8D014F1B}" type="slidenum">
              <a:rPr lang="en-US" smtClean="0"/>
              <a:t>11</a:t>
            </a:fld>
            <a:endParaRPr lang="en-US"/>
          </a:p>
        </p:txBody>
      </p:sp>
    </p:spTree>
    <p:extLst>
      <p:ext uri="{BB962C8B-B14F-4D97-AF65-F5344CB8AC3E}">
        <p14:creationId xmlns:p14="http://schemas.microsoft.com/office/powerpoint/2010/main" val="116455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Mediation is an impartial and voluntary process that brings together parties who have a dispute concerning any matter arising under 34 CFR part 300 of the IDEA (Part B) regulations to have confidential discussions with a qualified and impartial individual. The goal of mediation is for the parties to resolve the dispute and execute a legally binding written agreement reflecting that resolution. </a:t>
            </a:r>
            <a:r>
              <a:rPr lang="en-US" sz="1200" u="sng" kern="1200" dirty="0">
                <a:solidFill>
                  <a:schemeClr val="tx1"/>
                </a:solidFill>
                <a:effectLst/>
                <a:latin typeface="+mn-lt"/>
                <a:ea typeface="+mn-ea"/>
                <a:cs typeface="+mn-cs"/>
              </a:rPr>
              <a:t>Questions and Answers On IDEA Part B Dispute Resolution Procedures, Question A-1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Mediation may not be used to deny or delay a parent’s right to a hearing on the parent’s due process complaint, or to deny any other rights afforded under Part B [34 CFR §300.506(b)(1)].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Mediation must be included in the procedural safeguard notice given to parents [34 CFR 300.504(c)(6)].</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12</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mediation process offers an opportunity for parents and public agencies to resolve disputes about any matter under 34 CFR part 300, including matters arising prior to the filing of a due process complaint. This includes matters regarding the identification, evaluation, or educational placement of a child with a disability, or the provision of a free appropriate public education (FAPE) to a child with a disability, as well as any other matters arising under 34 CFR part 300 that may not be the subject of a due process complaint. </a:t>
            </a:r>
            <a:r>
              <a:rPr lang="en-US" sz="1200" u="sng" kern="1200" dirty="0">
                <a:solidFill>
                  <a:schemeClr val="tx1"/>
                </a:solidFill>
                <a:effectLst/>
                <a:latin typeface="+mn-lt"/>
                <a:ea typeface="+mn-ea"/>
                <a:cs typeface="+mn-cs"/>
              </a:rPr>
              <a:t>Questions and Answers On IDEA Part B Dispute Resolution Procedures, Question A-6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13</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States have been required to establish and implement their own State complaint procedures, separate from their due process procedures, since 1977. </a:t>
            </a:r>
            <a:r>
              <a:rPr lang="en-US" dirty="0"/>
              <a:t>A State’s complaint procedures must specify whether complaints are to be filed with the State Education Agency, or with a different public agency. </a:t>
            </a:r>
            <a:endParaRPr lang="en-US" sz="1200" kern="1200" dirty="0">
              <a:solidFill>
                <a:schemeClr val="tx1"/>
              </a:solidFill>
              <a:effectLst/>
              <a:latin typeface="+mn-lt"/>
              <a:ea typeface="+mn-ea"/>
              <a:cs typeface="+mn-cs"/>
            </a:endParaRP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 is in the best position, and should have the flexibility, to determine what information is necessary to resolve a complaint, based on the facts and circumstances of the individual case. Therefore, if an SEA elects to use guidance from other sources, in its resolution of Part B State complaints, an SEA should ensure that such guidance is consistent with the IDEA and its implementing regulations, and applicable written policy guidance from OSEP interpreting these IDEA requirements.</a:t>
            </a:r>
            <a:r>
              <a:rPr lang="en-US" sz="1200" strike="noStrike" kern="1200" baseline="0" dirty="0">
                <a:solidFill>
                  <a:schemeClr val="tx1"/>
                </a:solidFill>
                <a:effectLst/>
                <a:latin typeface="+mn-lt"/>
                <a:ea typeface="+mn-ea"/>
                <a:cs typeface="+mn-cs"/>
              </a:rPr>
              <a:t>  </a:t>
            </a:r>
            <a:endParaRPr lang="en-US" sz="1600" i="0" strike="sngStrike" kern="1200" baseline="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ABE0CFC-C851-4200-AE85-ED2D8D014F1B}" type="slidenum">
              <a:rPr lang="en-US" smtClean="0"/>
              <a:t>14</a:t>
            </a:fld>
            <a:endParaRPr lang="en-US"/>
          </a:p>
        </p:txBody>
      </p:sp>
    </p:spTree>
    <p:extLst>
      <p:ext uri="{BB962C8B-B14F-4D97-AF65-F5344CB8AC3E}">
        <p14:creationId xmlns:p14="http://schemas.microsoft.com/office/powerpoint/2010/main" val="174580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request a due process hearing under the IDEA, a party (a parent or a public agency) or the attorney representing the party, first must file a due process complaint consistent with 34 CFR §§300.507 and 300.508.  </a:t>
            </a:r>
            <a:r>
              <a:rPr lang="en-US" sz="1200" i="1" kern="1200" dirty="0">
                <a:solidFill>
                  <a:schemeClr val="tx1"/>
                </a:solidFill>
                <a:effectLst/>
                <a:latin typeface="+mn-lt"/>
                <a:ea typeface="+mn-ea"/>
                <a:cs typeface="+mn-cs"/>
              </a:rPr>
              <a:t>OSEP Memo 13-08: Question and Answers on IDEA Part B Dispute Resolution Procedures, 2013, 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parent or a public agency may file a due process complaint to request a due process hearing on any matter relating to the identification, evaluation, or educational placement of a child with a disability or the provision of FAPE to the child. 34 CFR §300.507(a).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a:t>
            </a:r>
            <a:r>
              <a:rPr lang="en-US" sz="1200" kern="1200" baseline="0" dirty="0">
                <a:solidFill>
                  <a:schemeClr val="tx1"/>
                </a:solidFill>
                <a:effectLst/>
                <a:latin typeface="+mn-lt"/>
                <a:ea typeface="+mn-ea"/>
                <a:cs typeface="+mn-cs"/>
              </a:rPr>
              <a:t> matters necessitate an expedited hearing. Information on expedited hearings can be found in the State Administration of IDEA Expedited Due Process Hearings slide deck. </a:t>
            </a:r>
            <a:r>
              <a:rPr lang="en-US" sz="1200" i="1" kern="1200" dirty="0">
                <a:solidFill>
                  <a:schemeClr val="tx1"/>
                </a:solidFill>
                <a:effectLst/>
                <a:latin typeface="+mn-lt"/>
                <a:ea typeface="+mn-ea"/>
                <a:cs typeface="+mn-cs"/>
              </a:rPr>
              <a:t>OSEP Q&amp;A, 2013, C-2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student with a disability becomes a legal adult under state law all IDEA rights, including the right to request a due process hearing transfer to the legal adult (exceptions may apply).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15</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earlier, the Procedural Safeguards under the IDEA require mediation, written state complaints and due process mechanisms to be in place by States. However, there are additional options for addressing disagreements that arise in special education. The goal of these additional options are to prevent escalation and resolve disputes at the lowest level appropriate.</a:t>
            </a:r>
          </a:p>
        </p:txBody>
      </p:sp>
      <p:sp>
        <p:nvSpPr>
          <p:cNvPr id="4" name="Slide Number Placeholder 3"/>
          <p:cNvSpPr>
            <a:spLocks noGrp="1"/>
          </p:cNvSpPr>
          <p:nvPr>
            <p:ph type="sldNum" sz="quarter" idx="10"/>
          </p:nvPr>
        </p:nvSpPr>
        <p:spPr/>
        <p:txBody>
          <a:bodyPr/>
          <a:lstStyle/>
          <a:p>
            <a:fld id="{3ABE0CFC-C851-4200-AE85-ED2D8D014F1B}" type="slidenum">
              <a:rPr lang="en-US" smtClean="0"/>
              <a:t>16</a:t>
            </a:fld>
            <a:endParaRPr lang="en-US"/>
          </a:p>
        </p:txBody>
      </p:sp>
    </p:spTree>
    <p:extLst>
      <p:ext uri="{BB962C8B-B14F-4D97-AF65-F5344CB8AC3E}">
        <p14:creationId xmlns:p14="http://schemas.microsoft.com/office/powerpoint/2010/main" val="64090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 there are a number of strategies</a:t>
            </a:r>
            <a:r>
              <a:rPr lang="en-US" baseline="0" dirty="0"/>
              <a:t> that can help families, educators, and other stakeholders establish and maintain</a:t>
            </a:r>
            <a:r>
              <a:rPr lang="en-US" dirty="0"/>
              <a:t> positive relationships, engage in collaborative problem</a:t>
            </a:r>
            <a:r>
              <a:rPr lang="en-US" baseline="0" dirty="0"/>
              <a:t> </a:t>
            </a:r>
            <a:r>
              <a:rPr lang="en-US" dirty="0"/>
              <a:t>solving, and partner with others to support students with disabilities.  Strategies</a:t>
            </a:r>
            <a:r>
              <a:rPr lang="en-US" baseline="0" dirty="0"/>
              <a:t> include:</a:t>
            </a:r>
            <a:r>
              <a:rPr lang="en-US" dirty="0"/>
              <a:t> </a:t>
            </a:r>
          </a:p>
          <a:p>
            <a:r>
              <a:rPr lang="en-US" baseline="0" dirty="0"/>
              <a:t>family engagement activities and practices, stakeholder trainings, stakeholder councils, and collaborative rule making.</a:t>
            </a:r>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17</a:t>
            </a:fld>
            <a:endParaRPr lang="en-US"/>
          </a:p>
        </p:txBody>
      </p:sp>
    </p:spTree>
    <p:extLst>
      <p:ext uri="{BB962C8B-B14F-4D97-AF65-F5344CB8AC3E}">
        <p14:creationId xmlns:p14="http://schemas.microsoft.com/office/powerpoint/2010/main" val="64090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 can serve as prevention strategies and/or early resolution opportunities instead of more formal options under IDEA (e.g., state complaints and due process complaints). </a:t>
            </a:r>
          </a:p>
        </p:txBody>
      </p:sp>
      <p:sp>
        <p:nvSpPr>
          <p:cNvPr id="4" name="Slide Number Placeholder 3"/>
          <p:cNvSpPr>
            <a:spLocks noGrp="1"/>
          </p:cNvSpPr>
          <p:nvPr>
            <p:ph type="sldNum" sz="quarter" idx="5"/>
          </p:nvPr>
        </p:nvSpPr>
        <p:spPr/>
        <p:txBody>
          <a:bodyPr/>
          <a:lstStyle/>
          <a:p>
            <a:fld id="{3ABE0CFC-C851-4200-AE85-ED2D8D014F1B}" type="slidenum">
              <a:rPr lang="en-US" smtClean="0"/>
              <a:t>18</a:t>
            </a:fld>
            <a:endParaRPr lang="en-US"/>
          </a:p>
        </p:txBody>
      </p:sp>
    </p:spTree>
    <p:extLst>
      <p:ext uri="{BB962C8B-B14F-4D97-AF65-F5344CB8AC3E}">
        <p14:creationId xmlns:p14="http://schemas.microsoft.com/office/powerpoint/2010/main" val="378706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E0CFC-C851-4200-AE85-ED2D8D014F1B}" type="slidenum">
              <a:rPr lang="en-US" smtClean="0"/>
              <a:t>19</a:t>
            </a:fld>
            <a:endParaRPr lang="en-US"/>
          </a:p>
        </p:txBody>
      </p:sp>
    </p:spTree>
    <p:extLst>
      <p:ext uri="{BB962C8B-B14F-4D97-AF65-F5344CB8AC3E}">
        <p14:creationId xmlns:p14="http://schemas.microsoft.com/office/powerpoint/2010/main" val="253655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Dispute resolution indicators include: B15 (percent of hearing requests resolved through resolution session settlement agreements), and B16, (percent of mediations held that resulted in mediation agreements).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not required, states</a:t>
            </a:r>
            <a:r>
              <a:rPr lang="en-US" sz="1200" kern="1200" baseline="0" dirty="0">
                <a:solidFill>
                  <a:schemeClr val="tx1"/>
                </a:solidFill>
                <a:effectLst/>
                <a:latin typeface="+mn-lt"/>
                <a:ea typeface="+mn-ea"/>
                <a:cs typeface="+mn-cs"/>
              </a:rPr>
              <a:t> are encouraged to collect additional data to better understand how their dispute resolution system is functioning.</a:t>
            </a:r>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20</a:t>
            </a:fld>
            <a:endParaRPr lang="en-US"/>
          </a:p>
        </p:txBody>
      </p:sp>
    </p:spTree>
    <p:extLst>
      <p:ext uri="{BB962C8B-B14F-4D97-AF65-F5344CB8AC3E}">
        <p14:creationId xmlns:p14="http://schemas.microsoft.com/office/powerpoint/2010/main" val="137631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§300.149</a:t>
            </a:r>
          </a:p>
          <a:p>
            <a:endParaRPr lang="en-US" sz="1200" dirty="0"/>
          </a:p>
          <a:p>
            <a:r>
              <a:rPr lang="en-US" sz="1200" baseline="0" dirty="0"/>
              <a:t>States have a responsibility to ensure that the IDEA is followed.  This includes fiscal, implementation of policies and procedures, and</a:t>
            </a:r>
            <a:r>
              <a:rPr lang="en-US" sz="1200" dirty="0"/>
              <a:t> activities that fall under DR, such as overseeing completion of corrective actions with</a:t>
            </a:r>
            <a:r>
              <a:rPr lang="en-US" sz="1200" baseline="0" dirty="0"/>
              <a:t> regards to written state complaints. States are encouraged to establish effective communication mechanisms between General Supervision &amp; Monitoring and Dispute Resolution units.</a:t>
            </a:r>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21</a:t>
            </a:fld>
            <a:endParaRPr lang="en-US"/>
          </a:p>
        </p:txBody>
      </p:sp>
    </p:spTree>
    <p:extLst>
      <p:ext uri="{BB962C8B-B14F-4D97-AF65-F5344CB8AC3E}">
        <p14:creationId xmlns:p14="http://schemas.microsoft.com/office/powerpoint/2010/main" val="134498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1975, public education did require serving all students, allowing districts to determine who could participate. The result was that many students with disabilities were not provided a public education.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concerted and diligent efforts at education reform, Congress passed the Education of all Handicapped Children Act in 1975. With this law, all students were to be provided education services. However, many students with disabilities were separated from their peers in contained classrooms or in separate institutions.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time went on, disability advocates successfully made the case that students with disabilities should be educated in the least restrictive environment, and, if possible, with their non-disabled peers. Ultimately, this led to the creation of the Individuals with Disabilities Act in 1997.</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3</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Rowley case required that IEPs must be “reasonably calculated to result in educational benefit” and that states must provide a “basic floor of opportunity to disabled students, not a potential-maximizing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GW Bush Administration signed the IDEA into law in 1990, and it was reauthorized in 2004. The law addresses how to provide a free, appropriate, public education (FAPE); the process of IEPs; Least Restrictive Environment (LRE); Evaluation, Identification, Parent and Educator Participation and Procedural Safeguards.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the Endrew F. case reinterpreted the basic floor of special education expressed in the Rowley decision (1982) and established that IEPs must go beyond providing minimal educational benefit.</a:t>
            </a:r>
          </a:p>
        </p:txBody>
      </p:sp>
      <p:sp>
        <p:nvSpPr>
          <p:cNvPr id="4" name="Slide Number Placeholder 3"/>
          <p:cNvSpPr>
            <a:spLocks noGrp="1"/>
          </p:cNvSpPr>
          <p:nvPr>
            <p:ph type="sldNum" sz="quarter" idx="10"/>
          </p:nvPr>
        </p:nvSpPr>
        <p:spPr/>
        <p:txBody>
          <a:bodyPr/>
          <a:lstStyle/>
          <a:p>
            <a:fld id="{3ABE0CFC-C851-4200-AE85-ED2D8D014F1B}" type="slidenum">
              <a:rPr lang="en-US" smtClean="0"/>
              <a:t>4</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5</a:t>
            </a:fld>
            <a:endParaRPr lang="en-US"/>
          </a:p>
        </p:txBody>
      </p:sp>
    </p:spTree>
    <p:extLst>
      <p:ext uri="{BB962C8B-B14F-4D97-AF65-F5344CB8AC3E}">
        <p14:creationId xmlns:p14="http://schemas.microsoft.com/office/powerpoint/2010/main" val="59017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1200" dirty="0"/>
              <a:t>IDEA: This is the federal law applicable to all who receive federal funds for education.</a:t>
            </a:r>
          </a:p>
          <a:p>
            <a:pPr marL="171450" indent="-171450" eaLnBrk="1" hangingPunct="1">
              <a:buFont typeface="Arial" panose="020B0604020202020204" pitchFamily="34" charset="0"/>
              <a:buChar char="•"/>
            </a:pPr>
            <a:r>
              <a:rPr lang="en-US" altLang="en-US" sz="1200" dirty="0"/>
              <a:t>IDEA’s relationship to other federal and state laws: The IDEA holds primacy over laws in states.</a:t>
            </a:r>
          </a:p>
          <a:p>
            <a:pPr marL="171450" indent="-171450" eaLnBrk="1" hangingPunct="1">
              <a:buFont typeface="Arial" panose="020B0604020202020204" pitchFamily="34" charset="0"/>
              <a:buChar char="•"/>
            </a:pPr>
            <a:r>
              <a:rPr lang="en-US" altLang="en-US" sz="1200" dirty="0"/>
              <a:t>The IDEA (Part B) addresses students who are or may be eligible for special education in public agencies.</a:t>
            </a:r>
          </a:p>
          <a:p>
            <a:pPr marL="171450" indent="-171450" eaLnBrk="1" hangingPunct="1">
              <a:buFont typeface="Arial" panose="020B0604020202020204" pitchFamily="34" charset="0"/>
              <a:buChar char="•"/>
            </a:pPr>
            <a:r>
              <a:rPr lang="en-US" altLang="en-US" sz="1200" dirty="0"/>
              <a:t>Under the IDEA, procedural safeguards for parents and students are outlined, including options for addressing disputes arising from identification, eligibility, educational placement, or provision of a free, appropriate, public education for students with disabilities.</a:t>
            </a:r>
          </a:p>
          <a:p>
            <a:pPr marL="171450" indent="-171450" eaLnBrk="1" hangingPunct="1">
              <a:buFont typeface="Arial" panose="020B0604020202020204" pitchFamily="34" charset="0"/>
              <a:buChar char="•"/>
            </a:pPr>
            <a:r>
              <a:rPr lang="en-US" altLang="en-US" sz="1200" dirty="0"/>
              <a:t>The IDEA also addresses the supervisory responsibilities that State agencies have for General Supervision &amp; Monitoring of local education agencies.</a:t>
            </a:r>
          </a:p>
          <a:p>
            <a:pPr marL="171450" indent="-171450" eaLnBrk="1" hangingPunct="1">
              <a:buFont typeface="Arial" panose="020B0604020202020204" pitchFamily="34" charset="0"/>
              <a:buChar char="•"/>
            </a:pP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3ABE0CFC-C851-4200-AE85-ED2D8D014F1B}" type="slidenum">
              <a:rPr lang="en-US" smtClean="0"/>
              <a:t>6</a:t>
            </a:fld>
            <a:endParaRPr lang="en-US"/>
          </a:p>
        </p:txBody>
      </p:sp>
    </p:spTree>
    <p:extLst>
      <p:ext uri="{BB962C8B-B14F-4D97-AF65-F5344CB8AC3E}">
        <p14:creationId xmlns:p14="http://schemas.microsoft.com/office/powerpoint/2010/main" val="84479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ADA, Section 504, and IDEA are federal laws that tell</a:t>
            </a:r>
            <a:r>
              <a:rPr lang="en-US" sz="1200" b="0" i="0" kern="1200" baseline="0" dirty="0">
                <a:solidFill>
                  <a:schemeClr val="tx1"/>
                </a:solidFill>
                <a:effectLst/>
                <a:latin typeface="+mn-lt"/>
                <a:ea typeface="+mn-ea"/>
                <a:cs typeface="+mn-cs"/>
              </a:rPr>
              <a:t> states what they must do to protect students with disabilities. </a:t>
            </a:r>
            <a:r>
              <a:rPr lang="en-US" sz="1200" b="0" i="0" kern="1200" dirty="0">
                <a:solidFill>
                  <a:schemeClr val="tx1"/>
                </a:solidFill>
                <a:effectLst/>
                <a:latin typeface="+mn-lt"/>
                <a:ea typeface="+mn-ea"/>
                <a:cs typeface="+mn-cs"/>
              </a:rPr>
              <a:t>ADA is</a:t>
            </a:r>
            <a:r>
              <a:rPr lang="en-US" sz="1200" b="0" i="0" kern="1200" baseline="0" dirty="0">
                <a:solidFill>
                  <a:schemeClr val="tx1"/>
                </a:solidFill>
                <a:effectLst/>
                <a:latin typeface="+mn-lt"/>
                <a:ea typeface="+mn-ea"/>
                <a:cs typeface="+mn-cs"/>
              </a:rPr>
              <a:t> broad and protects all people with disabilities from discrimination at school, work, and other environments.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504, students with disabilities (who are</a:t>
            </a:r>
            <a:r>
              <a:rPr lang="en-US" sz="1200" b="0" i="0" kern="1200" baseline="0" dirty="0">
                <a:solidFill>
                  <a:schemeClr val="tx1"/>
                </a:solidFill>
                <a:effectLst/>
                <a:latin typeface="+mn-lt"/>
                <a:ea typeface="+mn-ea"/>
                <a:cs typeface="+mn-cs"/>
              </a:rPr>
              <a:t> not receiving special education services through IDEA)</a:t>
            </a:r>
            <a:r>
              <a:rPr lang="en-US" sz="1200" b="0" i="0" kern="1200" dirty="0">
                <a:solidFill>
                  <a:schemeClr val="tx1"/>
                </a:solidFill>
                <a:effectLst/>
                <a:latin typeface="+mn-lt"/>
                <a:ea typeface="+mn-ea"/>
                <a:cs typeface="+mn-cs"/>
              </a:rPr>
              <a:t> have the right to reasonable accommodations and a 504 plan is developed for these students.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IDEA provides greater protections than ADA and Section 504.  Individualized Education Programs (IEPs) are developed for students eligible for special education and related services under IDEA.</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State laws can</a:t>
            </a:r>
            <a:r>
              <a:rPr lang="en-US" sz="1200" b="0" i="0" kern="1200" baseline="0" dirty="0">
                <a:solidFill>
                  <a:schemeClr val="tx1"/>
                </a:solidFill>
                <a:effectLst/>
                <a:latin typeface="+mn-lt"/>
                <a:ea typeface="+mn-ea"/>
                <a:cs typeface="+mn-cs"/>
              </a:rPr>
              <a:t> interpret federal laws. They </a:t>
            </a:r>
            <a:r>
              <a:rPr lang="en-US" sz="1200" b="0" i="0" kern="1200" dirty="0">
                <a:solidFill>
                  <a:schemeClr val="tx1"/>
                </a:solidFill>
                <a:effectLst/>
                <a:latin typeface="+mn-lt"/>
                <a:ea typeface="+mn-ea"/>
                <a:cs typeface="+mn-cs"/>
              </a:rPr>
              <a:t>should not provide </a:t>
            </a:r>
            <a:r>
              <a:rPr lang="en-US" sz="1200" b="0" i="1" kern="1200" dirty="0">
                <a:solidFill>
                  <a:schemeClr val="tx1"/>
                </a:solidFill>
                <a:effectLst/>
                <a:latin typeface="+mn-lt"/>
                <a:ea typeface="+mn-ea"/>
                <a:cs typeface="+mn-cs"/>
              </a:rPr>
              <a:t>less</a:t>
            </a:r>
            <a:r>
              <a:rPr lang="en-US" sz="1200" b="0" i="0" kern="1200" dirty="0">
                <a:solidFill>
                  <a:schemeClr val="tx1"/>
                </a:solidFill>
                <a:effectLst/>
                <a:latin typeface="+mn-lt"/>
                <a:ea typeface="+mn-ea"/>
                <a:cs typeface="+mn-cs"/>
              </a:rPr>
              <a:t> than the federal law requires, but they may offer </a:t>
            </a:r>
            <a:r>
              <a:rPr lang="en-US" sz="1200" b="0" i="1" kern="1200" dirty="0">
                <a:solidFill>
                  <a:schemeClr val="tx1"/>
                </a:solidFill>
                <a:effectLst/>
                <a:latin typeface="+mn-lt"/>
                <a:ea typeface="+mn-ea"/>
                <a:cs typeface="+mn-cs"/>
              </a:rPr>
              <a:t>more</a:t>
            </a:r>
            <a:r>
              <a:rPr lang="en-US" sz="1200" b="0" i="0" kern="1200" dirty="0">
                <a:solidFill>
                  <a:schemeClr val="tx1"/>
                </a:solidFill>
                <a:effectLst/>
                <a:latin typeface="+mn-lt"/>
                <a:ea typeface="+mn-ea"/>
                <a:cs typeface="+mn-cs"/>
              </a:rPr>
              <a:t> protections.</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ABE0CFC-C851-4200-AE85-ED2D8D014F1B}" type="slidenum">
              <a:rPr lang="en-US" smtClean="0"/>
              <a:t>7</a:t>
            </a:fld>
            <a:endParaRPr lang="en-US"/>
          </a:p>
        </p:txBody>
      </p:sp>
    </p:spTree>
    <p:extLst>
      <p:ext uri="{BB962C8B-B14F-4D97-AF65-F5344CB8AC3E}">
        <p14:creationId xmlns:p14="http://schemas.microsoft.com/office/powerpoint/2010/main" val="154086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State must have in effect policies and procedures to ensure that children with disabilities</a:t>
            </a:r>
            <a:r>
              <a:rPr lang="en-US" sz="1200" b="0" i="0" kern="1200" baseline="0" dirty="0">
                <a:solidFill>
                  <a:schemeClr val="tx1"/>
                </a:solidFill>
                <a:effectLst/>
                <a:latin typeface="+mn-lt"/>
                <a:ea typeface="+mn-ea"/>
                <a:cs typeface="+mn-cs"/>
              </a:rPr>
              <a:t> in need of special education and related services are identified, located, and evaluated.</a:t>
            </a:r>
          </a:p>
          <a:p>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Upon completion of the administration of assessments and other evaluation measures, a group of qualified professionals and the parent of the child determines whether the child has a disability and is eligible</a:t>
            </a:r>
            <a:r>
              <a:rPr lang="en-US" sz="1200" b="0" i="0" kern="1200" baseline="0" dirty="0">
                <a:solidFill>
                  <a:schemeClr val="tx1"/>
                </a:solidFill>
                <a:effectLst/>
                <a:latin typeface="+mn-lt"/>
                <a:ea typeface="+mn-ea"/>
                <a:cs typeface="+mn-cs"/>
              </a:rPr>
              <a:t> for special education and related services under IDEA</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Procedures for determining eligibility and educational need.</a:t>
            </a:r>
          </a:p>
          <a:p>
            <a:pPr fontAlgn="base"/>
            <a:r>
              <a:rPr lang="en-US" sz="1200" b="0"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In interpreting evaluation data for the purpose of determining if a child is a child with a disability under §300.8, and the educational needs of the child, each public agency must—</a:t>
            </a:r>
          </a:p>
          <a:p>
            <a:pPr fontAlgn="base"/>
            <a:r>
              <a:rPr lang="en-US" sz="1200" b="0" i="0" u="sng" kern="1200" dirty="0">
                <a:solidFill>
                  <a:schemeClr val="tx1"/>
                </a:solidFill>
                <a:effectLst/>
                <a:latin typeface="+mn-lt"/>
                <a:ea typeface="+mn-ea"/>
                <a:cs typeface="+mn-cs"/>
                <a:hlinkClick r:id="rId4"/>
              </a:rPr>
              <a:t>(</a:t>
            </a:r>
            <a:r>
              <a:rPr lang="en-US" sz="1200" b="0" i="0" u="sng" kern="1200" dirty="0" err="1">
                <a:solidFill>
                  <a:schemeClr val="tx1"/>
                </a:solidFill>
                <a:effectLst/>
                <a:latin typeface="+mn-lt"/>
                <a:ea typeface="+mn-ea"/>
                <a:cs typeface="+mn-cs"/>
                <a:hlinkClick r:id="rId4"/>
              </a:rPr>
              <a:t>i</a:t>
            </a:r>
            <a:r>
              <a:rPr lang="en-US" sz="1200" b="0" i="0" u="sng" kern="1200" dirty="0">
                <a:solidFill>
                  <a:schemeClr val="tx1"/>
                </a:solidFill>
                <a:effectLst/>
                <a:latin typeface="+mn-lt"/>
                <a:ea typeface="+mn-ea"/>
                <a:cs typeface="+mn-cs"/>
                <a:hlinkClick r:id="rId4"/>
              </a:rPr>
              <a:t>)</a:t>
            </a:r>
            <a:r>
              <a:rPr lang="en-US" sz="1200" b="0" i="0" kern="1200" dirty="0">
                <a:solidFill>
                  <a:schemeClr val="tx1"/>
                </a:solidFill>
                <a:effectLst/>
                <a:latin typeface="+mn-lt"/>
                <a:ea typeface="+mn-ea"/>
                <a:cs typeface="+mn-cs"/>
              </a:rPr>
              <a:t> Draw upon information from a variety of sources, including aptitude and achievement tests, parent input, and teacher recommendations, as well as information about the child’s physical condition, social or cultural background, and adaptive behavior; and</a:t>
            </a:r>
          </a:p>
          <a:p>
            <a:pPr fontAlgn="base"/>
            <a:r>
              <a:rPr lang="en-US" sz="1200" b="0" i="0" u="sng" kern="1200" dirty="0">
                <a:solidFill>
                  <a:schemeClr val="tx1"/>
                </a:solidFill>
                <a:effectLst/>
                <a:latin typeface="+mn-lt"/>
                <a:ea typeface="+mn-ea"/>
                <a:cs typeface="+mn-cs"/>
                <a:hlinkClick r:id="rId5"/>
              </a:rPr>
              <a:t>(ii)</a:t>
            </a:r>
            <a:r>
              <a:rPr lang="en-US" sz="1200" b="0" i="0" kern="1200" dirty="0">
                <a:solidFill>
                  <a:schemeClr val="tx1"/>
                </a:solidFill>
                <a:effectLst/>
                <a:latin typeface="+mn-lt"/>
                <a:ea typeface="+mn-ea"/>
                <a:cs typeface="+mn-cs"/>
              </a:rPr>
              <a:t> Ensure that information obtained from all of these sources is documented and carefully considered.</a:t>
            </a:r>
          </a:p>
          <a:p>
            <a:pPr fontAlgn="base"/>
            <a:r>
              <a:rPr lang="en-US" sz="1200" b="0" i="0" u="sng" kern="1200" dirty="0">
                <a:solidFill>
                  <a:schemeClr val="tx1"/>
                </a:solidFill>
                <a:effectLst/>
                <a:latin typeface="+mn-lt"/>
                <a:ea typeface="+mn-ea"/>
                <a:cs typeface="+mn-cs"/>
                <a:hlinkClick r:id="rId6"/>
              </a:rPr>
              <a:t>(2)</a:t>
            </a:r>
            <a:r>
              <a:rPr lang="en-US" sz="1200" b="0" i="0" kern="1200" dirty="0">
                <a:solidFill>
                  <a:schemeClr val="tx1"/>
                </a:solidFill>
                <a:effectLst/>
                <a:latin typeface="+mn-lt"/>
                <a:ea typeface="+mn-ea"/>
                <a:cs typeface="+mn-cs"/>
              </a:rPr>
              <a:t> If a determination is made that a child has a disability and needs special education and related services, an IEP must be developed for the child in accordance with §§300.320 through 300.324.</a:t>
            </a:r>
          </a:p>
          <a:p>
            <a:pPr fontAlgn="base"/>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Prior</a:t>
            </a:r>
            <a:r>
              <a:rPr lang="en-US" sz="1200" b="0" i="0" kern="1200" baseline="0" dirty="0">
                <a:solidFill>
                  <a:schemeClr val="tx1"/>
                </a:solidFill>
                <a:effectLst/>
                <a:latin typeface="+mn-lt"/>
                <a:ea typeface="+mn-ea"/>
                <a:cs typeface="+mn-cs"/>
              </a:rPr>
              <a:t> to an evaluation and the initial provision of special education and related services, informed consent from the parent must be obtained.</a:t>
            </a: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8</a:t>
            </a:fld>
            <a:endParaRPr lang="en-US"/>
          </a:p>
        </p:txBody>
      </p:sp>
    </p:spTree>
    <p:extLst>
      <p:ext uri="{BB962C8B-B14F-4D97-AF65-F5344CB8AC3E}">
        <p14:creationId xmlns:p14="http://schemas.microsoft.com/office/powerpoint/2010/main" val="405844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education models include a multi-tier system of supports, often referred to as response to intervention</a:t>
            </a:r>
            <a:r>
              <a:rPr lang="en-US" baseline="0" dirty="0"/>
              <a:t> (</a:t>
            </a:r>
            <a:r>
              <a:rPr lang="en-US" dirty="0"/>
              <a:t>RTI). RTI means a comprehensive continuum of evidence-based, systemic practices to support a rapid response to a child’s needs, with regular observation to facilitate data based instructional decision-making. The implementation of RTI strategies is</a:t>
            </a:r>
            <a:r>
              <a:rPr lang="en-US" baseline="0" dirty="0"/>
              <a:t> often used </a:t>
            </a:r>
            <a:r>
              <a:rPr lang="en-US" dirty="0"/>
              <a:t>to ensure that children who are struggling academically and behaviorally are identified early and provided needed interventions in a timely and effective manner. Children who do not respond to interventions and are potentially eligible for special education and related services must then be referred for evaluation.</a:t>
            </a:r>
          </a:p>
          <a:p>
            <a:endParaRPr lang="en-US" dirty="0"/>
          </a:p>
          <a:p>
            <a:r>
              <a:rPr lang="en-US" b="1" dirty="0"/>
              <a:t>The implementation of RTI,</a:t>
            </a:r>
            <a:r>
              <a:rPr lang="en-US" b="1" baseline="0" dirty="0"/>
              <a:t> however, </a:t>
            </a:r>
            <a:r>
              <a:rPr lang="en-US" b="1" dirty="0"/>
              <a:t>cannot be used to delay or deny the evaluation of a child who is suspected of having a disability. </a:t>
            </a:r>
          </a:p>
        </p:txBody>
      </p:sp>
      <p:sp>
        <p:nvSpPr>
          <p:cNvPr id="4" name="Slide Number Placeholder 3"/>
          <p:cNvSpPr>
            <a:spLocks noGrp="1"/>
          </p:cNvSpPr>
          <p:nvPr>
            <p:ph type="sldNum" sz="quarter" idx="10"/>
          </p:nvPr>
        </p:nvSpPr>
        <p:spPr/>
        <p:txBody>
          <a:bodyPr/>
          <a:lstStyle/>
          <a:p>
            <a:fld id="{3ABE0CFC-C851-4200-AE85-ED2D8D014F1B}" type="slidenum">
              <a:rPr lang="en-US" smtClean="0"/>
              <a:t>9</a:t>
            </a:fld>
            <a:endParaRPr lang="en-US"/>
          </a:p>
        </p:txBody>
      </p:sp>
    </p:spTree>
    <p:extLst>
      <p:ext uri="{BB962C8B-B14F-4D97-AF65-F5344CB8AC3E}">
        <p14:creationId xmlns:p14="http://schemas.microsoft.com/office/powerpoint/2010/main" val="230614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10/19/2021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dreworks.org/cadre-continuu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adreworks.org/cadre-continuu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adreworks.org/cadre-continuu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42865"/>
            <a:ext cx="7543800" cy="167352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Dispute Resolution in Special Education and</a:t>
            </a:r>
            <a:br>
              <a:rPr kumimoji="0" lang="en-US" sz="2400" b="1" i="0" u="none" strike="noStrike" kern="1200" cap="none" spc="0" normalizeH="0" baseline="0" noProof="0" dirty="0">
                <a:ln>
                  <a:noFill/>
                </a:ln>
                <a:solidFill>
                  <a:srgbClr val="C00000"/>
                </a:solidFill>
                <a:effectLst/>
                <a:uLnTx/>
                <a:uFillTx/>
                <a:latin typeface="Calibri"/>
                <a:ea typeface="+mn-ea"/>
                <a:cs typeface="+mn-cs"/>
              </a:rPr>
            </a:br>
            <a:r>
              <a:rPr lang="en-US" dirty="0"/>
              <a:t>The Bigger Picture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02030"/>
            <a:ext cx="1950889" cy="755970"/>
          </a:xfrm>
          <a:prstGeom prst="rect">
            <a:avLst/>
          </a:prstGeom>
        </p:spPr>
      </p:pic>
    </p:spTree>
    <p:extLst>
      <p:ext uri="{BB962C8B-B14F-4D97-AF65-F5344CB8AC3E}">
        <p14:creationId xmlns:p14="http://schemas.microsoft.com/office/powerpoint/2010/main" val="5378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dirty="0"/>
              <a:t>Special and General Education</a:t>
            </a:r>
            <a:r>
              <a:rPr lang="en-US" altLang="en-US" b="1" dirty="0">
                <a:solidFill>
                  <a:schemeClr val="bg1"/>
                </a:solidFill>
              </a:rPr>
              <a:t>.</a:t>
            </a:r>
            <a:endParaRPr lang="en-US" altLang="en-US" b="1" dirty="0"/>
          </a:p>
        </p:txBody>
      </p:sp>
      <p:sp>
        <p:nvSpPr>
          <p:cNvPr id="11" name="Content Placeholder 10"/>
          <p:cNvSpPr>
            <a:spLocks noGrp="1"/>
          </p:cNvSpPr>
          <p:nvPr>
            <p:ph idx="1"/>
          </p:nvPr>
        </p:nvSpPr>
        <p:spPr/>
        <p:txBody>
          <a:bodyPr anchor="t">
            <a:normAutofit fontScale="92500" lnSpcReduction="10000"/>
          </a:bodyPr>
          <a:lstStyle/>
          <a:p>
            <a:pPr>
              <a:buClr>
                <a:schemeClr val="tx2">
                  <a:lumMod val="50000"/>
                </a:schemeClr>
              </a:buClr>
            </a:pPr>
            <a:r>
              <a:rPr lang="en-US" sz="2800" dirty="0"/>
              <a:t>Students must be provided access to the general education curriculum to the greatest extent possible.</a:t>
            </a:r>
          </a:p>
          <a:p>
            <a:pPr>
              <a:buClr>
                <a:schemeClr val="tx2">
                  <a:lumMod val="50000"/>
                </a:schemeClr>
              </a:buClr>
            </a:pPr>
            <a:r>
              <a:rPr lang="en-US" sz="2800" dirty="0"/>
              <a:t>Special education and related services should take place in the least restrictive environment (LRE) possible.</a:t>
            </a:r>
          </a:p>
          <a:p>
            <a:pPr>
              <a:buClr>
                <a:schemeClr val="tx2">
                  <a:lumMod val="50000"/>
                </a:schemeClr>
              </a:buClr>
            </a:pPr>
            <a:r>
              <a:rPr lang="en-US" sz="2800" dirty="0"/>
              <a:t>Other important federal education statutes that provide protections to </a:t>
            </a:r>
            <a:r>
              <a:rPr lang="en-US" sz="2800" i="1" dirty="0"/>
              <a:t>all</a:t>
            </a:r>
            <a:r>
              <a:rPr lang="en-US" sz="2800" dirty="0"/>
              <a:t> students:</a:t>
            </a:r>
          </a:p>
          <a:p>
            <a:pPr lvl="1">
              <a:buClr>
                <a:schemeClr val="tx2">
                  <a:lumMod val="50000"/>
                </a:schemeClr>
              </a:buClr>
            </a:pPr>
            <a:r>
              <a:rPr lang="en-US" sz="2600" dirty="0"/>
              <a:t>The Family Educational Rights and Privacy Act (FERPA).</a:t>
            </a:r>
          </a:p>
          <a:p>
            <a:pPr lvl="1">
              <a:buClr>
                <a:schemeClr val="tx2">
                  <a:lumMod val="50000"/>
                </a:schemeClr>
              </a:buClr>
            </a:pPr>
            <a:r>
              <a:rPr lang="en-US" sz="2600" dirty="0"/>
              <a:t>The McKinney-Vento Homeless Assistance Act of 1987 (if applicable).</a:t>
            </a:r>
          </a:p>
          <a:p>
            <a:pPr>
              <a:buClr>
                <a:schemeClr val="tx2">
                  <a:lumMod val="50000"/>
                </a:schemeClr>
              </a:buClr>
            </a:pPr>
            <a:r>
              <a:rPr lang="en-US" sz="2800" dirty="0"/>
              <a:t>Public agencies must also adhere to the Every Student Succeeds Act (ESSA).</a:t>
            </a:r>
          </a:p>
          <a:p>
            <a:endParaRPr lang="en-US" dirty="0"/>
          </a:p>
        </p:txBody>
      </p:sp>
    </p:spTree>
    <p:extLst>
      <p:ext uri="{BB962C8B-B14F-4D97-AF65-F5344CB8AC3E}">
        <p14:creationId xmlns:p14="http://schemas.microsoft.com/office/powerpoint/2010/main" val="307513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741751"/>
          </a:xfrm>
        </p:spPr>
        <p:txBody>
          <a:bodyPr/>
          <a:lstStyle/>
          <a:p>
            <a:r>
              <a:rPr lang="en-US" sz="3000" b="1" dirty="0"/>
              <a:t>The CADRE Continuum:  Procedural Safeguards</a:t>
            </a:r>
            <a:r>
              <a:rPr lang="en-US" sz="3000" b="1" dirty="0">
                <a:solidFill>
                  <a:srgbClr val="EEEEEE"/>
                </a:solidFill>
              </a:rPr>
              <a:t>.</a:t>
            </a:r>
            <a:r>
              <a:rPr lang="en-US" sz="3000" b="1" dirty="0"/>
              <a:t> </a:t>
            </a:r>
          </a:p>
        </p:txBody>
      </p:sp>
      <p:pic>
        <p:nvPicPr>
          <p:cNvPr id="9" name="Picture 8" descr="Five stages of  conflict escalation are matched with 5 levels of increasingly formal interventions.  In conflict stage four there are 4 Procedural Safeguards.  In order of increasing formality they are resolution meeting, mediation under i d e a, written state complaints, and due process hearing.">
            <a:extLst>
              <a:ext uri="{FF2B5EF4-FFF2-40B4-BE49-F238E27FC236}">
                <a16:creationId xmlns:a16="http://schemas.microsoft.com/office/drawing/2014/main" id="{5A7BC11F-4E2F-477E-956F-DDDBEF118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09667"/>
            <a:ext cx="7504629" cy="5691133"/>
          </a:xfrm>
          <a:prstGeom prst="rect">
            <a:avLst/>
          </a:prstGeom>
        </p:spPr>
      </p:pic>
      <p:sp>
        <p:nvSpPr>
          <p:cNvPr id="7" name="TextBox 6"/>
          <p:cNvSpPr txBox="1"/>
          <p:nvPr/>
        </p:nvSpPr>
        <p:spPr>
          <a:xfrm>
            <a:off x="2286000" y="6400800"/>
            <a:ext cx="4686300" cy="369332"/>
          </a:xfrm>
          <a:prstGeom prst="rect">
            <a:avLst/>
          </a:prstGeom>
          <a:noFill/>
        </p:spPr>
        <p:txBody>
          <a:bodyPr wrap="square" rtlCol="0">
            <a:spAutoFit/>
          </a:bodyPr>
          <a:lstStyle/>
          <a:p>
            <a:r>
              <a:rPr lang="en-US" dirty="0">
                <a:hlinkClick r:id="rId4"/>
              </a:rPr>
              <a:t>https://www.cadreworks.org/cadre-continuum</a:t>
            </a:r>
            <a:endParaRPr lang="en-US" dirty="0"/>
          </a:p>
        </p:txBody>
      </p:sp>
    </p:spTree>
    <p:extLst>
      <p:ext uri="{BB962C8B-B14F-4D97-AF65-F5344CB8AC3E}">
        <p14:creationId xmlns:p14="http://schemas.microsoft.com/office/powerpoint/2010/main" val="383238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n speaking to a woman across the t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569274"/>
            <a:ext cx="3429000" cy="2288725"/>
          </a:xfrm>
          <a:prstGeom prst="rect">
            <a:avLst/>
          </a:prstGeom>
        </p:spPr>
      </p:pic>
      <p:sp>
        <p:nvSpPr>
          <p:cNvPr id="2" name="Title 1"/>
          <p:cNvSpPr>
            <a:spLocks noGrp="1"/>
          </p:cNvSpPr>
          <p:nvPr>
            <p:ph type="title"/>
          </p:nvPr>
        </p:nvSpPr>
        <p:spPr/>
        <p:txBody>
          <a:bodyPr/>
          <a:lstStyle/>
          <a:p>
            <a:r>
              <a:rPr lang="en-US" b="1" dirty="0"/>
              <a:t>I</a:t>
            </a:r>
            <a:r>
              <a:rPr lang="en-US" sz="100" b="1" dirty="0"/>
              <a:t> </a:t>
            </a:r>
            <a:r>
              <a:rPr lang="en-US" b="1" dirty="0"/>
              <a:t>D</a:t>
            </a:r>
            <a:r>
              <a:rPr lang="en-US" sz="100" b="1" dirty="0"/>
              <a:t> </a:t>
            </a:r>
            <a:r>
              <a:rPr lang="en-US" b="1" dirty="0"/>
              <a:t>E</a:t>
            </a:r>
            <a:r>
              <a:rPr lang="en-US" sz="100" b="1" dirty="0"/>
              <a:t> </a:t>
            </a:r>
            <a:r>
              <a:rPr lang="en-US" b="1" dirty="0"/>
              <a:t>A Mediation Defined</a:t>
            </a:r>
            <a:r>
              <a:rPr lang="en-US" b="1" dirty="0">
                <a:solidFill>
                  <a:schemeClr val="bg1"/>
                </a:solidFill>
              </a:rPr>
              <a:t>.</a:t>
            </a:r>
          </a:p>
        </p:txBody>
      </p:sp>
      <p:sp>
        <p:nvSpPr>
          <p:cNvPr id="3" name="Content Placeholder 2"/>
          <p:cNvSpPr>
            <a:spLocks noGrp="1"/>
          </p:cNvSpPr>
          <p:nvPr>
            <p:ph idx="1"/>
          </p:nvPr>
        </p:nvSpPr>
        <p:spPr>
          <a:xfrm>
            <a:off x="457200" y="1600200"/>
            <a:ext cx="7620000" cy="4419600"/>
          </a:xfrm>
        </p:spPr>
        <p:txBody>
          <a:bodyPr>
            <a:normAutofit/>
          </a:bodyPr>
          <a:lstStyle/>
          <a:p>
            <a:pPr marL="114300" indent="0">
              <a:spcBef>
                <a:spcPts val="0"/>
              </a:spcBef>
              <a:buNone/>
            </a:pPr>
            <a:r>
              <a:rPr lang="en-US" sz="2800" dirty="0"/>
              <a:t>Mediation is an impartial and voluntary process that brings together parties who have a dispute concerning any matter arising under 34 CFR part 300 to have confidential discussions with a qualified and impartial individual. Mediation provides the parties the opportunity to reach a </a:t>
            </a:r>
          </a:p>
          <a:p>
            <a:pPr marL="114300" indent="0">
              <a:spcBef>
                <a:spcPts val="0"/>
              </a:spcBef>
              <a:buNone/>
            </a:pPr>
            <a:r>
              <a:rPr lang="en-US" sz="2800" dirty="0"/>
              <a:t>mutually agreeable resolution </a:t>
            </a:r>
          </a:p>
          <a:p>
            <a:pPr marL="114300" indent="0">
              <a:spcBef>
                <a:spcPts val="0"/>
              </a:spcBef>
              <a:buNone/>
            </a:pPr>
            <a:r>
              <a:rPr lang="en-US" sz="2800" dirty="0"/>
              <a:t>to the dispute.</a:t>
            </a:r>
            <a:endParaRPr lang="en-US" sz="2400" dirty="0"/>
          </a:p>
        </p:txBody>
      </p:sp>
      <p:sp>
        <p:nvSpPr>
          <p:cNvPr id="6"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b="1" dirty="0">
                <a:solidFill>
                  <a:schemeClr val="accent1">
                    <a:lumMod val="50000"/>
                  </a:schemeClr>
                </a:solidFill>
              </a:rPr>
              <a:t>34 CFR § 300.506</a:t>
            </a:r>
            <a:endParaRPr lang="en-US" sz="2800" dirty="0">
              <a:solidFill>
                <a:schemeClr val="accent1">
                  <a:lumMod val="50000"/>
                </a:schemeClr>
              </a:solidFill>
            </a:endParaRPr>
          </a:p>
        </p:txBody>
      </p:sp>
    </p:spTree>
    <p:extLst>
      <p:ext uri="{BB962C8B-B14F-4D97-AF65-F5344CB8AC3E}">
        <p14:creationId xmlns:p14="http://schemas.microsoft.com/office/powerpoint/2010/main" val="163836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smiles and points to Antarctica on a globe her teacher is holding."/>
          <p:cNvPicPr>
            <a:picLocks noChangeAspect="1"/>
          </p:cNvPicPr>
          <p:nvPr/>
        </p:nvPicPr>
        <p:blipFill rotWithShape="1">
          <a:blip r:embed="rId3" cstate="print">
            <a:extLst>
              <a:ext uri="{28A0092B-C50C-407E-A947-70E740481C1C}">
                <a14:useLocalDpi xmlns:a14="http://schemas.microsoft.com/office/drawing/2010/main" val="0"/>
              </a:ext>
            </a:extLst>
          </a:blip>
          <a:srcRect l="10646"/>
          <a:stretch/>
        </p:blipFill>
        <p:spPr>
          <a:xfrm>
            <a:off x="-28406" y="2133600"/>
            <a:ext cx="4219406" cy="3225494"/>
          </a:xfrm>
          <a:prstGeom prst="rect">
            <a:avLst/>
          </a:prstGeom>
          <a:effectLst>
            <a:outerShdw blurRad="50800" dist="139700" dir="2700000" algn="tl" rotWithShape="0">
              <a:prstClr val="black">
                <a:alpha val="40000"/>
              </a:prstClr>
            </a:outerShdw>
          </a:effectLst>
        </p:spPr>
      </p:pic>
      <p:sp>
        <p:nvSpPr>
          <p:cNvPr id="2" name="Title 1"/>
          <p:cNvSpPr>
            <a:spLocks noGrp="1"/>
          </p:cNvSpPr>
          <p:nvPr>
            <p:ph type="title"/>
          </p:nvPr>
        </p:nvSpPr>
        <p:spPr/>
        <p:txBody>
          <a:bodyPr/>
          <a:lstStyle/>
          <a:p>
            <a:r>
              <a:rPr lang="en-US" b="1" dirty="0"/>
              <a:t>Issues Subject to Mediation</a:t>
            </a:r>
            <a:r>
              <a:rPr lang="en-US" b="1" dirty="0">
                <a:solidFill>
                  <a:schemeClr val="bg1"/>
                </a:solidFill>
              </a:rPr>
              <a:t>.</a:t>
            </a:r>
            <a:endParaRPr lang="en-US" dirty="0"/>
          </a:p>
        </p:txBody>
      </p:sp>
      <p:sp>
        <p:nvSpPr>
          <p:cNvPr id="7" name="TextBox 6"/>
          <p:cNvSpPr txBox="1"/>
          <p:nvPr/>
        </p:nvSpPr>
        <p:spPr>
          <a:xfrm>
            <a:off x="4343400" y="2021882"/>
            <a:ext cx="4038600" cy="3416320"/>
          </a:xfrm>
          <a:prstGeom prst="rect">
            <a:avLst/>
          </a:prstGeom>
          <a:noFill/>
        </p:spPr>
        <p:txBody>
          <a:bodyPr wrap="square" rtlCol="0">
            <a:spAutoFit/>
          </a:bodyPr>
          <a:lstStyle/>
          <a:p>
            <a:endParaRPr lang="en-US" sz="2800" b="1" dirty="0"/>
          </a:p>
          <a:p>
            <a:r>
              <a:rPr lang="en-US" sz="2800" b="1" dirty="0"/>
              <a:t>Mediation can address any issue under the I</a:t>
            </a:r>
            <a:r>
              <a:rPr lang="en-US" sz="100" b="1" dirty="0"/>
              <a:t> </a:t>
            </a:r>
            <a:r>
              <a:rPr lang="en-US" sz="2800" b="1" dirty="0"/>
              <a:t>D</a:t>
            </a:r>
            <a:r>
              <a:rPr lang="en-US" sz="100" b="1" dirty="0"/>
              <a:t> </a:t>
            </a:r>
            <a:r>
              <a:rPr lang="en-US" sz="2800" b="1" dirty="0"/>
              <a:t>E</a:t>
            </a:r>
            <a:r>
              <a:rPr lang="en-US" sz="100" b="1" dirty="0"/>
              <a:t>  </a:t>
            </a:r>
            <a:r>
              <a:rPr lang="en-US" sz="2800" b="1" dirty="0"/>
              <a:t>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F2B20"/>
                </a:solidFill>
                <a:effectLst/>
                <a:uLnTx/>
                <a:uFillTx/>
                <a:latin typeface="Calibri"/>
                <a:ea typeface="+mn-ea"/>
                <a:cs typeface="+mn-cs"/>
              </a:rPr>
              <a:t>Identification</a:t>
            </a:r>
            <a:r>
              <a:rPr kumimoji="0" lang="en-US" sz="2800" b="0" i="0" u="none" strike="noStrike" kern="1200" cap="none" spc="0" normalizeH="0" baseline="0" noProof="0" dirty="0">
                <a:ln>
                  <a:noFill/>
                </a:ln>
                <a:solidFill>
                  <a:schemeClr val="bg1"/>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F2B20"/>
                </a:solidFill>
                <a:effectLst/>
                <a:uLnTx/>
                <a:uFillTx/>
                <a:latin typeface="Calibri"/>
                <a:ea typeface="+mn-ea"/>
                <a:cs typeface="+mn-cs"/>
              </a:rPr>
              <a:t>Evaluation</a:t>
            </a:r>
            <a:r>
              <a:rPr kumimoji="0" lang="en-US" sz="2800" b="0" i="0" u="none" strike="noStrike" kern="1200" cap="none" spc="0" normalizeH="0" baseline="0" noProof="0" dirty="0">
                <a:ln>
                  <a:noFill/>
                </a:ln>
                <a:solidFill>
                  <a:schemeClr val="bg1"/>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F2B20"/>
                </a:solidFill>
                <a:effectLst/>
                <a:uLnTx/>
                <a:uFillTx/>
                <a:latin typeface="Calibri"/>
                <a:ea typeface="+mn-ea"/>
                <a:cs typeface="+mn-cs"/>
              </a:rPr>
              <a:t>Educational Placement </a:t>
            </a:r>
            <a:r>
              <a:rPr kumimoji="0" lang="en-US" sz="100" b="0" i="0" u="none" strike="noStrike" kern="1200" cap="none" spc="0" normalizeH="0" baseline="0" noProof="0" dirty="0">
                <a:ln>
                  <a:noFill/>
                </a:ln>
                <a:solidFill>
                  <a:schemeClr val="bg1"/>
                </a:solidFill>
                <a:effectLst/>
                <a:uLnTx/>
                <a:uFillTx/>
                <a:latin typeface="Calibri"/>
                <a:ea typeface="+mn-ea"/>
                <a:cs typeface="+mn-cs"/>
              </a:rPr>
              <a:t>and,,</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F2B20"/>
                </a:solidFill>
                <a:effectLst/>
                <a:uLnTx/>
                <a:uFillTx/>
                <a:latin typeface="Calibri"/>
                <a:ea typeface="+mn-ea"/>
                <a:cs typeface="+mn-cs"/>
              </a:rPr>
              <a:t>Provision of FAP</a:t>
            </a:r>
            <a:r>
              <a:rPr kumimoji="0" lang="en-US" sz="100" b="0" i="0" u="none" strike="noStrike" kern="1200" cap="none" spc="0" normalizeH="0" baseline="0" noProof="0" dirty="0">
                <a:ln>
                  <a:noFill/>
                </a:ln>
                <a:solidFill>
                  <a:srgbClr val="2F2B20"/>
                </a:solidFill>
                <a:effectLst/>
                <a:uLnTx/>
                <a:uFillTx/>
                <a:latin typeface="Calibri"/>
                <a:ea typeface="+mn-ea"/>
                <a:cs typeface="+mn-cs"/>
              </a:rPr>
              <a:t> </a:t>
            </a:r>
            <a:r>
              <a:rPr kumimoji="0" lang="en-US" sz="100" b="0" i="0" u="none" strike="noStrike" kern="1200" cap="none" spc="0" normalizeH="0" baseline="0" noProof="0" dirty="0">
                <a:ln>
                  <a:noFill/>
                </a:ln>
                <a:solidFill>
                  <a:schemeClr val="bg1"/>
                </a:solidFill>
                <a:effectLst/>
                <a:uLnTx/>
                <a:uFillTx/>
                <a:latin typeface="Calibri"/>
                <a:ea typeface="+mn-ea"/>
                <a:cs typeface="+mn-cs"/>
              </a:rPr>
              <a:t>,</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800" b="0" i="0" u="none" strike="noStrike" kern="1200" cap="none" spc="0" normalizeH="0" baseline="0" noProof="0" dirty="0">
                <a:ln>
                  <a:noFill/>
                </a:ln>
                <a:solidFill>
                  <a:schemeClr val="bg1"/>
                </a:solidFill>
                <a:effectLst/>
                <a:uLnTx/>
                <a:uFillTx/>
                <a:latin typeface="Calibri"/>
                <a:ea typeface="+mn-ea"/>
                <a:cs typeface="+mn-cs"/>
              </a:rPr>
              <a:t>.</a:t>
            </a:r>
            <a:endParaRPr lang="en-US" sz="3200" b="1" dirty="0"/>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a:t>
            </a:r>
            <a:endParaRPr lang="en-US" sz="2800" dirty="0">
              <a:solidFill>
                <a:schemeClr val="accent1">
                  <a:lumMod val="50000"/>
                </a:schemeClr>
              </a:solidFill>
            </a:endParaRPr>
          </a:p>
        </p:txBody>
      </p:sp>
    </p:spTree>
    <p:extLst>
      <p:ext uri="{BB962C8B-B14F-4D97-AF65-F5344CB8AC3E}">
        <p14:creationId xmlns:p14="http://schemas.microsoft.com/office/powerpoint/2010/main" val="152005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dirty="0"/>
              <a:t>Written State Complaints</a:t>
            </a:r>
            <a:r>
              <a:rPr lang="en-US" altLang="en-US" b="1" dirty="0">
                <a:solidFill>
                  <a:schemeClr val="bg1"/>
                </a:solidFill>
              </a:rPr>
              <a:t>.</a:t>
            </a:r>
            <a:endParaRPr lang="en-US" altLang="en-US" b="1" dirty="0"/>
          </a:p>
        </p:txBody>
      </p:sp>
      <p:sp>
        <p:nvSpPr>
          <p:cNvPr id="11" name="Content Placeholder 10"/>
          <p:cNvSpPr>
            <a:spLocks noGrp="1"/>
          </p:cNvSpPr>
          <p:nvPr>
            <p:ph idx="1"/>
          </p:nvPr>
        </p:nvSpPr>
        <p:spPr/>
        <p:txBody>
          <a:bodyPr anchor="t">
            <a:normAutofit/>
          </a:bodyPr>
          <a:lstStyle/>
          <a:p>
            <a:pPr marL="114300" indent="0">
              <a:buNone/>
            </a:pPr>
            <a:r>
              <a:rPr lang="en-US" sz="2400" dirty="0"/>
              <a:t>States are required to resolve any complaint that meets the requirements of 34 CFR §300.153 of the I</a:t>
            </a:r>
            <a:r>
              <a:rPr lang="en-US" sz="100" dirty="0"/>
              <a:t> </a:t>
            </a:r>
            <a:r>
              <a:rPr lang="en-US" sz="2400" dirty="0"/>
              <a:t>D</a:t>
            </a:r>
            <a:r>
              <a:rPr lang="en-US" sz="100" dirty="0"/>
              <a:t> </a:t>
            </a:r>
            <a:r>
              <a:rPr lang="en-US" sz="2400" dirty="0"/>
              <a:t>E</a:t>
            </a:r>
            <a:r>
              <a:rPr lang="en-US" sz="100" dirty="0"/>
              <a:t> </a:t>
            </a:r>
            <a:r>
              <a:rPr lang="en-US" sz="2400" dirty="0"/>
              <a:t>A, including a complaint alleging that a public agency failed to provide  FAPE to a group of children with disabilities. </a:t>
            </a:r>
            <a:endParaRPr lang="en-US" sz="2000" dirty="0"/>
          </a:p>
          <a:p>
            <a:pPr marL="114300" indent="0">
              <a:buNone/>
            </a:pPr>
            <a:endParaRPr lang="en-US" dirty="0"/>
          </a:p>
          <a:p>
            <a:pPr marL="114300" indent="0">
              <a:buNone/>
            </a:pPr>
            <a:r>
              <a:rPr lang="en-US" sz="2400" dirty="0"/>
              <a:t>The S</a:t>
            </a:r>
            <a:r>
              <a:rPr lang="en-US" sz="100" dirty="0"/>
              <a:t> </a:t>
            </a:r>
            <a:r>
              <a:rPr lang="en-US" sz="2400" dirty="0"/>
              <a:t>E</a:t>
            </a:r>
            <a:r>
              <a:rPr lang="en-US" sz="100" dirty="0"/>
              <a:t> </a:t>
            </a:r>
            <a:r>
              <a:rPr lang="en-US" sz="2400" dirty="0"/>
              <a:t>A is in the best position to determine what information is necessary to resolve a complaint, based on the facts and circumstances of the individual case.</a:t>
            </a:r>
            <a:endParaRPr lang="en-US" dirty="0"/>
          </a:p>
        </p:txBody>
      </p:sp>
    </p:spTree>
    <p:extLst>
      <p:ext uri="{BB962C8B-B14F-4D97-AF65-F5344CB8AC3E}">
        <p14:creationId xmlns:p14="http://schemas.microsoft.com/office/powerpoint/2010/main" val="36757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 judge sits in a law library surrounded by books and taking notes."/>
          <p:cNvPicPr>
            <a:picLocks noChangeAspect="1"/>
          </p:cNvPicPr>
          <p:nvPr/>
        </p:nvPicPr>
        <p:blipFill rotWithShape="1">
          <a:blip r:embed="rId3" cstate="print">
            <a:extLst>
              <a:ext uri="{28A0092B-C50C-407E-A947-70E740481C1C}">
                <a14:useLocalDpi xmlns:a14="http://schemas.microsoft.com/office/drawing/2010/main" val="0"/>
              </a:ext>
            </a:extLst>
          </a:blip>
          <a:srcRect l="15214" r="7362"/>
          <a:stretch/>
        </p:blipFill>
        <p:spPr>
          <a:xfrm>
            <a:off x="2971800" y="1254531"/>
            <a:ext cx="2438400" cy="2098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118157"/>
            <a:ext cx="7620000" cy="1060174"/>
          </a:xfrm>
        </p:spPr>
        <p:txBody>
          <a:bodyPr/>
          <a:lstStyle/>
          <a:p>
            <a:r>
              <a:rPr lang="en-US" b="1" dirty="0"/>
              <a:t>Due Process Complaints</a:t>
            </a:r>
            <a:r>
              <a:rPr lang="en-US" b="1" dirty="0">
                <a:solidFill>
                  <a:schemeClr val="bg1"/>
                </a:solidFill>
              </a:rPr>
              <a:t>.</a:t>
            </a:r>
            <a:endParaRPr lang="en-US" b="1" dirty="0"/>
          </a:p>
        </p:txBody>
      </p:sp>
      <p:sp>
        <p:nvSpPr>
          <p:cNvPr id="3" name="Content Placeholder 2"/>
          <p:cNvSpPr>
            <a:spLocks noGrp="1"/>
          </p:cNvSpPr>
          <p:nvPr>
            <p:ph idx="1"/>
          </p:nvPr>
        </p:nvSpPr>
        <p:spPr>
          <a:xfrm>
            <a:off x="266700" y="3429000"/>
            <a:ext cx="8001000" cy="3505200"/>
          </a:xfrm>
        </p:spPr>
        <p:txBody>
          <a:bodyPr>
            <a:normAutofit fontScale="92500" lnSpcReduction="10000"/>
          </a:bodyPr>
          <a:lstStyle/>
          <a:p>
            <a:pPr marL="114300" indent="0">
              <a:buNone/>
            </a:pPr>
            <a:r>
              <a:rPr lang="en-US" sz="3200" dirty="0"/>
              <a:t>States are required to oversee and monitor a due process system to resolve I</a:t>
            </a:r>
            <a:r>
              <a:rPr lang="en-US" sz="100" dirty="0"/>
              <a:t> </a:t>
            </a:r>
            <a:r>
              <a:rPr lang="en-US" sz="3200" dirty="0"/>
              <a:t>D</a:t>
            </a:r>
            <a:r>
              <a:rPr lang="en-US" sz="100" dirty="0"/>
              <a:t> </a:t>
            </a:r>
            <a:r>
              <a:rPr lang="en-US" sz="3200" dirty="0"/>
              <a:t>E</a:t>
            </a:r>
            <a:r>
              <a:rPr lang="en-US" sz="100" dirty="0"/>
              <a:t> </a:t>
            </a:r>
            <a:r>
              <a:rPr lang="en-US" sz="3200" dirty="0"/>
              <a:t>A related complaints. Parents or a public agency can file a due process complaint to request a hearing on any matter relating to the identification, evaluation, or educational placement of a child with a disability or the provision of FAPE to the child. </a:t>
            </a:r>
          </a:p>
        </p:txBody>
      </p:sp>
    </p:spTree>
    <p:extLst>
      <p:ext uri="{BB962C8B-B14F-4D97-AF65-F5344CB8AC3E}">
        <p14:creationId xmlns:p14="http://schemas.microsoft.com/office/powerpoint/2010/main" val="56736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38200"/>
          </a:xfrm>
        </p:spPr>
        <p:txBody>
          <a:bodyPr/>
          <a:lstStyle/>
          <a:p>
            <a:r>
              <a:rPr lang="en-US" sz="3000" b="1" dirty="0"/>
              <a:t>The CADRE Continuum:  Disagreement &amp; Conflict</a:t>
            </a:r>
            <a:r>
              <a:rPr lang="en-US" sz="3000" b="1" dirty="0">
                <a:solidFill>
                  <a:schemeClr val="bg1"/>
                </a:solidFill>
              </a:rPr>
              <a:t>.</a:t>
            </a:r>
            <a:endParaRPr lang="en-US" sz="3000" b="1" dirty="0"/>
          </a:p>
        </p:txBody>
      </p:sp>
      <p:pic>
        <p:nvPicPr>
          <p:cNvPr id="5" name="Picture 4" descr="In the Cadre Continuum for conflict stage 2 and 3, disagreement and conflict intervention options in order of increasing formality, are parent to parent assistance, case manager, and telephone intermediary at the disagreement level. In the conflict level they are facilitation, mediation models, ombudsperson, and third-party opinion/consultation.">
            <a:extLst>
              <a:ext uri="{FF2B5EF4-FFF2-40B4-BE49-F238E27FC236}">
                <a16:creationId xmlns:a16="http://schemas.microsoft.com/office/drawing/2014/main" id="{48EC43EB-584D-48BA-B245-0C86B6CE2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17014"/>
            <a:ext cx="7533585" cy="5655712"/>
          </a:xfrm>
          <a:prstGeom prst="rect">
            <a:avLst/>
          </a:prstGeom>
        </p:spPr>
      </p:pic>
      <p:sp>
        <p:nvSpPr>
          <p:cNvPr id="7" name="TextBox 6"/>
          <p:cNvSpPr txBox="1"/>
          <p:nvPr/>
        </p:nvSpPr>
        <p:spPr>
          <a:xfrm>
            <a:off x="2286000" y="6400800"/>
            <a:ext cx="4686300" cy="369332"/>
          </a:xfrm>
          <a:prstGeom prst="rect">
            <a:avLst/>
          </a:prstGeom>
          <a:noFill/>
        </p:spPr>
        <p:txBody>
          <a:bodyPr wrap="square" rtlCol="0">
            <a:spAutoFit/>
          </a:bodyPr>
          <a:lstStyle/>
          <a:p>
            <a:r>
              <a:rPr lang="en-US" dirty="0">
                <a:hlinkClick r:id="rId4"/>
              </a:rPr>
              <a:t>https://www.cadreworks.org/cadre-continuum</a:t>
            </a:r>
            <a:endParaRPr lang="en-US" dirty="0"/>
          </a:p>
        </p:txBody>
      </p:sp>
    </p:spTree>
    <p:extLst>
      <p:ext uri="{BB962C8B-B14F-4D97-AF65-F5344CB8AC3E}">
        <p14:creationId xmlns:p14="http://schemas.microsoft.com/office/powerpoint/2010/main" val="60477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z="3400" b="1" dirty="0"/>
              <a:t>The CADRE Continuum:  Prevention</a:t>
            </a:r>
            <a:r>
              <a:rPr lang="en-US" sz="3400" b="1" dirty="0">
                <a:solidFill>
                  <a:schemeClr val="bg1"/>
                </a:solidFill>
              </a:rPr>
              <a:t>.</a:t>
            </a:r>
            <a:endParaRPr lang="en-US" sz="3400" b="1" dirty="0"/>
          </a:p>
        </p:txBody>
      </p:sp>
      <p:pic>
        <p:nvPicPr>
          <p:cNvPr id="10" name="Picture 9" descr="In the Cadre Continuum conflict stage one,the prevention intervention options in order of increasing formality, are family engagement, participant and stakeholder training, Stakeholder council, collaborative rule making.">
            <a:extLst>
              <a:ext uri="{FF2B5EF4-FFF2-40B4-BE49-F238E27FC236}">
                <a16:creationId xmlns:a16="http://schemas.microsoft.com/office/drawing/2014/main" id="{826AC3AA-8EBD-4E3A-8D1F-4433CD372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13610"/>
            <a:ext cx="7576359" cy="5787190"/>
          </a:xfrm>
          <a:prstGeom prst="rect">
            <a:avLst/>
          </a:prstGeom>
        </p:spPr>
      </p:pic>
      <p:sp>
        <p:nvSpPr>
          <p:cNvPr id="7" name="TextBox 6" descr="To see a fullly explorable model visit"/>
          <p:cNvSpPr txBox="1"/>
          <p:nvPr/>
        </p:nvSpPr>
        <p:spPr>
          <a:xfrm>
            <a:off x="2286000" y="6400800"/>
            <a:ext cx="4686300" cy="369332"/>
          </a:xfrm>
          <a:prstGeom prst="rect">
            <a:avLst/>
          </a:prstGeom>
          <a:noFill/>
        </p:spPr>
        <p:txBody>
          <a:bodyPr wrap="square" rtlCol="0">
            <a:spAutoFit/>
          </a:bodyPr>
          <a:lstStyle/>
          <a:p>
            <a:r>
              <a:rPr lang="en-US" dirty="0">
                <a:hlinkClick r:id="rId4"/>
              </a:rPr>
              <a:t>https://www.cadreworks.org/cadre-continuum</a:t>
            </a:r>
            <a:endParaRPr lang="en-US" dirty="0"/>
          </a:p>
        </p:txBody>
      </p:sp>
    </p:spTree>
    <p:extLst>
      <p:ext uri="{BB962C8B-B14F-4D97-AF65-F5344CB8AC3E}">
        <p14:creationId xmlns:p14="http://schemas.microsoft.com/office/powerpoint/2010/main" val="105197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0E5B-C6A6-40D6-BBEB-FEDE88E4B6E7}"/>
              </a:ext>
            </a:extLst>
          </p:cNvPr>
          <p:cNvSpPr>
            <a:spLocks noGrp="1"/>
          </p:cNvSpPr>
          <p:nvPr>
            <p:ph type="title"/>
          </p:nvPr>
        </p:nvSpPr>
        <p:spPr>
          <a:xfrm>
            <a:off x="228600" y="304800"/>
            <a:ext cx="8077200" cy="1143000"/>
          </a:xfrm>
        </p:spPr>
        <p:txBody>
          <a:bodyPr/>
          <a:lstStyle/>
          <a:p>
            <a:r>
              <a:rPr lang="en-US" sz="4400" b="1" dirty="0"/>
              <a:t>Alternative Dispute Resolution</a:t>
            </a:r>
            <a:r>
              <a:rPr lang="en-US" b="1" dirty="0">
                <a:solidFill>
                  <a:schemeClr val="bg1"/>
                </a:solidFill>
              </a:rPr>
              <a:t>.</a:t>
            </a:r>
            <a:endParaRPr lang="en-US" b="1" dirty="0"/>
          </a:p>
        </p:txBody>
      </p:sp>
      <p:sp>
        <p:nvSpPr>
          <p:cNvPr id="4" name="Content Placeholder 2">
            <a:extLst>
              <a:ext uri="{FF2B5EF4-FFF2-40B4-BE49-F238E27FC236}">
                <a16:creationId xmlns:a16="http://schemas.microsoft.com/office/drawing/2014/main" id="{09DC74B3-8139-4D93-AD3B-052802A02482}"/>
              </a:ext>
            </a:extLst>
          </p:cNvPr>
          <p:cNvSpPr>
            <a:spLocks noGrp="1"/>
          </p:cNvSpPr>
          <p:nvPr>
            <p:ph idx="1"/>
          </p:nvPr>
        </p:nvSpPr>
        <p:spPr>
          <a:xfrm>
            <a:off x="457200" y="1600200"/>
            <a:ext cx="7620000" cy="4800600"/>
          </a:xfrm>
        </p:spPr>
        <p:txBody>
          <a:bodyPr>
            <a:normAutofit lnSpcReduction="10000"/>
          </a:bodyPr>
          <a:lstStyle/>
          <a:p>
            <a:pPr marL="114300" indent="0">
              <a:buNone/>
            </a:pPr>
            <a:r>
              <a:rPr lang="en-US" sz="3200" dirty="0"/>
              <a:t>Most states offer additional options to support family and educator collaboration and address special education issues. Examples include:</a:t>
            </a:r>
          </a:p>
          <a:p>
            <a:pPr marL="914400">
              <a:buClr>
                <a:schemeClr val="accent1">
                  <a:lumMod val="50000"/>
                </a:schemeClr>
              </a:buClr>
            </a:pPr>
            <a:r>
              <a:rPr lang="en-US" sz="3200" dirty="0"/>
              <a:t>IEP Facilitation</a:t>
            </a:r>
            <a:r>
              <a:rPr lang="en-US" sz="3200" dirty="0">
                <a:solidFill>
                  <a:schemeClr val="bg1"/>
                </a:solidFill>
              </a:rPr>
              <a:t>.</a:t>
            </a:r>
            <a:endParaRPr lang="en-US" sz="3200" dirty="0"/>
          </a:p>
          <a:p>
            <a:pPr marL="914400">
              <a:buClr>
                <a:schemeClr val="accent1">
                  <a:lumMod val="50000"/>
                </a:schemeClr>
              </a:buClr>
            </a:pPr>
            <a:r>
              <a:rPr lang="en-US" sz="3200" dirty="0"/>
              <a:t>IDEA Meeting Facilitation</a:t>
            </a:r>
            <a:r>
              <a:rPr lang="en-US" sz="3200" dirty="0">
                <a:solidFill>
                  <a:schemeClr val="bg1"/>
                </a:solidFill>
              </a:rPr>
              <a:t>.</a:t>
            </a:r>
            <a:endParaRPr lang="en-US" sz="3200" dirty="0"/>
          </a:p>
          <a:p>
            <a:pPr marL="914400">
              <a:buClr>
                <a:schemeClr val="accent1">
                  <a:lumMod val="50000"/>
                </a:schemeClr>
              </a:buClr>
            </a:pPr>
            <a:r>
              <a:rPr lang="en-US" sz="3200" dirty="0"/>
              <a:t>Intermediaries or Case Managers</a:t>
            </a:r>
            <a:r>
              <a:rPr lang="en-US" sz="3200" dirty="0">
                <a:solidFill>
                  <a:schemeClr val="bg1"/>
                </a:solidFill>
              </a:rPr>
              <a:t>.</a:t>
            </a:r>
            <a:endParaRPr lang="en-US" sz="3200" dirty="0"/>
          </a:p>
          <a:p>
            <a:pPr marL="914400">
              <a:buClr>
                <a:schemeClr val="accent1">
                  <a:lumMod val="50000"/>
                </a:schemeClr>
              </a:buClr>
            </a:pPr>
            <a:r>
              <a:rPr lang="en-US" sz="3200" dirty="0" err="1"/>
              <a:t>Ombuds</a:t>
            </a:r>
            <a:r>
              <a:rPr lang="en-US" sz="3200" dirty="0"/>
              <a:t> or Third-party Consultations</a:t>
            </a:r>
            <a:r>
              <a:rPr lang="en-US" sz="3200" dirty="0">
                <a:solidFill>
                  <a:schemeClr val="bg1"/>
                </a:solidFill>
              </a:rPr>
              <a:t>.</a:t>
            </a:r>
            <a:endParaRPr lang="en-US" sz="3200" dirty="0"/>
          </a:p>
          <a:p>
            <a:pPr marL="914400">
              <a:buClr>
                <a:schemeClr val="accent1">
                  <a:lumMod val="50000"/>
                </a:schemeClr>
              </a:buClr>
            </a:pPr>
            <a:r>
              <a:rPr lang="en-US" sz="3200" dirty="0"/>
              <a:t>And more!</a:t>
            </a:r>
          </a:p>
          <a:p>
            <a:pPr marL="114300" indent="0">
              <a:buNone/>
            </a:pPr>
            <a:endParaRPr lang="en-US" sz="3200" dirty="0"/>
          </a:p>
          <a:p>
            <a:pPr marL="114300" indent="0">
              <a:buNone/>
            </a:pPr>
            <a:endParaRPr lang="en-US" sz="3200" dirty="0"/>
          </a:p>
          <a:p>
            <a:pPr marL="114300" indent="0">
              <a:buNone/>
            </a:pPr>
            <a:endParaRPr lang="en-US" sz="2800" dirty="0"/>
          </a:p>
        </p:txBody>
      </p:sp>
    </p:spTree>
    <p:extLst>
      <p:ext uri="{BB962C8B-B14F-4D97-AF65-F5344CB8AC3E}">
        <p14:creationId xmlns:p14="http://schemas.microsoft.com/office/powerpoint/2010/main" val="215943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7924800" cy="1143000"/>
          </a:xfrm>
        </p:spPr>
        <p:txBody>
          <a:bodyPr/>
          <a:lstStyle/>
          <a:p>
            <a:pPr eaLnBrk="1" hangingPunct="1"/>
            <a:r>
              <a:rPr lang="en-US" altLang="en-US" sz="4200" b="1" dirty="0"/>
              <a:t>Additional State Responsibilities</a:t>
            </a:r>
          </a:p>
        </p:txBody>
      </p:sp>
      <p:sp>
        <p:nvSpPr>
          <p:cNvPr id="2" name="Rectangle 1">
            <a:extLst>
              <a:ext uri="{FF2B5EF4-FFF2-40B4-BE49-F238E27FC236}">
                <a16:creationId xmlns:a16="http://schemas.microsoft.com/office/drawing/2014/main" id="{93C2AD7F-45F8-4D3C-825D-81AADA794A62}"/>
              </a:ext>
            </a:extLst>
          </p:cNvPr>
          <p:cNvSpPr/>
          <p:nvPr/>
        </p:nvSpPr>
        <p:spPr>
          <a:xfrm>
            <a:off x="457200" y="1600200"/>
            <a:ext cx="7467600" cy="4616648"/>
          </a:xfrm>
          <a:prstGeom prst="rect">
            <a:avLst/>
          </a:prstGeom>
        </p:spPr>
        <p:txBody>
          <a:bodyPr wrap="square">
            <a:spAutoFit/>
          </a:bodyPr>
          <a:lstStyle/>
          <a:p>
            <a:pPr>
              <a:spcBef>
                <a:spcPts val="600"/>
              </a:spcBef>
            </a:pPr>
            <a:r>
              <a:rPr lang="en-US" sz="3200" dirty="0"/>
              <a:t>In addition to maintaining an I</a:t>
            </a:r>
            <a:r>
              <a:rPr lang="en-US" sz="100" dirty="0"/>
              <a:t> </a:t>
            </a:r>
            <a:r>
              <a:rPr lang="en-US" sz="3200" dirty="0"/>
              <a:t>D</a:t>
            </a:r>
            <a:r>
              <a:rPr lang="en-US" sz="100" dirty="0"/>
              <a:t> </a:t>
            </a:r>
            <a:r>
              <a:rPr lang="en-US" sz="3200" dirty="0"/>
              <a:t>E</a:t>
            </a:r>
            <a:r>
              <a:rPr lang="en-US" sz="100" dirty="0"/>
              <a:t> </a:t>
            </a:r>
            <a:r>
              <a:rPr lang="en-US" sz="3200" dirty="0"/>
              <a:t>A dispute resolution system, States are required to:</a:t>
            </a:r>
          </a:p>
          <a:p>
            <a:pPr>
              <a:spcBef>
                <a:spcPts val="600"/>
              </a:spcBef>
            </a:pPr>
            <a:endParaRPr lang="en-US" sz="3200" dirty="0"/>
          </a:p>
          <a:p>
            <a:pPr marL="457200" indent="-457200">
              <a:spcBef>
                <a:spcPts val="600"/>
              </a:spcBef>
              <a:buFont typeface="Arial" panose="020B0604020202020204" pitchFamily="34" charset="0"/>
              <a:buChar char="•"/>
            </a:pPr>
            <a:r>
              <a:rPr lang="en-US" sz="3200" dirty="0"/>
              <a:t>Collect and Report Data through their State Performance Plans and Annual Progress Reports (SPP/APR)</a:t>
            </a:r>
          </a:p>
          <a:p>
            <a:pPr marL="457200" indent="-457200">
              <a:spcBef>
                <a:spcPts val="600"/>
              </a:spcBef>
              <a:buFont typeface="Arial" panose="020B0604020202020204" pitchFamily="34" charset="0"/>
              <a:buChar char="•"/>
            </a:pPr>
            <a:r>
              <a:rPr lang="en-US" sz="3200" dirty="0"/>
              <a:t>Provide General Supervision and Monitoring of Local Education Agencies</a:t>
            </a:r>
          </a:p>
          <a:p>
            <a:pPr marL="742950" lvl="1" indent="-285750">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300283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b="1" dirty="0"/>
              <a:t>Disclaimer</a:t>
            </a:r>
          </a:p>
        </p:txBody>
      </p:sp>
      <p:sp>
        <p:nvSpPr>
          <p:cNvPr id="4" name="TextBox 3">
            <a:extLst>
              <a:ext uri="{FF2B5EF4-FFF2-40B4-BE49-F238E27FC236}">
                <a16:creationId xmlns:a16="http://schemas.microsoft.com/office/drawing/2014/main" id="{56AD2AA0-DB47-48A0-9BFD-ADF97101C9BA}"/>
              </a:ext>
            </a:extLst>
          </p:cNvPr>
          <p:cNvSpPr txBox="1"/>
          <p:nvPr/>
        </p:nvSpPr>
        <p:spPr>
          <a:xfrm>
            <a:off x="685800" y="1524000"/>
            <a:ext cx="7467600" cy="3539430"/>
          </a:xfrm>
          <a:prstGeom prst="rect">
            <a:avLst/>
          </a:prstGeom>
          <a:noFill/>
        </p:spPr>
        <p:txBody>
          <a:bodyPr wrap="square" rtlCol="0">
            <a:spAutoFit/>
          </a:bodyPr>
          <a:lstStyle/>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r>
              <a:rPr kumimoji="0" lang="en-US" sz="2800" b="0" i="0" u="none" strike="noStrike" kern="1200" cap="none" spc="0" normalizeH="0" baseline="0" noProof="0">
                <a:ln>
                  <a:noFill/>
                </a:ln>
                <a:solidFill>
                  <a:srgbClr val="2F2B20"/>
                </a:solidFill>
                <a:effectLst/>
                <a:uLnTx/>
                <a:uFillTx/>
                <a:latin typeface="Calibri"/>
                <a:ea typeface="+mn-ea"/>
                <a:cs typeface="+mn-cs"/>
              </a:rPr>
              <a:t>This resource is not intended to interpret, modify, replace requirements of federal or State law, or serve as a definitive treatment of the regulations. Application of information presented may be affected by State statutes, regulations, departmental and local policies, and any new guidance not issued at the time of this publication. </a:t>
            </a: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131974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b="1" dirty="0">
                <a:solidFill>
                  <a:schemeClr val="accent1">
                    <a:lumMod val="50000"/>
                  </a:schemeClr>
                </a:solidFill>
              </a:rPr>
              <a:t>Data Reports</a:t>
            </a:r>
            <a:r>
              <a:rPr lang="en-US" altLang="en-US" b="1" dirty="0">
                <a:solidFill>
                  <a:schemeClr val="bg1"/>
                </a:solidFill>
              </a:rPr>
              <a:t>.</a:t>
            </a:r>
            <a:endParaRPr lang="en-US" altLang="en-US" b="1" dirty="0">
              <a:solidFill>
                <a:schemeClr val="accent1">
                  <a:lumMod val="50000"/>
                </a:schemeClr>
              </a:solidFill>
            </a:endParaRPr>
          </a:p>
        </p:txBody>
      </p:sp>
      <p:sp>
        <p:nvSpPr>
          <p:cNvPr id="13315" name="Rectangle 3"/>
          <p:cNvSpPr>
            <a:spLocks noGrp="1" noChangeArrowheads="1"/>
          </p:cNvSpPr>
          <p:nvPr>
            <p:ph type="body" idx="1"/>
          </p:nvPr>
        </p:nvSpPr>
        <p:spPr/>
        <p:txBody>
          <a:bodyPr/>
          <a:lstStyle/>
          <a:p>
            <a:pPr marL="114300" indent="0" eaLnBrk="1" hangingPunct="1">
              <a:buNone/>
            </a:pPr>
            <a:r>
              <a:rPr lang="en-US" altLang="en-US" sz="2800" dirty="0"/>
              <a:t>The State Education Agency must report to the federal Office of Special Education Programs their annual dispute resolution data.</a:t>
            </a:r>
          </a:p>
          <a:p>
            <a:pPr marL="114300" indent="0" eaLnBrk="1" hangingPunct="1">
              <a:buNone/>
            </a:pPr>
            <a:endParaRPr lang="en-US" altLang="en-US" sz="2800" dirty="0"/>
          </a:p>
          <a:p>
            <a:pPr marL="114300" indent="0" eaLnBrk="1" hangingPunct="1">
              <a:buNone/>
            </a:pPr>
            <a:r>
              <a:rPr lang="en-US" altLang="en-US" sz="2800" dirty="0"/>
              <a:t>Data is collected to inform performance on federally required indicators, with two indicators specifically addressing I</a:t>
            </a:r>
            <a:r>
              <a:rPr lang="en-US" altLang="en-US" sz="100" dirty="0"/>
              <a:t> </a:t>
            </a:r>
            <a:r>
              <a:rPr lang="en-US" altLang="en-US" sz="2800" dirty="0"/>
              <a:t>D</a:t>
            </a:r>
            <a:r>
              <a:rPr lang="en-US" altLang="en-US" sz="100" dirty="0"/>
              <a:t> </a:t>
            </a:r>
            <a:r>
              <a:rPr lang="en-US" altLang="en-US" sz="2800" dirty="0"/>
              <a:t>E</a:t>
            </a:r>
            <a:r>
              <a:rPr lang="en-US" altLang="en-US" sz="100" dirty="0"/>
              <a:t> </a:t>
            </a:r>
            <a:r>
              <a:rPr lang="en-US" altLang="en-US" sz="2800" dirty="0"/>
              <a:t>A dispute resolution systems.</a:t>
            </a:r>
          </a:p>
          <a:p>
            <a:pPr marL="114300" indent="0" eaLnBrk="1" hangingPunct="1">
              <a:buNone/>
            </a:pPr>
            <a:endParaRPr lang="en-US" altLang="en-US" dirty="0"/>
          </a:p>
        </p:txBody>
      </p:sp>
    </p:spTree>
    <p:extLst>
      <p:ext uri="{BB962C8B-B14F-4D97-AF65-F5344CB8AC3E}">
        <p14:creationId xmlns:p14="http://schemas.microsoft.com/office/powerpoint/2010/main" val="132156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dirty="0"/>
              <a:t>General Supervision &amp; Monitoring</a:t>
            </a:r>
            <a:r>
              <a:rPr lang="en-US" altLang="en-US" b="1" dirty="0">
                <a:solidFill>
                  <a:schemeClr val="bg1"/>
                </a:solidFill>
              </a:rPr>
              <a:t>.</a:t>
            </a:r>
            <a:endParaRPr lang="en-US" altLang="en-US" b="1" dirty="0"/>
          </a:p>
        </p:txBody>
      </p:sp>
      <p:sp>
        <p:nvSpPr>
          <p:cNvPr id="12291" name="Rectangle 3"/>
          <p:cNvSpPr>
            <a:spLocks noGrp="1" noChangeArrowheads="1"/>
          </p:cNvSpPr>
          <p:nvPr>
            <p:ph type="body" idx="1"/>
          </p:nvPr>
        </p:nvSpPr>
        <p:spPr>
          <a:xfrm>
            <a:off x="914400" y="1828800"/>
            <a:ext cx="7772400" cy="4530725"/>
          </a:xfrm>
        </p:spPr>
        <p:txBody>
          <a:bodyPr>
            <a:normAutofit/>
          </a:bodyPr>
          <a:lstStyle/>
          <a:p>
            <a:pPr marL="114300" indent="0" eaLnBrk="1" hangingPunct="1">
              <a:lnSpc>
                <a:spcPct val="90000"/>
              </a:lnSpc>
              <a:buNone/>
            </a:pPr>
            <a:r>
              <a:rPr lang="en-US" altLang="en-US" sz="3200" dirty="0"/>
              <a:t>States must have monitoring policies and procedures in place to ensure public agencies are meeting the requirements of Part B, including those related to dispute resolution.</a:t>
            </a:r>
          </a:p>
        </p:txBody>
      </p:sp>
      <p:sp>
        <p:nvSpPr>
          <p:cNvPr id="2" name="TextBox 1"/>
          <p:cNvSpPr txBox="1"/>
          <p:nvPr/>
        </p:nvSpPr>
        <p:spPr>
          <a:xfrm>
            <a:off x="5943600" y="6096000"/>
            <a:ext cx="2362200" cy="461665"/>
          </a:xfrm>
          <a:prstGeom prst="rect">
            <a:avLst/>
          </a:prstGeom>
          <a:noFill/>
        </p:spPr>
        <p:txBody>
          <a:bodyPr wrap="square" rtlCol="0">
            <a:spAutoFit/>
          </a:bodyPr>
          <a:lstStyle/>
          <a:p>
            <a:pPr algn="r"/>
            <a:r>
              <a:rPr lang="en-US" sz="2400" dirty="0"/>
              <a:t>§300.149</a:t>
            </a:r>
          </a:p>
        </p:txBody>
      </p:sp>
    </p:spTree>
    <p:extLst>
      <p:ext uri="{BB962C8B-B14F-4D97-AF65-F5344CB8AC3E}">
        <p14:creationId xmlns:p14="http://schemas.microsoft.com/office/powerpoint/2010/main" val="28530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Education History</a:t>
            </a:r>
            <a:r>
              <a:rPr lang="en-US" b="1" dirty="0">
                <a:solidFill>
                  <a:srgbClr val="FFFFFF"/>
                </a:solidFill>
              </a:rPr>
              <a:t>.</a:t>
            </a:r>
            <a:endParaRPr lang="en-US" b="1" dirty="0"/>
          </a:p>
        </p:txBody>
      </p:sp>
      <p:sp>
        <p:nvSpPr>
          <p:cNvPr id="5" name="TextBox 4">
            <a:extLst>
              <a:ext uri="{FF2B5EF4-FFF2-40B4-BE49-F238E27FC236}">
                <a16:creationId xmlns:a16="http://schemas.microsoft.com/office/drawing/2014/main" id="{1C006D58-FB76-4321-9490-A739EF7E2B2E}"/>
              </a:ext>
            </a:extLst>
          </p:cNvPr>
          <p:cNvSpPr txBox="1"/>
          <p:nvPr/>
        </p:nvSpPr>
        <p:spPr>
          <a:xfrm>
            <a:off x="685800" y="1600200"/>
            <a:ext cx="7162800" cy="4648200"/>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chemeClr val="accent1">
                  <a:lumMod val="50000"/>
                </a:schemeClr>
              </a:buClr>
              <a:buSzPct val="90000"/>
              <a:buFont typeface="Arial" panose="020B0604020202020204" pitchFamily="34" charset="0"/>
              <a:buChar char="•"/>
              <a:tabLst/>
              <a:defRPr/>
            </a:pPr>
            <a:r>
              <a:rPr kumimoji="0" lang="en-US" altLang="en-US" sz="2800" b="0" i="0" u="none" strike="noStrike" kern="1200" cap="none" spc="0" normalizeH="0" baseline="0" noProof="0" dirty="0">
                <a:ln>
                  <a:noFill/>
                </a:ln>
                <a:effectLst/>
                <a:uLnTx/>
                <a:uFillTx/>
                <a:latin typeface="Calibri"/>
                <a:ea typeface="+mn-ea"/>
                <a:cs typeface="+mn-cs"/>
              </a:rPr>
              <a:t>Prior to 1975, districts unilaterally decided ‘who’ received public education.  </a:t>
            </a:r>
          </a:p>
          <a:p>
            <a:pPr marL="457200" marR="0" lvl="0" indent="-457200" algn="l" defTabSz="914400" rtl="0" eaLnBrk="1" fontAlgn="base" latinLnBrk="0" hangingPunct="1">
              <a:lnSpc>
                <a:spcPct val="100000"/>
              </a:lnSpc>
              <a:spcBef>
                <a:spcPct val="20000"/>
              </a:spcBef>
              <a:spcAft>
                <a:spcPct val="0"/>
              </a:spcAft>
              <a:buClr>
                <a:schemeClr val="accent1">
                  <a:lumMod val="50000"/>
                </a:schemeClr>
              </a:buClr>
              <a:buSzPct val="90000"/>
              <a:buFont typeface="Arial" panose="020B0604020202020204" pitchFamily="34" charset="0"/>
              <a:buChar char="•"/>
              <a:tabLst/>
              <a:defRPr/>
            </a:pPr>
            <a:r>
              <a:rPr kumimoji="0" lang="en-US" altLang="en-US" sz="2800" b="0" i="0" u="none" strike="noStrike" kern="1200" cap="none" spc="0" normalizeH="0" baseline="0" noProof="0" dirty="0">
                <a:ln>
                  <a:noFill/>
                </a:ln>
                <a:effectLst/>
                <a:uLnTx/>
                <a:uFillTx/>
                <a:latin typeface="Calibri"/>
                <a:ea typeface="+mn-ea"/>
                <a:cs typeface="+mn-cs"/>
              </a:rPr>
              <a:t>After the enactment of the Education of all Handicapped Children Act in 1975, districts were mandated to provide education to all children with disabilities.</a:t>
            </a:r>
          </a:p>
          <a:p>
            <a:pPr marL="457200" marR="0" lvl="0" indent="-457200" algn="l" defTabSz="914400" rtl="0" eaLnBrk="1" fontAlgn="base" latinLnBrk="0" hangingPunct="1">
              <a:lnSpc>
                <a:spcPct val="100000"/>
              </a:lnSpc>
              <a:spcBef>
                <a:spcPct val="20000"/>
              </a:spcBef>
              <a:spcAft>
                <a:spcPct val="0"/>
              </a:spcAft>
              <a:buClr>
                <a:schemeClr val="accent1">
                  <a:lumMod val="50000"/>
                </a:schemeClr>
              </a:buClr>
              <a:buSzPct val="90000"/>
              <a:buFont typeface="Arial" panose="020B0604020202020204" pitchFamily="34" charset="0"/>
              <a:buChar char="•"/>
              <a:tabLst/>
              <a:defRPr/>
            </a:pPr>
            <a:r>
              <a:rPr kumimoji="0" lang="en-US" altLang="en-US" sz="2800" b="0" i="0" u="none" strike="noStrike" kern="1200" cap="none" spc="0" normalizeH="0" baseline="0" noProof="0" dirty="0">
                <a:ln>
                  <a:noFill/>
                </a:ln>
                <a:effectLst/>
                <a:uLnTx/>
                <a:uFillTx/>
                <a:latin typeface="Calibri"/>
                <a:ea typeface="+mn-ea"/>
                <a:cs typeface="+mn-cs"/>
              </a:rPr>
              <a:t>The 1980’s increased focus on inclusion in general education.</a:t>
            </a:r>
          </a:p>
          <a:p>
            <a:pPr marL="457200" marR="0" lvl="0" indent="-457200" algn="l" defTabSz="914400" rtl="0" eaLnBrk="1" fontAlgn="base" latinLnBrk="0" hangingPunct="1">
              <a:lnSpc>
                <a:spcPct val="100000"/>
              </a:lnSpc>
              <a:spcBef>
                <a:spcPct val="20000"/>
              </a:spcBef>
              <a:spcAft>
                <a:spcPct val="0"/>
              </a:spcAft>
              <a:buClr>
                <a:schemeClr val="accent1">
                  <a:lumMod val="50000"/>
                </a:schemeClr>
              </a:buClr>
              <a:buSzPct val="90000"/>
              <a:buFont typeface="Arial" panose="020B0604020202020204" pitchFamily="34" charset="0"/>
              <a:buChar char="•"/>
              <a:tabLst/>
              <a:defRPr/>
            </a:pPr>
            <a:r>
              <a:rPr kumimoji="0" lang="en-US" altLang="en-US" sz="2800" b="0" i="0" u="none" strike="noStrike" kern="1200" cap="none" spc="0" normalizeH="0" baseline="0" noProof="0" dirty="0">
                <a:ln>
                  <a:noFill/>
                </a:ln>
                <a:effectLst/>
                <a:uLnTx/>
                <a:uFillTx/>
                <a:latin typeface="Calibri"/>
                <a:ea typeface="+mn-ea"/>
                <a:cs typeface="+mn-cs"/>
              </a:rPr>
              <a:t>The 1990’s focused on accountability for achievement and outcomes.</a:t>
            </a:r>
          </a:p>
        </p:txBody>
      </p:sp>
    </p:spTree>
    <p:extLst>
      <p:ext uri="{BB962C8B-B14F-4D97-AF65-F5344CB8AC3E}">
        <p14:creationId xmlns:p14="http://schemas.microsoft.com/office/powerpoint/2010/main" val="14148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Education History Continued…</a:t>
            </a:r>
          </a:p>
        </p:txBody>
      </p:sp>
      <p:sp>
        <p:nvSpPr>
          <p:cNvPr id="3" name="Content Placeholder 2"/>
          <p:cNvSpPr>
            <a:spLocks noGrp="1"/>
          </p:cNvSpPr>
          <p:nvPr>
            <p:ph idx="1"/>
          </p:nvPr>
        </p:nvSpPr>
        <p:spPr>
          <a:xfrm>
            <a:off x="457200" y="1600200"/>
            <a:ext cx="7620000" cy="5105400"/>
          </a:xfrm>
        </p:spPr>
        <p:txBody>
          <a:bodyPr>
            <a:normAutofit fontScale="92500"/>
          </a:bodyPr>
          <a:lstStyle/>
          <a:p>
            <a:pPr lvl="0" indent="-342900" fontAlgn="base">
              <a:spcAft>
                <a:spcPct val="0"/>
              </a:spcAft>
              <a:buClr>
                <a:schemeClr val="accent1">
                  <a:lumMod val="50000"/>
                </a:schemeClr>
              </a:buClr>
              <a:buSzPct val="90000"/>
            </a:pPr>
            <a:r>
              <a:rPr lang="en-US" altLang="en-US" sz="2800" dirty="0"/>
              <a:t>In 1982, the Supreme Court articulated the Rowley Standard.</a:t>
            </a:r>
          </a:p>
          <a:p>
            <a:pPr lvl="0" indent="-342900" fontAlgn="base">
              <a:spcAft>
                <a:spcPct val="0"/>
              </a:spcAft>
              <a:buClr>
                <a:schemeClr val="accent1">
                  <a:lumMod val="50000"/>
                </a:schemeClr>
              </a:buClr>
              <a:buSzPct val="90000"/>
            </a:pPr>
            <a:r>
              <a:rPr lang="en-US" altLang="en-US" sz="2800" dirty="0"/>
              <a:t>In 1990, the Individuals with Disabilities Act (I</a:t>
            </a:r>
            <a:r>
              <a:rPr lang="en-US" altLang="en-US" sz="100" dirty="0"/>
              <a:t> </a:t>
            </a:r>
            <a:r>
              <a:rPr lang="en-US" altLang="en-US" sz="2800" dirty="0"/>
              <a:t>D</a:t>
            </a:r>
            <a:r>
              <a:rPr lang="en-US" altLang="en-US" sz="100" dirty="0"/>
              <a:t> </a:t>
            </a:r>
            <a:r>
              <a:rPr lang="en-US" altLang="en-US" sz="2800" dirty="0"/>
              <a:t>E</a:t>
            </a:r>
            <a:r>
              <a:rPr lang="en-US" altLang="en-US" sz="100" dirty="0"/>
              <a:t> </a:t>
            </a:r>
            <a:r>
              <a:rPr lang="en-US" altLang="en-US" sz="2800" dirty="0"/>
              <a:t>A) was signed into law.</a:t>
            </a:r>
          </a:p>
          <a:p>
            <a:pPr lvl="0" indent="-342900" fontAlgn="base">
              <a:spcAft>
                <a:spcPct val="0"/>
              </a:spcAft>
              <a:buClr>
                <a:schemeClr val="accent1">
                  <a:lumMod val="50000"/>
                </a:schemeClr>
              </a:buClr>
              <a:buSzPct val="90000"/>
            </a:pPr>
            <a:r>
              <a:rPr lang="en-US" altLang="en-US" sz="2800" dirty="0"/>
              <a:t>In 2004, the I</a:t>
            </a:r>
            <a:r>
              <a:rPr lang="en-US" altLang="en-US" sz="100" dirty="0"/>
              <a:t> </a:t>
            </a:r>
            <a:r>
              <a:rPr lang="en-US" altLang="en-US" sz="2800" dirty="0"/>
              <a:t>D</a:t>
            </a:r>
            <a:r>
              <a:rPr lang="en-US" altLang="en-US" sz="100" dirty="0"/>
              <a:t> </a:t>
            </a:r>
            <a:r>
              <a:rPr lang="en-US" altLang="en-US" sz="2800" dirty="0"/>
              <a:t>E</a:t>
            </a:r>
            <a:r>
              <a:rPr lang="en-US" altLang="en-US" sz="100" dirty="0"/>
              <a:t> </a:t>
            </a:r>
            <a:r>
              <a:rPr lang="en-US" altLang="en-US" sz="2800" dirty="0"/>
              <a:t>A was reauthorized with a renewed focus on general education and accountability.</a:t>
            </a:r>
          </a:p>
          <a:p>
            <a:pPr lvl="0" indent="-342900" fontAlgn="base">
              <a:spcAft>
                <a:spcPct val="0"/>
              </a:spcAft>
              <a:buClr>
                <a:schemeClr val="accent1">
                  <a:lumMod val="50000"/>
                </a:schemeClr>
              </a:buClr>
              <a:buSzPct val="90000"/>
            </a:pPr>
            <a:r>
              <a:rPr lang="en-US" altLang="en-US" sz="2800" dirty="0"/>
              <a:t>In 2017, the Supreme Court ruled on the Endrew F. v.  Douglas County School District case and determined that  I</a:t>
            </a:r>
            <a:r>
              <a:rPr lang="en-US" sz="2800" dirty="0"/>
              <a:t>EP’s must give students with disabilities </a:t>
            </a:r>
            <a:r>
              <a:rPr lang="en-US" sz="2800" u="sng" dirty="0"/>
              <a:t>more</a:t>
            </a:r>
            <a:r>
              <a:rPr lang="en-US" sz="2800" dirty="0"/>
              <a:t> than a </a:t>
            </a:r>
            <a:r>
              <a:rPr lang="en-US" sz="2800" i="1" dirty="0"/>
              <a:t>de </a:t>
            </a:r>
            <a:r>
              <a:rPr lang="en-US" sz="2800" i="1" dirty="0" err="1"/>
              <a:t>minimis</a:t>
            </a:r>
            <a:r>
              <a:rPr lang="en-US" sz="100" i="1" dirty="0" err="1">
                <a:solidFill>
                  <a:schemeClr val="bg1"/>
                </a:solidFill>
              </a:rPr>
              <a:t>s</a:t>
            </a:r>
            <a:r>
              <a:rPr lang="en-US" sz="2800" dirty="0"/>
              <a:t>, or minimal, educational benefit.</a:t>
            </a:r>
            <a:endParaRPr lang="en-US" altLang="en-US" sz="3200" dirty="0"/>
          </a:p>
          <a:p>
            <a:pPr marL="114300" indent="0">
              <a:buNone/>
            </a:pPr>
            <a:r>
              <a:rPr lang="en-US" sz="2400" dirty="0"/>
              <a:t>  </a:t>
            </a:r>
          </a:p>
        </p:txBody>
      </p:sp>
    </p:spTree>
    <p:extLst>
      <p:ext uri="{BB962C8B-B14F-4D97-AF65-F5344CB8AC3E}">
        <p14:creationId xmlns:p14="http://schemas.microsoft.com/office/powerpoint/2010/main" val="239912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800" b="1" dirty="0"/>
              <a:t>Individuals with Disabilities Education Act (I</a:t>
            </a:r>
            <a:r>
              <a:rPr lang="en-US" altLang="en-US" sz="100" b="1" dirty="0"/>
              <a:t> </a:t>
            </a:r>
            <a:r>
              <a:rPr lang="en-US" altLang="en-US" sz="3800" b="1" dirty="0"/>
              <a:t>D</a:t>
            </a:r>
            <a:r>
              <a:rPr lang="en-US" altLang="en-US" sz="100" b="1" dirty="0"/>
              <a:t> </a:t>
            </a:r>
            <a:r>
              <a:rPr lang="en-US" altLang="en-US" sz="3800" b="1" dirty="0"/>
              <a:t>E</a:t>
            </a:r>
            <a:r>
              <a:rPr lang="en-US" altLang="en-US" sz="100" b="1" dirty="0"/>
              <a:t> </a:t>
            </a:r>
            <a:r>
              <a:rPr lang="en-US" altLang="en-US" sz="3800" b="1" dirty="0"/>
              <a:t>A)</a:t>
            </a:r>
          </a:p>
        </p:txBody>
      </p:sp>
      <p:sp>
        <p:nvSpPr>
          <p:cNvPr id="7171" name="Rectangle 3"/>
          <p:cNvSpPr>
            <a:spLocks noGrp="1" noChangeArrowheads="1"/>
          </p:cNvSpPr>
          <p:nvPr>
            <p:ph type="body" idx="1"/>
          </p:nvPr>
        </p:nvSpPr>
        <p:spPr/>
        <p:txBody>
          <a:bodyPr>
            <a:noAutofit/>
          </a:bodyPr>
          <a:lstStyle/>
          <a:p>
            <a:pPr marL="114300" indent="0" eaLnBrk="1" hangingPunct="1">
              <a:lnSpc>
                <a:spcPct val="90000"/>
              </a:lnSpc>
              <a:buNone/>
            </a:pPr>
            <a:r>
              <a:rPr lang="en-US" altLang="en-US" sz="3200" b="1" dirty="0">
                <a:solidFill>
                  <a:schemeClr val="tx2"/>
                </a:solidFill>
              </a:rPr>
              <a:t>Purpose:</a:t>
            </a:r>
          </a:p>
          <a:p>
            <a:pPr marL="411480" lvl="1" indent="0">
              <a:lnSpc>
                <a:spcPct val="90000"/>
              </a:lnSpc>
              <a:buNone/>
            </a:pPr>
            <a:r>
              <a:rPr lang="en-US" altLang="en-US" sz="2800" dirty="0"/>
              <a:t>… to ensure that all children with disabilities have available to them a </a:t>
            </a:r>
            <a:r>
              <a:rPr lang="en-US" altLang="en-US" sz="2800" b="1" dirty="0"/>
              <a:t>free appropriate public education (FAP</a:t>
            </a:r>
            <a:r>
              <a:rPr lang="en-US" altLang="en-US" sz="100" b="1" dirty="0"/>
              <a:t>  </a:t>
            </a:r>
            <a:r>
              <a:rPr lang="en-US" altLang="en-US" sz="2800" b="1" dirty="0"/>
              <a:t>E)</a:t>
            </a:r>
            <a:r>
              <a:rPr lang="en-US" altLang="en-US" sz="2800" dirty="0"/>
              <a:t> that emphasizes special education and related services </a:t>
            </a:r>
            <a:r>
              <a:rPr lang="en-US" altLang="en-US" sz="2800" b="1" dirty="0"/>
              <a:t>designed to meet their unique needs</a:t>
            </a:r>
            <a:r>
              <a:rPr lang="en-US" altLang="en-US" sz="2800" dirty="0"/>
              <a:t> and </a:t>
            </a:r>
            <a:r>
              <a:rPr lang="en-US" altLang="en-US" sz="2800" b="1" dirty="0"/>
              <a:t>prepare them for further education, employment and independent living</a:t>
            </a:r>
            <a:r>
              <a:rPr lang="en-US" altLang="en-US" sz="2800" dirty="0"/>
              <a:t>… [and] to ensure that the rights of children with disabilities and parents of such children are protected.</a:t>
            </a:r>
          </a:p>
        </p:txBody>
      </p:sp>
    </p:spTree>
    <p:extLst>
      <p:ext uri="{BB962C8B-B14F-4D97-AF65-F5344CB8AC3E}">
        <p14:creationId xmlns:p14="http://schemas.microsoft.com/office/powerpoint/2010/main" val="385956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057-DF99-4205-8655-A6015A4646C6}"/>
              </a:ext>
            </a:extLst>
          </p:cNvPr>
          <p:cNvSpPr>
            <a:spLocks noGrp="1"/>
          </p:cNvSpPr>
          <p:nvPr>
            <p:ph type="title"/>
          </p:nvPr>
        </p:nvSpPr>
        <p:spPr/>
        <p:txBody>
          <a:bodyPr/>
          <a:lstStyle/>
          <a:p>
            <a:r>
              <a:rPr lang="en-US" altLang="en-US" b="1" dirty="0"/>
              <a:t>Know the Basics</a:t>
            </a:r>
            <a:endParaRPr lang="en-US" dirty="0"/>
          </a:p>
        </p:txBody>
      </p:sp>
      <p:pic>
        <p:nvPicPr>
          <p:cNvPr id="4" name="Content Placeholder 3" descr="The I D E A influences and interacts with 5 resources of support in the delivery of FAPE to students with disabilities.  They are: Other laws, special education, general education, dispute resolution, and general supervision.">
            <a:extLst>
              <a:ext uri="{FF2B5EF4-FFF2-40B4-BE49-F238E27FC236}">
                <a16:creationId xmlns:a16="http://schemas.microsoft.com/office/drawing/2014/main" id="{E1F8F13D-491A-41C5-B548-7E0A8BC0F1E8}"/>
              </a:ext>
            </a:extLst>
          </p:cNvPr>
          <p:cNvPicPr>
            <a:picLocks noGrp="1" noChangeAspect="1"/>
          </p:cNvPicPr>
          <p:nvPr>
            <p:ph idx="1"/>
          </p:nvPr>
        </p:nvPicPr>
        <p:blipFill>
          <a:blip r:embed="rId3"/>
          <a:stretch>
            <a:fillRect/>
          </a:stretch>
        </p:blipFill>
        <p:spPr>
          <a:xfrm>
            <a:off x="676507" y="1600200"/>
            <a:ext cx="7181385" cy="4800600"/>
          </a:xfrm>
          <a:prstGeom prst="rect">
            <a:avLst/>
          </a:prstGeom>
        </p:spPr>
      </p:pic>
    </p:spTree>
    <p:extLst>
      <p:ext uri="{BB962C8B-B14F-4D97-AF65-F5344CB8AC3E}">
        <p14:creationId xmlns:p14="http://schemas.microsoft.com/office/powerpoint/2010/main" val="164600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3940" y="228600"/>
            <a:ext cx="7620000" cy="457200"/>
          </a:xfrm>
        </p:spPr>
        <p:txBody>
          <a:bodyPr/>
          <a:lstStyle/>
          <a:p>
            <a:pPr eaLnBrk="1" hangingPunct="1"/>
            <a:r>
              <a:rPr lang="en-US" altLang="en-US" b="1" dirty="0"/>
              <a:t>Federal and State Laws</a:t>
            </a:r>
            <a:r>
              <a:rPr lang="en-US" altLang="en-US" b="1" dirty="0">
                <a:solidFill>
                  <a:schemeClr val="bg1"/>
                </a:solidFill>
              </a:rPr>
              <a:t>.</a:t>
            </a:r>
            <a:endParaRPr lang="en-US" altLang="en-US" b="1" dirty="0"/>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0698442"/>
              </p:ext>
            </p:extLst>
          </p:nvPr>
        </p:nvGraphicFramePr>
        <p:xfrm>
          <a:off x="228600" y="762000"/>
          <a:ext cx="7772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DF096DE1-38CF-48C2-9665-747D75013C30}"/>
              </a:ext>
            </a:extLst>
          </p:cNvPr>
          <p:cNvSpPr txBox="1"/>
          <p:nvPr/>
        </p:nvSpPr>
        <p:spPr>
          <a:xfrm>
            <a:off x="3220321" y="3009419"/>
            <a:ext cx="1676400" cy="1323439"/>
          </a:xfrm>
          <a:prstGeom prst="rect">
            <a:avLst/>
          </a:prstGeom>
          <a:noFill/>
        </p:spPr>
        <p:txBody>
          <a:bodyPr wrap="square" rtlCol="0">
            <a:spAutoFit/>
          </a:bodyPr>
          <a:lstStyle/>
          <a:p>
            <a:pPr lvl="0" algn="ctr"/>
            <a:r>
              <a:rPr lang="en-US" sz="2000" b="1" dirty="0"/>
              <a:t>Protections for people with disabilities</a:t>
            </a:r>
            <a:r>
              <a:rPr lang="en-US" sz="2000" b="1" dirty="0">
                <a:solidFill>
                  <a:srgbClr val="DEE8E8"/>
                </a:solidFill>
              </a:rPr>
              <a:t>.</a:t>
            </a:r>
            <a:endParaRPr lang="en-US" sz="2000" b="1" dirty="0"/>
          </a:p>
        </p:txBody>
      </p:sp>
      <p:sp>
        <p:nvSpPr>
          <p:cNvPr id="7" name="TextBox 6">
            <a:extLst>
              <a:ext uri="{FF2B5EF4-FFF2-40B4-BE49-F238E27FC236}">
                <a16:creationId xmlns:a16="http://schemas.microsoft.com/office/drawing/2014/main" id="{8ED2DA55-6BB3-4377-8CA5-5C4DAFDF6CE5}"/>
              </a:ext>
            </a:extLst>
          </p:cNvPr>
          <p:cNvSpPr txBox="1"/>
          <p:nvPr/>
        </p:nvSpPr>
        <p:spPr>
          <a:xfrm>
            <a:off x="457200" y="884574"/>
            <a:ext cx="3352800" cy="2308324"/>
          </a:xfrm>
          <a:prstGeom prst="rect">
            <a:avLst/>
          </a:prstGeom>
          <a:noFill/>
        </p:spPr>
        <p:txBody>
          <a:bodyPr wrap="square" rtlCol="0">
            <a:spAutoFit/>
          </a:bodyPr>
          <a:lstStyle/>
          <a:p>
            <a:pPr lvl="0" algn="ctr"/>
            <a:r>
              <a:rPr lang="en-US" sz="1800" b="1" dirty="0">
                <a:solidFill>
                  <a:schemeClr val="bg1"/>
                </a:solidFill>
              </a:rPr>
              <a:t>A</a:t>
            </a:r>
            <a:r>
              <a:rPr lang="en-US" sz="200" b="1" dirty="0">
                <a:solidFill>
                  <a:schemeClr val="bg1"/>
                </a:solidFill>
              </a:rPr>
              <a:t> </a:t>
            </a:r>
            <a:r>
              <a:rPr lang="en-US" sz="1800" b="1" dirty="0">
                <a:solidFill>
                  <a:schemeClr val="bg1"/>
                </a:solidFill>
              </a:rPr>
              <a:t>D</a:t>
            </a:r>
            <a:r>
              <a:rPr lang="en-US" sz="100" b="1" dirty="0">
                <a:solidFill>
                  <a:schemeClr val="bg1"/>
                </a:solidFill>
              </a:rPr>
              <a:t> </a:t>
            </a:r>
            <a:r>
              <a:rPr lang="en-US" sz="200" b="1" dirty="0">
                <a:solidFill>
                  <a:schemeClr val="bg1"/>
                </a:solidFill>
              </a:rPr>
              <a:t> </a:t>
            </a:r>
            <a:r>
              <a:rPr lang="en-US" sz="1800" b="1" dirty="0">
                <a:solidFill>
                  <a:schemeClr val="bg1"/>
                </a:solidFill>
              </a:rPr>
              <a:t>A</a:t>
            </a:r>
          </a:p>
          <a:p>
            <a:pPr lvl="0" algn="ctr"/>
            <a:r>
              <a:rPr lang="en-US" sz="1600" dirty="0">
                <a:solidFill>
                  <a:schemeClr val="bg1"/>
                </a:solidFill>
              </a:rPr>
              <a:t> </a:t>
            </a:r>
            <a:r>
              <a:rPr lang="en-US" sz="1800" dirty="0">
                <a:solidFill>
                  <a:schemeClr val="bg1"/>
                </a:solidFill>
              </a:rPr>
              <a:t>Broadly protects all people with disabilities from discrimination at school, work, and other environments. </a:t>
            </a:r>
          </a:p>
          <a:p>
            <a:pPr lvl="0" algn="ctr"/>
            <a:r>
              <a:rPr lang="en-US" sz="1800" i="1" dirty="0">
                <a:solidFill>
                  <a:schemeClr val="bg1"/>
                </a:solidFill>
              </a:rPr>
              <a:t>(Provides the lowest level of protection but covers the most people</a:t>
            </a:r>
            <a:r>
              <a:rPr lang="en-US" sz="1600" i="1" dirty="0">
                <a:solidFill>
                  <a:schemeClr val="bg1"/>
                </a:solidFill>
              </a:rPr>
              <a:t>)</a:t>
            </a:r>
          </a:p>
        </p:txBody>
      </p:sp>
      <p:sp>
        <p:nvSpPr>
          <p:cNvPr id="4" name="TextBox 3"/>
          <p:cNvSpPr txBox="1"/>
          <p:nvPr/>
        </p:nvSpPr>
        <p:spPr>
          <a:xfrm rot="20493531">
            <a:off x="6294924" y="2735209"/>
            <a:ext cx="1319958" cy="475477"/>
          </a:xfrm>
          <a:prstGeom prst="rect">
            <a:avLst/>
          </a:prstGeom>
          <a:solidFill>
            <a:schemeClr val="bg1"/>
          </a:solidFill>
          <a:ln w="57150">
            <a:solidFill>
              <a:schemeClr val="tx2">
                <a:lumMod val="50000"/>
              </a:schemeClr>
            </a:solidFill>
          </a:ln>
        </p:spPr>
        <p:txBody>
          <a:bodyPr wrap="square" rtlCol="0">
            <a:spAutoFit/>
          </a:bodyPr>
          <a:lstStyle/>
          <a:p>
            <a:pPr algn="ctr"/>
            <a:r>
              <a:rPr lang="en-US" sz="2400" b="1" dirty="0"/>
              <a:t>504 plan</a:t>
            </a:r>
          </a:p>
        </p:txBody>
      </p:sp>
      <p:sp>
        <p:nvSpPr>
          <p:cNvPr id="9" name="TextBox 8">
            <a:extLst>
              <a:ext uri="{FF2B5EF4-FFF2-40B4-BE49-F238E27FC236}">
                <a16:creationId xmlns:a16="http://schemas.microsoft.com/office/drawing/2014/main" id="{87E37F97-284F-487A-AC42-F5815DD5D2EA}"/>
              </a:ext>
            </a:extLst>
          </p:cNvPr>
          <p:cNvSpPr txBox="1"/>
          <p:nvPr/>
        </p:nvSpPr>
        <p:spPr>
          <a:xfrm>
            <a:off x="4419600" y="914400"/>
            <a:ext cx="3181416" cy="1754326"/>
          </a:xfrm>
          <a:prstGeom prst="rect">
            <a:avLst/>
          </a:prstGeom>
          <a:noFill/>
        </p:spPr>
        <p:txBody>
          <a:bodyPr wrap="square" rtlCol="0">
            <a:spAutoFit/>
          </a:bodyPr>
          <a:lstStyle/>
          <a:p>
            <a:pPr lvl="0" algn="ctr"/>
            <a:r>
              <a:rPr lang="en-US" sz="1800" b="1" dirty="0">
                <a:solidFill>
                  <a:schemeClr val="bg1"/>
                </a:solidFill>
              </a:rPr>
              <a:t>Section 504</a:t>
            </a:r>
          </a:p>
          <a:p>
            <a:pPr lvl="0" algn="ctr"/>
            <a:r>
              <a:rPr lang="en-US" sz="1800" b="0" dirty="0">
                <a:solidFill>
                  <a:schemeClr val="bg1"/>
                </a:solidFill>
              </a:rPr>
              <a:t>Students with disabilities, not receiving special education services under I</a:t>
            </a:r>
            <a:r>
              <a:rPr lang="en-US" sz="100" b="0" dirty="0">
                <a:solidFill>
                  <a:schemeClr val="bg1"/>
                </a:solidFill>
              </a:rPr>
              <a:t> </a:t>
            </a:r>
            <a:r>
              <a:rPr lang="en-US" sz="1800" b="0" dirty="0">
                <a:solidFill>
                  <a:schemeClr val="bg1"/>
                </a:solidFill>
              </a:rPr>
              <a:t>D</a:t>
            </a:r>
            <a:r>
              <a:rPr lang="en-US" sz="100" b="0" dirty="0">
                <a:solidFill>
                  <a:schemeClr val="bg1"/>
                </a:solidFill>
              </a:rPr>
              <a:t> </a:t>
            </a:r>
            <a:r>
              <a:rPr lang="en-US" sz="1800" b="0" dirty="0">
                <a:solidFill>
                  <a:schemeClr val="bg1"/>
                </a:solidFill>
              </a:rPr>
              <a:t>E</a:t>
            </a:r>
            <a:r>
              <a:rPr lang="en-US" sz="100" b="0" dirty="0">
                <a:solidFill>
                  <a:schemeClr val="bg1"/>
                </a:solidFill>
              </a:rPr>
              <a:t> </a:t>
            </a:r>
            <a:r>
              <a:rPr lang="en-US" sz="1800" b="0" dirty="0">
                <a:solidFill>
                  <a:schemeClr val="bg1"/>
                </a:solidFill>
              </a:rPr>
              <a:t>A, have the right to reasonable accommodations.</a:t>
            </a:r>
          </a:p>
        </p:txBody>
      </p:sp>
      <p:sp>
        <p:nvSpPr>
          <p:cNvPr id="6" name="TextBox 5"/>
          <p:cNvSpPr txBox="1"/>
          <p:nvPr/>
        </p:nvSpPr>
        <p:spPr>
          <a:xfrm rot="20493531">
            <a:off x="987250" y="3911267"/>
            <a:ext cx="710574" cy="461665"/>
          </a:xfrm>
          <a:prstGeom prst="rect">
            <a:avLst/>
          </a:prstGeom>
          <a:solidFill>
            <a:schemeClr val="bg1"/>
          </a:solidFill>
          <a:ln w="57150">
            <a:solidFill>
              <a:schemeClr val="tx2">
                <a:lumMod val="50000"/>
              </a:schemeClr>
            </a:solidFill>
          </a:ln>
        </p:spPr>
        <p:txBody>
          <a:bodyPr wrap="square" rtlCol="0">
            <a:spAutoFit/>
          </a:bodyPr>
          <a:lstStyle/>
          <a:p>
            <a:pPr algn="ctr"/>
            <a:r>
              <a:rPr lang="en-US" sz="2400" b="1" dirty="0"/>
              <a:t>IEP</a:t>
            </a:r>
          </a:p>
        </p:txBody>
      </p:sp>
      <p:sp>
        <p:nvSpPr>
          <p:cNvPr id="10" name="TextBox 9">
            <a:extLst>
              <a:ext uri="{FF2B5EF4-FFF2-40B4-BE49-F238E27FC236}">
                <a16:creationId xmlns:a16="http://schemas.microsoft.com/office/drawing/2014/main" id="{7B404AEC-D2AB-4FAB-884C-0C641B3A084A}"/>
              </a:ext>
            </a:extLst>
          </p:cNvPr>
          <p:cNvSpPr txBox="1"/>
          <p:nvPr/>
        </p:nvSpPr>
        <p:spPr>
          <a:xfrm>
            <a:off x="223940" y="4246463"/>
            <a:ext cx="3886200" cy="2031325"/>
          </a:xfrm>
          <a:prstGeom prst="rect">
            <a:avLst/>
          </a:prstGeom>
          <a:noFill/>
        </p:spPr>
        <p:txBody>
          <a:bodyPr wrap="square" rtlCol="0">
            <a:spAutoFit/>
          </a:bodyPr>
          <a:lstStyle/>
          <a:p>
            <a:pPr lvl="0" algn="ctr"/>
            <a:r>
              <a:rPr lang="en-US" sz="1800" b="1" dirty="0">
                <a:solidFill>
                  <a:schemeClr val="bg1"/>
                </a:solidFill>
              </a:rPr>
              <a:t>I</a:t>
            </a:r>
            <a:r>
              <a:rPr lang="en-US" sz="100" b="1" dirty="0">
                <a:solidFill>
                  <a:schemeClr val="bg1"/>
                </a:solidFill>
              </a:rPr>
              <a:t> </a:t>
            </a:r>
            <a:r>
              <a:rPr lang="en-US" sz="1800" b="1" dirty="0">
                <a:solidFill>
                  <a:schemeClr val="bg1"/>
                </a:solidFill>
              </a:rPr>
              <a:t>D</a:t>
            </a:r>
            <a:r>
              <a:rPr lang="en-US" sz="100" b="1" dirty="0">
                <a:solidFill>
                  <a:schemeClr val="bg1"/>
                </a:solidFill>
              </a:rPr>
              <a:t> </a:t>
            </a:r>
            <a:r>
              <a:rPr lang="en-US" sz="1800" b="1" dirty="0">
                <a:solidFill>
                  <a:schemeClr val="bg1"/>
                </a:solidFill>
              </a:rPr>
              <a:t>E</a:t>
            </a:r>
            <a:r>
              <a:rPr lang="en-US" sz="100" b="1" dirty="0">
                <a:solidFill>
                  <a:schemeClr val="bg1"/>
                </a:solidFill>
              </a:rPr>
              <a:t> </a:t>
            </a:r>
            <a:r>
              <a:rPr lang="en-US" sz="1800" b="1" dirty="0">
                <a:solidFill>
                  <a:schemeClr val="bg1"/>
                </a:solidFill>
              </a:rPr>
              <a:t>A</a:t>
            </a:r>
          </a:p>
          <a:p>
            <a:pPr lvl="0" algn="ctr"/>
            <a:r>
              <a:rPr lang="en-US" sz="1800" dirty="0">
                <a:solidFill>
                  <a:schemeClr val="bg1"/>
                </a:solidFill>
              </a:rPr>
              <a:t>Mandates a free appropriate public education to children with disabilities that emphasizes special education and related services designed to meet their unique needs. </a:t>
            </a:r>
          </a:p>
          <a:p>
            <a:pPr lvl="0" algn="ctr"/>
            <a:r>
              <a:rPr lang="en-US" sz="1800" dirty="0">
                <a:solidFill>
                  <a:schemeClr val="bg1"/>
                </a:solidFill>
              </a:rPr>
              <a:t>(</a:t>
            </a:r>
            <a:r>
              <a:rPr lang="en-US" sz="1800" i="1" dirty="0">
                <a:solidFill>
                  <a:schemeClr val="bg1"/>
                </a:solidFill>
              </a:rPr>
              <a:t>Greater protections than A</a:t>
            </a:r>
            <a:r>
              <a:rPr lang="en-US" sz="100" i="1" dirty="0">
                <a:solidFill>
                  <a:schemeClr val="bg1"/>
                </a:solidFill>
              </a:rPr>
              <a:t> </a:t>
            </a:r>
            <a:r>
              <a:rPr lang="en-US" sz="1800" i="1" dirty="0">
                <a:solidFill>
                  <a:schemeClr val="bg1"/>
                </a:solidFill>
              </a:rPr>
              <a:t>D</a:t>
            </a:r>
            <a:r>
              <a:rPr lang="en-US" sz="100" i="1" dirty="0">
                <a:solidFill>
                  <a:schemeClr val="bg1"/>
                </a:solidFill>
              </a:rPr>
              <a:t> </a:t>
            </a:r>
            <a:r>
              <a:rPr lang="en-US" sz="1800" i="1" dirty="0">
                <a:solidFill>
                  <a:schemeClr val="bg1"/>
                </a:solidFill>
              </a:rPr>
              <a:t>A </a:t>
            </a:r>
            <a:r>
              <a:rPr lang="en-US" sz="100" i="1" dirty="0">
                <a:solidFill>
                  <a:schemeClr val="bg1"/>
                </a:solidFill>
              </a:rPr>
              <a:t> </a:t>
            </a:r>
            <a:r>
              <a:rPr lang="en-US" sz="1800" i="1" dirty="0">
                <a:solidFill>
                  <a:schemeClr val="bg1"/>
                </a:solidFill>
              </a:rPr>
              <a:t>&amp; 504)</a:t>
            </a:r>
          </a:p>
        </p:txBody>
      </p:sp>
      <p:sp>
        <p:nvSpPr>
          <p:cNvPr id="12" name="TextBox 11">
            <a:extLst>
              <a:ext uri="{FF2B5EF4-FFF2-40B4-BE49-F238E27FC236}">
                <a16:creationId xmlns:a16="http://schemas.microsoft.com/office/drawing/2014/main" id="{1FC5DB8C-0CF4-4BC5-B75F-04FA298BE4E2}"/>
              </a:ext>
            </a:extLst>
          </p:cNvPr>
          <p:cNvSpPr txBox="1"/>
          <p:nvPr/>
        </p:nvSpPr>
        <p:spPr>
          <a:xfrm>
            <a:off x="4058521" y="4246999"/>
            <a:ext cx="4052838" cy="1754326"/>
          </a:xfrm>
          <a:prstGeom prst="rect">
            <a:avLst/>
          </a:prstGeom>
          <a:noFill/>
        </p:spPr>
        <p:txBody>
          <a:bodyPr wrap="square" rtlCol="0">
            <a:spAutoFit/>
          </a:bodyPr>
          <a:lstStyle/>
          <a:p>
            <a:pPr lvl="0" algn="ctr"/>
            <a:r>
              <a:rPr lang="en-US" sz="1800" b="1" dirty="0">
                <a:solidFill>
                  <a:schemeClr val="bg1"/>
                </a:solidFill>
              </a:rPr>
              <a:t>State Laws    </a:t>
            </a:r>
          </a:p>
          <a:p>
            <a:pPr lvl="0" algn="ctr"/>
            <a:r>
              <a:rPr lang="en-US" sz="1800" dirty="0">
                <a:solidFill>
                  <a:schemeClr val="bg1"/>
                </a:solidFill>
              </a:rPr>
              <a:t>State laws can interpret federal laws. They should not provide less than the federal law requires but may provide more protections.</a:t>
            </a:r>
          </a:p>
          <a:p>
            <a:pPr lvl="0" algn="ctr"/>
            <a:r>
              <a:rPr lang="en-US" sz="1800" i="1" dirty="0">
                <a:solidFill>
                  <a:schemeClr val="bg1"/>
                </a:solidFill>
              </a:rPr>
              <a:t>(May provide greatest protection)</a:t>
            </a:r>
          </a:p>
        </p:txBody>
      </p:sp>
    </p:spTree>
    <p:extLst>
      <p:ext uri="{BB962C8B-B14F-4D97-AF65-F5344CB8AC3E}">
        <p14:creationId xmlns:p14="http://schemas.microsoft.com/office/powerpoint/2010/main" val="387143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dirty="0">
                <a:solidFill>
                  <a:schemeClr val="accent1">
                    <a:lumMod val="50000"/>
                  </a:schemeClr>
                </a:solidFill>
              </a:rPr>
              <a:t>Special Education Eligibility</a:t>
            </a:r>
            <a:r>
              <a:rPr lang="en-US" altLang="en-US" b="1" dirty="0">
                <a:solidFill>
                  <a:schemeClr val="bg1"/>
                </a:solidFill>
              </a:rPr>
              <a:t>.</a:t>
            </a:r>
            <a:endParaRPr lang="en-US" altLang="en-US" b="1" dirty="0">
              <a:solidFill>
                <a:schemeClr val="accent1">
                  <a:lumMod val="50000"/>
                </a:schemeClr>
              </a:solidFill>
            </a:endParaRPr>
          </a:p>
        </p:txBody>
      </p:sp>
      <p:sp>
        <p:nvSpPr>
          <p:cNvPr id="9219" name="Rectangle 3"/>
          <p:cNvSpPr>
            <a:spLocks noGrp="1" noChangeArrowheads="1"/>
          </p:cNvSpPr>
          <p:nvPr>
            <p:ph type="body" idx="1"/>
          </p:nvPr>
        </p:nvSpPr>
        <p:spPr/>
        <p:txBody>
          <a:bodyPr>
            <a:normAutofit fontScale="92500" lnSpcReduction="20000"/>
          </a:bodyPr>
          <a:lstStyle/>
          <a:p>
            <a:pPr marL="114300" indent="0" eaLnBrk="1" hangingPunct="1">
              <a:buNone/>
            </a:pPr>
            <a:r>
              <a:rPr lang="en-US" altLang="en-US" sz="2800" b="1" dirty="0"/>
              <a:t>Child find: </a:t>
            </a:r>
            <a:r>
              <a:rPr lang="en-US" altLang="en-US" sz="2800" dirty="0"/>
              <a:t>States must ensure that children with disabilities in need of special education and related services are identified, located, and evaluated.</a:t>
            </a:r>
          </a:p>
          <a:p>
            <a:pPr marL="114300" indent="0" eaLnBrk="1" hangingPunct="1">
              <a:buNone/>
            </a:pPr>
            <a:r>
              <a:rPr lang="en-US" altLang="en-US" sz="2800" dirty="0"/>
              <a:t>Assessments and other evaluation measures are completed.</a:t>
            </a:r>
          </a:p>
          <a:p>
            <a:pPr marL="628650" indent="-514350">
              <a:buClr>
                <a:schemeClr val="accent1">
                  <a:lumMod val="50000"/>
                </a:schemeClr>
              </a:buClr>
              <a:buFont typeface="+mj-lt"/>
              <a:buAutoNum type="arabicParenR"/>
            </a:pPr>
            <a:r>
              <a:rPr lang="en-US" altLang="en-US" sz="2800" dirty="0"/>
              <a:t>Procedures for interpreting evaluation data must draw upon information from a variety of sources.</a:t>
            </a:r>
          </a:p>
          <a:p>
            <a:pPr marL="628650" indent="-514350">
              <a:buClr>
                <a:schemeClr val="accent1">
                  <a:lumMod val="50000"/>
                </a:schemeClr>
              </a:buClr>
              <a:buFont typeface="+mj-lt"/>
              <a:buAutoNum type="arabicParenR"/>
            </a:pPr>
            <a:r>
              <a:rPr lang="en-US" altLang="en-US" sz="2800" dirty="0"/>
              <a:t>Group of qualified professionals and the parent of the child carefully consider information from all of these sources and eligibility requirements under  </a:t>
            </a:r>
            <a:r>
              <a:rPr lang="en-US" sz="2800" dirty="0"/>
              <a:t>§</a:t>
            </a:r>
            <a:r>
              <a:rPr lang="en-US" altLang="en-US" sz="2800" dirty="0"/>
              <a:t>300.8 to make their determination.</a:t>
            </a:r>
          </a:p>
          <a:p>
            <a:pPr marL="628650" indent="-514350">
              <a:buClr>
                <a:schemeClr val="accent1">
                  <a:lumMod val="50000"/>
                </a:schemeClr>
              </a:buClr>
              <a:buFont typeface="+mj-lt"/>
              <a:buAutoNum type="arabicParenR"/>
            </a:pPr>
            <a:r>
              <a:rPr lang="en-US" altLang="en-US" sz="2800" dirty="0"/>
              <a:t>If child is found eligible, an IEP must be developed in accordance with </a:t>
            </a:r>
            <a:r>
              <a:rPr lang="en-US" sz="2800" dirty="0"/>
              <a:t>§300.320 through §300.324.</a:t>
            </a:r>
            <a:endParaRPr lang="en-US" altLang="en-US" sz="2800" dirty="0"/>
          </a:p>
        </p:txBody>
      </p:sp>
    </p:spTree>
    <p:extLst>
      <p:ext uri="{BB962C8B-B14F-4D97-AF65-F5344CB8AC3E}">
        <p14:creationId xmlns:p14="http://schemas.microsoft.com/office/powerpoint/2010/main" val="147963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74638"/>
            <a:ext cx="7772400" cy="1143000"/>
          </a:xfrm>
        </p:spPr>
        <p:txBody>
          <a:bodyPr/>
          <a:lstStyle/>
          <a:p>
            <a:pPr eaLnBrk="1" hangingPunct="1"/>
            <a:r>
              <a:rPr lang="en-US" altLang="en-US" b="1" dirty="0"/>
              <a:t>General Education Model: </a:t>
            </a:r>
            <a:br>
              <a:rPr lang="en-US" altLang="en-US" b="1" dirty="0"/>
            </a:br>
            <a:r>
              <a:rPr lang="en-US" altLang="en-US" b="1" dirty="0"/>
              <a:t>Response to Intervention</a:t>
            </a:r>
            <a:r>
              <a:rPr lang="en-US" altLang="en-US" b="1" dirty="0">
                <a:solidFill>
                  <a:schemeClr val="bg1"/>
                </a:solidFill>
              </a:rPr>
              <a:t>.</a:t>
            </a:r>
            <a:r>
              <a:rPr lang="en-US" altLang="en-US" b="1" dirty="0"/>
              <a:t> </a:t>
            </a:r>
          </a:p>
        </p:txBody>
      </p:sp>
      <p:pic>
        <p:nvPicPr>
          <p:cNvPr id="8" name="Picture 7" descr="The general education model is 80% core instruction and  a Response to Intervention, or RTI, made up of 15% supported instruction and 5% intensive instruction.">
            <a:extLst>
              <a:ext uri="{FF2B5EF4-FFF2-40B4-BE49-F238E27FC236}">
                <a16:creationId xmlns:a16="http://schemas.microsoft.com/office/drawing/2014/main" id="{DC6746ED-8C4E-4E6E-8799-AB1CE6766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8229600" cy="3549259"/>
          </a:xfrm>
          <a:prstGeom prst="rect">
            <a:avLst/>
          </a:prstGeom>
        </p:spPr>
      </p:pic>
      <p:sp>
        <p:nvSpPr>
          <p:cNvPr id="2" name="TextBox 1"/>
          <p:cNvSpPr txBox="1"/>
          <p:nvPr/>
        </p:nvSpPr>
        <p:spPr>
          <a:xfrm>
            <a:off x="381000" y="5562600"/>
            <a:ext cx="7701157" cy="1231106"/>
          </a:xfrm>
          <a:prstGeom prst="rect">
            <a:avLst/>
          </a:prstGeom>
          <a:noFill/>
        </p:spPr>
        <p:txBody>
          <a:bodyPr wrap="square" rtlCol="0">
            <a:spAutoFit/>
          </a:bodyPr>
          <a:lstStyle/>
          <a:p>
            <a:r>
              <a:rPr lang="en-US" sz="2800" b="1" dirty="0"/>
              <a:t>RTI cannot be used to delay or deny the evaluation of a child who is suspected of having a disability. </a:t>
            </a:r>
          </a:p>
          <a:p>
            <a:endParaRPr lang="en-US" dirty="0"/>
          </a:p>
        </p:txBody>
      </p:sp>
    </p:spTree>
    <p:extLst>
      <p:ext uri="{BB962C8B-B14F-4D97-AF65-F5344CB8AC3E}">
        <p14:creationId xmlns:p14="http://schemas.microsoft.com/office/powerpoint/2010/main" val="898968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36410B-9A29-44A7-90AF-602F77C711DA}"/>
</file>

<file path=customXml/itemProps2.xml><?xml version="1.0" encoding="utf-8"?>
<ds:datastoreItem xmlns:ds="http://schemas.openxmlformats.org/officeDocument/2006/customXml" ds:itemID="{E0A4FDD5-EDC5-47CF-9955-9E3FE325D651}"/>
</file>

<file path=customXml/itemProps3.xml><?xml version="1.0" encoding="utf-8"?>
<ds:datastoreItem xmlns:ds="http://schemas.openxmlformats.org/officeDocument/2006/customXml" ds:itemID="{795B900E-07E4-4209-A542-05B9892681EC}"/>
</file>

<file path=docProps/app.xml><?xml version="1.0" encoding="utf-8"?>
<Properties xmlns="http://schemas.openxmlformats.org/officeDocument/2006/extended-properties" xmlns:vt="http://schemas.openxmlformats.org/officeDocument/2006/docPropsVTypes">
  <Template>Adjacency</Template>
  <TotalTime>21801</TotalTime>
  <Words>3132</Words>
  <Application>Microsoft Office PowerPoint</Application>
  <PresentationFormat>On-screen Show (4:3)</PresentationFormat>
  <Paragraphs>200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Adjacency</vt:lpstr>
      <vt:lpstr>Dispute Resolution in Special Education and The Bigger Picture</vt:lpstr>
      <vt:lpstr>Disclaimer</vt:lpstr>
      <vt:lpstr>Special Education History.</vt:lpstr>
      <vt:lpstr>Special Education History Continued…</vt:lpstr>
      <vt:lpstr>Individuals with Disabilities Education Act (I D E A)</vt:lpstr>
      <vt:lpstr>Know the Basics</vt:lpstr>
      <vt:lpstr>Federal and State Laws.</vt:lpstr>
      <vt:lpstr>Special Education Eligibility.</vt:lpstr>
      <vt:lpstr>General Education Model:  Response to Intervention. </vt:lpstr>
      <vt:lpstr>Special and General Education.</vt:lpstr>
      <vt:lpstr>The CADRE Continuum:  Procedural Safeguards. </vt:lpstr>
      <vt:lpstr>I D E A Mediation Defined.</vt:lpstr>
      <vt:lpstr>Issues Subject to Mediation.</vt:lpstr>
      <vt:lpstr>Written State Complaints.</vt:lpstr>
      <vt:lpstr>Due Process Complaints.</vt:lpstr>
      <vt:lpstr>The CADRE Continuum:  Disagreement &amp; Conflict.</vt:lpstr>
      <vt:lpstr>The CADRE Continuum:  Prevention.</vt:lpstr>
      <vt:lpstr>Alternative Dispute Resolution.</vt:lpstr>
      <vt:lpstr>Additional State Responsibilities</vt:lpstr>
      <vt:lpstr>Data Reports.</vt:lpstr>
      <vt:lpstr>General Supervision &amp;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Mediation</dc:title>
  <dc:creator>Melanie Reese</dc:creator>
  <cp:lastModifiedBy>Randy Reese</cp:lastModifiedBy>
  <cp:revision>224</cp:revision>
  <dcterms:created xsi:type="dcterms:W3CDTF">2019-01-03T23:26:09Z</dcterms:created>
  <dcterms:modified xsi:type="dcterms:W3CDTF">2021-10-19T19:07:19Z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